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5" r:id="rId2"/>
    <p:sldId id="257" r:id="rId3"/>
    <p:sldId id="267" r:id="rId4"/>
    <p:sldId id="259" r:id="rId5"/>
    <p:sldId id="263" r:id="rId6"/>
    <p:sldId id="266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779" autoAdjust="0"/>
    <p:restoredTop sz="94671" autoAdjust="0"/>
  </p:normalViewPr>
  <p:slideViewPr>
    <p:cSldViewPr>
      <p:cViewPr>
        <p:scale>
          <a:sx n="81" d="100"/>
          <a:sy n="81" d="100"/>
        </p:scale>
        <p:origin x="-876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714B9D-26A6-4459-8F5E-C8C3F5CCE236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597893-4529-4C56-89CB-BE5D8AA9BA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163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5E5021-D0F0-4701-A507-5C7484CF19D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54740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3A7F7-0D17-4C7D-BFF3-144FE2186123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8DE9-BB73-4AD3-B8E5-7BE3DD25D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71355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3A7F7-0D17-4C7D-BFF3-144FE2186123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8DE9-BB73-4AD3-B8E5-7BE3DD25D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2611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3A7F7-0D17-4C7D-BFF3-144FE2186123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8DE9-BB73-4AD3-B8E5-7BE3DD25D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40417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3A7F7-0D17-4C7D-BFF3-144FE2186123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8DE9-BB73-4AD3-B8E5-7BE3DD25D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12741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3A7F7-0D17-4C7D-BFF3-144FE2186123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8DE9-BB73-4AD3-B8E5-7BE3DD25D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22128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3A7F7-0D17-4C7D-BFF3-144FE2186123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8DE9-BB73-4AD3-B8E5-7BE3DD25D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28755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3A7F7-0D17-4C7D-BFF3-144FE2186123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8DE9-BB73-4AD3-B8E5-7BE3DD25D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00378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3A7F7-0D17-4C7D-BFF3-144FE2186123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8DE9-BB73-4AD3-B8E5-7BE3DD25D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8292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3A7F7-0D17-4C7D-BFF3-144FE2186123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8DE9-BB73-4AD3-B8E5-7BE3DD25D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51227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3A7F7-0D17-4C7D-BFF3-144FE2186123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8DE9-BB73-4AD3-B8E5-7BE3DD25D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09630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3A7F7-0D17-4C7D-BFF3-144FE2186123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8DE9-BB73-4AD3-B8E5-7BE3DD25D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236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>
                <a:lumMod val="85000"/>
              </a:srgbClr>
            </a:gs>
            <a:gs pos="10000">
              <a:srgbClr val="FEE7F2"/>
            </a:gs>
            <a:gs pos="29000">
              <a:srgbClr val="FAC77D"/>
            </a:gs>
            <a:gs pos="62000">
              <a:srgbClr val="FBA97D"/>
            </a:gs>
            <a:gs pos="88000">
              <a:srgbClr val="FBD49C"/>
            </a:gs>
            <a:gs pos="100000">
              <a:srgbClr val="FEE7F2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83A7F7-0D17-4C7D-BFF3-144FE2186123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568DE9-BB73-4AD3-B8E5-7BE3DD25D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77232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30065"/>
            <a:ext cx="7772400" cy="1470025"/>
          </a:xfrm>
        </p:spPr>
        <p:txBody>
          <a:bodyPr/>
          <a:lstStyle/>
          <a:p>
            <a:r>
              <a:rPr lang="cs-CZ" dirty="0" smtClean="0"/>
              <a:t>Středověká hudba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65811" y="1556792"/>
            <a:ext cx="7272808" cy="3960440"/>
          </a:xfrm>
        </p:spPr>
        <p:txBody>
          <a:bodyPr>
            <a:normAutofit/>
          </a:bodyPr>
          <a:lstStyle/>
          <a:p>
            <a:pPr algn="l"/>
            <a:r>
              <a:rPr lang="cs-CZ" sz="2300" dirty="0">
                <a:solidFill>
                  <a:schemeClr val="tx1"/>
                </a:solidFill>
              </a:rPr>
              <a:t>Název školy:  </a:t>
            </a:r>
            <a:r>
              <a:rPr lang="cs-CZ" sz="2300" dirty="0" err="1" smtClean="0">
                <a:solidFill>
                  <a:schemeClr val="tx1"/>
                </a:solidFill>
              </a:rPr>
              <a:t>SPgŠ</a:t>
            </a:r>
            <a:r>
              <a:rPr lang="cs-CZ" sz="2300" dirty="0" smtClean="0">
                <a:solidFill>
                  <a:schemeClr val="tx1"/>
                </a:solidFill>
              </a:rPr>
              <a:t> Litoměřice</a:t>
            </a:r>
            <a:endParaRPr lang="cs-CZ" sz="2300" dirty="0">
              <a:solidFill>
                <a:schemeClr val="tx1"/>
              </a:solidFill>
            </a:endParaRP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Autor: </a:t>
            </a:r>
            <a:r>
              <a:rPr lang="cs-CZ" sz="2300" dirty="0">
                <a:solidFill>
                  <a:schemeClr val="tx1"/>
                </a:solidFill>
              </a:rPr>
              <a:t>Mgr. Stanislava Gallová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Vzdělávací oblast: Umění a kultura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Vzdělávací obor: Hudební výchova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Tematický okruh: Dějiny hudby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Téma: středověká hudba (6. – 14. stol. n. l. )</a:t>
            </a:r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475656" y="4437112"/>
            <a:ext cx="6336704" cy="165618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1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1855" y="4725144"/>
            <a:ext cx="5760720" cy="11188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54760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Obecně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Středověká hudba souvisí s rozmachem křesťanství, které postupně ovládlo celou Evropu. (6 – 14. století.) Postupně se vytvořily zvláštní stupnicové systémy, tzv. </a:t>
            </a:r>
            <a:r>
              <a:rPr lang="cs-CZ" dirty="0" smtClean="0">
                <a:solidFill>
                  <a:srgbClr val="FF0000"/>
                </a:solidFill>
              </a:rPr>
              <a:t>staré církevní stupnice </a:t>
            </a:r>
            <a:r>
              <a:rPr lang="cs-CZ" dirty="0" smtClean="0"/>
              <a:t> (dórská, frygická, lydická apod.) Na jejich základě vzniká </a:t>
            </a:r>
            <a:r>
              <a:rPr lang="cs-CZ" dirty="0" smtClean="0">
                <a:solidFill>
                  <a:srgbClr val="FF0000"/>
                </a:solidFill>
              </a:rPr>
              <a:t>církevní</a:t>
            </a:r>
            <a:r>
              <a:rPr lang="cs-CZ" dirty="0" smtClean="0"/>
              <a:t> středověká hudba – </a:t>
            </a:r>
            <a:r>
              <a:rPr lang="cs-CZ" dirty="0" smtClean="0">
                <a:solidFill>
                  <a:srgbClr val="FF0000"/>
                </a:solidFill>
              </a:rPr>
              <a:t>gregoriánský chorál</a:t>
            </a:r>
            <a:r>
              <a:rPr lang="cs-CZ" dirty="0" smtClean="0"/>
              <a:t>. Byl to zpěv jednohlasý, bez doprovodu hudebních nástrojů, latinský. Byl a dodnes je součástí církevních obřadů katolické církve.</a:t>
            </a:r>
            <a:endParaRPr lang="cs-CZ" dirty="0"/>
          </a:p>
        </p:txBody>
      </p:sp>
      <p:pic>
        <p:nvPicPr>
          <p:cNvPr id="4" name="SCHOLA GREGORIANA PRAGEN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310802" y="548680"/>
            <a:ext cx="609600" cy="6096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652120" y="1158280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Ukázka gregoriánského chorálu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7702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19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Světská hudba</a:t>
            </a:r>
            <a:endParaRPr lang="cs-CZ" dirty="0"/>
          </a:p>
        </p:txBody>
      </p:sp>
      <p:pic>
        <p:nvPicPr>
          <p:cNvPr id="7" name="06-drevo-se-listem-odieva.mp3">
            <a:hlinkClick r:id="" action="ppaction://media"/>
          </p:cNvPr>
          <p:cNvPicPr>
            <a:picLocks noGrp="1" noChangeAspect="1"/>
          </p:cNvPicPr>
          <p:nvPr>
            <p:ph sz="half"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56376" y="479009"/>
            <a:ext cx="609600" cy="609600"/>
          </a:xfrm>
        </p:spPr>
      </p:pic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683568" y="1600200"/>
            <a:ext cx="8003232" cy="4525963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Vedle církevní hudby se ve středověku rozvíjela také </a:t>
            </a:r>
            <a:r>
              <a:rPr lang="cs-CZ" sz="3200" dirty="0" smtClean="0">
                <a:solidFill>
                  <a:srgbClr val="FF0000"/>
                </a:solidFill>
              </a:rPr>
              <a:t>světská hudba a zpěv</a:t>
            </a:r>
            <a:r>
              <a:rPr lang="cs-CZ" sz="3200" dirty="0" smtClean="0"/>
              <a:t>. Zpočátku ji vytvářeli žáci a studenti, v době vrcholného středověku také rytíři – trubadúři, truvéři a minesengři. Tito „pěvci lásky“ bývali autory svých často milostných písní a současně i zpěváky a  doprovazeči na strunný nástroj. Latinu v textech písní nahradily národní jazyky. 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84168" y="1052736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Ukázka světského středověkého zpěvu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4241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687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Počátky vícehlasé hudby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28801"/>
            <a:ext cx="7920880" cy="2160240"/>
          </a:xfrm>
        </p:spPr>
        <p:txBody>
          <a:bodyPr>
            <a:normAutofit/>
          </a:bodyPr>
          <a:lstStyle/>
          <a:p>
            <a:r>
              <a:rPr lang="cs-CZ" dirty="0" smtClean="0"/>
              <a:t>Na konci středověku vznikají první vícehlasé skladby. V oblasti církevní hudby </a:t>
            </a:r>
            <a:r>
              <a:rPr lang="cs-CZ" dirty="0" smtClean="0">
                <a:solidFill>
                  <a:srgbClr val="FF0000"/>
                </a:solidFill>
              </a:rPr>
              <a:t>organum, motet(o), kontrapunkt</a:t>
            </a:r>
            <a:r>
              <a:rPr lang="cs-CZ" dirty="0" smtClean="0"/>
              <a:t>. Prvním světským vícehlasem byl </a:t>
            </a:r>
            <a:r>
              <a:rPr lang="cs-CZ" dirty="0" smtClean="0">
                <a:solidFill>
                  <a:srgbClr val="FF0000"/>
                </a:solidFill>
              </a:rPr>
              <a:t>kánon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1028" name="Picture 4" descr="http://img.radio.cz/pictures/hudba/4/cano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806857"/>
            <a:ext cx="4824536" cy="2552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059832" y="6373456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Zápis středověkého kánonu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2813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Ve kterých staletích vznikala středověká hudba?</a:t>
            </a:r>
          </a:p>
          <a:p>
            <a:r>
              <a:rPr lang="cs-CZ" dirty="0" smtClean="0"/>
              <a:t>S čím souvisí její vznik?</a:t>
            </a:r>
          </a:p>
          <a:p>
            <a:r>
              <a:rPr lang="cs-CZ" dirty="0" smtClean="0"/>
              <a:t>Co je gregoriánský chorál?</a:t>
            </a:r>
          </a:p>
          <a:p>
            <a:r>
              <a:rPr lang="cs-CZ" dirty="0" smtClean="0"/>
              <a:t>Kdo byl tvůrcem a nositelem středověké světské hudby?</a:t>
            </a:r>
          </a:p>
          <a:p>
            <a:r>
              <a:rPr lang="cs-CZ" dirty="0" smtClean="0"/>
              <a:t>Jak se nazývají první vícehlasé skladby?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8175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640960" cy="4525963"/>
          </a:xfrm>
        </p:spPr>
        <p:txBody>
          <a:bodyPr/>
          <a:lstStyle/>
          <a:p>
            <a:r>
              <a:rPr lang="cs-CZ" dirty="0" smtClean="0"/>
              <a:t>1.		6. až 14. století</a:t>
            </a:r>
          </a:p>
          <a:p>
            <a:r>
              <a:rPr lang="cs-CZ" dirty="0" smtClean="0"/>
              <a:t>2.		souvisí s rozvojem křesťanství </a:t>
            </a:r>
          </a:p>
          <a:p>
            <a:r>
              <a:rPr lang="cs-CZ" dirty="0" smtClean="0"/>
              <a:t>3.		jednohlasý církevní zpěv bez doprovodu nástrojů, latinský</a:t>
            </a:r>
          </a:p>
          <a:p>
            <a:r>
              <a:rPr lang="cs-CZ" dirty="0" smtClean="0"/>
              <a:t>4. 		žáci a studenti, potulní rytíři (trubadúři, truvéři, minesengři)</a:t>
            </a:r>
          </a:p>
          <a:p>
            <a:r>
              <a:rPr lang="cs-CZ" dirty="0" smtClean="0"/>
              <a:t>5.		organum, motet(o), kontrapunkt, kánon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7063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Texty z vlastních zdrojů</a:t>
            </a:r>
          </a:p>
          <a:p>
            <a:r>
              <a:rPr lang="cs-CZ" dirty="0" smtClean="0"/>
              <a:t>Obrázky: </a:t>
            </a:r>
            <a:r>
              <a:rPr lang="cs-CZ" sz="1500" dirty="0"/>
              <a:t>http://www.google.cz/imgres?q=z%C3%A1pis+st%C5%99edov%C4%9Bk%C3%A9ho+k%C3%A1nonu&amp;hl=cs&amp;sa=X&amp;rls=com.microsoft:cs:IE-Address&amp;rlz=1I7GGHP_csCZ431&amp;biw=1311&amp;bih=575&amp;tbm=isch&amp;prmd=imvns&amp;tbnid=ibFqsi-9fLmxBM:&amp;imgrefurl=http://old.radio.cz/cz/html/hudba_baroko.html&amp;docid=0JRJw7tDoLKDpM&amp;imgurl=http://img.radio.cz/pictures/hudba/4/canon.jpg&amp;w=440&amp;h=268&amp;ei=hUyVUJv9PKiP4gSSvoDQBg&amp;zoom=1&amp;iact=rc&amp;dur=115&amp;sig=102948830113179875608&amp;page=1&amp;tbnh=137&amp;tbnw=225&amp;start=0&amp;ndsp=18&amp;ved=1t:429,r:0,s:0,i:70&amp;tx=168&amp;ty=105</a:t>
            </a:r>
            <a:endParaRPr lang="cs-CZ" sz="1500" dirty="0"/>
          </a:p>
        </p:txBody>
      </p:sp>
    </p:spTree>
    <p:extLst>
      <p:ext uri="{BB962C8B-B14F-4D97-AF65-F5344CB8AC3E}">
        <p14:creationId xmlns:p14="http://schemas.microsoft.com/office/powerpoint/2010/main" val="3360216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278</Words>
  <Application>Microsoft Office PowerPoint</Application>
  <PresentationFormat>Předvádění na obrazovce (4:3)</PresentationFormat>
  <Paragraphs>32</Paragraphs>
  <Slides>7</Slides>
  <Notes>1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Středověká hudba</vt:lpstr>
      <vt:lpstr>Obecně</vt:lpstr>
      <vt:lpstr>Světská hudba</vt:lpstr>
      <vt:lpstr>Počátky vícehlasé hudby</vt:lpstr>
      <vt:lpstr>Otázky a úkoly</vt:lpstr>
      <vt:lpstr>Odpovědi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Starověká hudba</dc:title>
  <dc:creator>Tonda</dc:creator>
  <cp:lastModifiedBy>Učitel</cp:lastModifiedBy>
  <cp:revision>28</cp:revision>
  <dcterms:created xsi:type="dcterms:W3CDTF">2012-01-25T17:43:17Z</dcterms:created>
  <dcterms:modified xsi:type="dcterms:W3CDTF">2012-11-03T16:56:26Z</dcterms:modified>
</cp:coreProperties>
</file>