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57" r:id="rId3"/>
    <p:sldId id="267" r:id="rId4"/>
    <p:sldId id="268" r:id="rId5"/>
    <p:sldId id="261" r:id="rId6"/>
    <p:sldId id="263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368" autoAdjust="0"/>
    <p:restoredTop sz="94671" autoAdjust="0"/>
  </p:normalViewPr>
  <p:slideViewPr>
    <p:cSldViewPr>
      <p:cViewPr>
        <p:scale>
          <a:sx n="75" d="100"/>
          <a:sy n="75" d="100"/>
        </p:scale>
        <p:origin x="-103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714B9D-26A6-4459-8F5E-C8C3F5CCE236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97893-4529-4C56-89CB-BE5D8AA9BA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6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5021-D0F0-4701-A507-5C7484CF19D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474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135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261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041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274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212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875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03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292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122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963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36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>
                <a:lumMod val="85000"/>
              </a:srgbClr>
            </a:gs>
            <a:gs pos="10000">
              <a:srgbClr val="FEE7F2"/>
            </a:gs>
            <a:gs pos="29000">
              <a:srgbClr val="FAC77D"/>
            </a:gs>
            <a:gs pos="62000">
              <a:srgbClr val="FBA97D"/>
            </a:gs>
            <a:gs pos="88000">
              <a:srgbClr val="FBD49C"/>
            </a:gs>
            <a:gs pos="100000">
              <a:srgbClr val="FEE7F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3A7F7-0D17-4C7D-BFF3-144FE2186123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68DE9-BB73-4AD3-B8E5-7BE3DD25D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723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0065"/>
            <a:ext cx="7772400" cy="1470025"/>
          </a:xfrm>
        </p:spPr>
        <p:txBody>
          <a:bodyPr/>
          <a:lstStyle/>
          <a:p>
            <a:r>
              <a:rPr lang="cs-CZ" dirty="0" smtClean="0"/>
              <a:t>Starověká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65811" y="1556792"/>
            <a:ext cx="7272808" cy="3960440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</a:t>
            </a:r>
            <a:r>
              <a:rPr lang="cs-CZ" sz="2300" dirty="0" err="1" smtClean="0">
                <a:solidFill>
                  <a:schemeClr val="tx1"/>
                </a:solidFill>
              </a:rPr>
              <a:t>SPgŠ</a:t>
            </a:r>
            <a:r>
              <a:rPr lang="cs-CZ" sz="2300" dirty="0" smtClean="0">
                <a:solidFill>
                  <a:schemeClr val="tx1"/>
                </a:solidFill>
              </a:rPr>
              <a:t> Litoměřice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</a:t>
            </a:r>
            <a:r>
              <a:rPr lang="cs-CZ" sz="2300" dirty="0">
                <a:solidFill>
                  <a:schemeClr val="tx1"/>
                </a:solidFill>
              </a:rPr>
              <a:t>Mgr. Stanislava Gallová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Tematický okruh: Dějiny hudby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Renesanční hudba (14. – 16. století)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75656" y="4437112"/>
            <a:ext cx="6336704" cy="165618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855" y="4725144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476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Renesance – znovuzrození</a:t>
            </a:r>
            <a:r>
              <a:rPr lang="cs-CZ" sz="3000" dirty="0" smtClean="0"/>
              <a:t>. V této době (14. – 16. století) se usilovalo o návrat k životnímu i uměleckému ideálu </a:t>
            </a:r>
            <a:r>
              <a:rPr lang="cs-CZ" sz="3000" dirty="0" smtClean="0">
                <a:solidFill>
                  <a:srgbClr val="FF0000"/>
                </a:solidFill>
              </a:rPr>
              <a:t>antiky</a:t>
            </a:r>
            <a:r>
              <a:rPr lang="cs-CZ" sz="3000" dirty="0" smtClean="0"/>
              <a:t> – starého Řecka. Docházelo k významným společenským změnám: vznik manufaktur, rozvoj věd, obchodu apod. Vzniká také literární a společenské hnutí </a:t>
            </a:r>
            <a:r>
              <a:rPr lang="cs-CZ" sz="3000" dirty="0" smtClean="0">
                <a:solidFill>
                  <a:srgbClr val="FF0000"/>
                </a:solidFill>
              </a:rPr>
              <a:t>humanismus, </a:t>
            </a:r>
            <a:r>
              <a:rPr lang="cs-CZ" sz="3000" dirty="0" smtClean="0"/>
              <a:t>který se věnuje studiu antické literatury. Ideálem renesance byl všestranně vzdělaný člověk. Bylo nutné, aby získal i hudební vzdělání. </a:t>
            </a:r>
            <a:r>
              <a:rPr lang="cs-CZ" sz="3000" dirty="0" smtClean="0">
                <a:solidFill>
                  <a:srgbClr val="FF0000"/>
                </a:solidFill>
              </a:rPr>
              <a:t>Centrem</a:t>
            </a:r>
            <a:r>
              <a:rPr lang="cs-CZ" sz="3000" dirty="0" smtClean="0"/>
              <a:t> renesance byla </a:t>
            </a:r>
            <a:r>
              <a:rPr lang="cs-CZ" sz="3000" dirty="0" smtClean="0">
                <a:solidFill>
                  <a:srgbClr val="FF0000"/>
                </a:solidFill>
              </a:rPr>
              <a:t>Itálie</a:t>
            </a:r>
            <a:r>
              <a:rPr lang="cs-CZ" sz="3000" dirty="0" smtClean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70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 renesanční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Typickou hudbou tohoto období je </a:t>
            </a:r>
            <a:r>
              <a:rPr lang="cs-CZ" dirty="0" smtClean="0">
                <a:solidFill>
                  <a:srgbClr val="FF0000"/>
                </a:solidFill>
              </a:rPr>
              <a:t>vokální polyfonie</a:t>
            </a:r>
            <a:r>
              <a:rPr lang="cs-CZ" dirty="0" smtClean="0"/>
              <a:t> (hudba vícehlasá s rovnocennými hlasy). Postupem času byly některé z hlasů nahrazovány hudebními nástroji. Užívaly se nástroje s jemným zvukem, například </a:t>
            </a:r>
            <a:r>
              <a:rPr lang="cs-CZ" dirty="0" err="1" smtClean="0"/>
              <a:t>čembalo</a:t>
            </a:r>
            <a:r>
              <a:rPr lang="cs-CZ" dirty="0" smtClean="0"/>
              <a:t>, šalmaj, klavichord ,viola nebo loutna. Některý z hudebních nástrojů vlastnila řada domácností.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837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elthin.cz/foto/nastroje/salmaj_vel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6" y="3892144"/>
            <a:ext cx="4464496" cy="248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48880" y="64076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šalmaj</a:t>
            </a:r>
            <a:endParaRPr lang="cs-CZ" dirty="0"/>
          </a:p>
        </p:txBody>
      </p:sp>
      <p:pic>
        <p:nvPicPr>
          <p:cNvPr id="1028" name="Picture 4" descr="http://4.bp.blogspot.com/_QdAt-jLiBtw/TS5gInk9CeI/AAAAAAAAAJY/CxXUVCmYVZE/s1600/lute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880" y="260648"/>
            <a:ext cx="5544616" cy="3080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71138" y="3340990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loutna</a:t>
            </a:r>
            <a:endParaRPr lang="cs-CZ" dirty="0"/>
          </a:p>
        </p:txBody>
      </p:sp>
      <p:pic>
        <p:nvPicPr>
          <p:cNvPr id="1030" name="Picture 6" descr="http://upload.wikimedia.org/wikipedia/commons/thumb/7/7c/Clavicorde_L%C3%A9pante.JPG/220px-Clavicorde_L%C3%A9pant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995" y="3892144"/>
            <a:ext cx="3288809" cy="246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96925" y="6407692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klavichord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17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hudební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5273" y="1340768"/>
            <a:ext cx="8291264" cy="22608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Jedněmi z nejlépe oceňovaných hudebníků té doby byli </a:t>
            </a:r>
            <a:r>
              <a:rPr lang="cs-CZ" sz="2800" dirty="0" smtClean="0">
                <a:solidFill>
                  <a:srgbClr val="FF0000"/>
                </a:solidFill>
              </a:rPr>
              <a:t>Orlando di </a:t>
            </a:r>
            <a:r>
              <a:rPr lang="cs-CZ" sz="2800" dirty="0" err="1" smtClean="0">
                <a:solidFill>
                  <a:srgbClr val="FF0000"/>
                </a:solidFill>
              </a:rPr>
              <a:t>Lasso</a:t>
            </a:r>
            <a:r>
              <a:rPr lang="cs-CZ" sz="2800" dirty="0"/>
              <a:t> </a:t>
            </a:r>
            <a:r>
              <a:rPr lang="cs-CZ" sz="2800" dirty="0" smtClean="0"/>
              <a:t>a </a:t>
            </a:r>
            <a:r>
              <a:rPr lang="cs-CZ" sz="2800" dirty="0" smtClean="0">
                <a:solidFill>
                  <a:srgbClr val="FF0000"/>
                </a:solidFill>
              </a:rPr>
              <a:t>Giovanni da </a:t>
            </a:r>
            <a:r>
              <a:rPr lang="cs-CZ" sz="2800" dirty="0" err="1" smtClean="0">
                <a:solidFill>
                  <a:srgbClr val="FF0000"/>
                </a:solidFill>
              </a:rPr>
              <a:t>Palestrina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800" dirty="0" smtClean="0"/>
              <a:t>Průkopníkem nového barokního slohu byl </a:t>
            </a:r>
            <a:r>
              <a:rPr lang="cs-CZ" sz="2800" dirty="0" smtClean="0">
                <a:solidFill>
                  <a:srgbClr val="FF0000"/>
                </a:solidFill>
              </a:rPr>
              <a:t>Claudio </a:t>
            </a:r>
            <a:r>
              <a:rPr lang="cs-CZ" sz="2800" dirty="0" err="1" smtClean="0">
                <a:solidFill>
                  <a:srgbClr val="FF0000"/>
                </a:solidFill>
              </a:rPr>
              <a:t>Monteverdi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2050" name="Picture 2" descr="http://leccos.com/pics/pic/lasso_orlando_d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91160"/>
            <a:ext cx="245745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2386" y="6411540"/>
            <a:ext cx="232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Orlando di </a:t>
            </a:r>
            <a:r>
              <a:rPr lang="cs-CZ" dirty="0" err="1" smtClean="0"/>
              <a:t>Lasso</a:t>
            </a:r>
            <a:endParaRPr lang="cs-CZ" dirty="0"/>
          </a:p>
        </p:txBody>
      </p:sp>
      <p:pic>
        <p:nvPicPr>
          <p:cNvPr id="2052" name="Picture 4" descr="http://content.answcdn.com/main/content/img/amg/classical_artists/drz000/z000/z00085f152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608" y="3311565"/>
            <a:ext cx="2160240" cy="315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621596" y="645706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Giovanni da </a:t>
            </a:r>
            <a:r>
              <a:rPr lang="cs-CZ" dirty="0" err="1" smtClean="0"/>
              <a:t>Palestrina</a:t>
            </a:r>
            <a:endParaRPr lang="cs-CZ" dirty="0"/>
          </a:p>
        </p:txBody>
      </p:sp>
      <p:pic>
        <p:nvPicPr>
          <p:cNvPr id="1026" name="Picture 2" descr="http://deeprootsmag.org/wp-content/uploads/2012/08/monteverdi1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03116"/>
            <a:ext cx="2496530" cy="315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72200" y="6465515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Claudio </a:t>
            </a:r>
            <a:r>
              <a:rPr lang="cs-CZ" dirty="0" err="1" smtClean="0"/>
              <a:t>Monteverdi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026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Vymez období renesance.</a:t>
            </a:r>
          </a:p>
          <a:p>
            <a:r>
              <a:rPr lang="cs-CZ" dirty="0" smtClean="0"/>
              <a:t>Uveď některé z významných společenských změn.</a:t>
            </a:r>
          </a:p>
          <a:p>
            <a:r>
              <a:rPr lang="cs-CZ" dirty="0" smtClean="0"/>
              <a:t>Co bylo ideálem renesance?</a:t>
            </a:r>
          </a:p>
          <a:p>
            <a:r>
              <a:rPr lang="cs-CZ" dirty="0" smtClean="0"/>
              <a:t>Ve které zemi bylo centrum renesance?</a:t>
            </a:r>
          </a:p>
          <a:p>
            <a:r>
              <a:rPr lang="cs-CZ" dirty="0" smtClean="0"/>
              <a:t>Jaká hudba je typická pro renesanci?</a:t>
            </a:r>
          </a:p>
          <a:p>
            <a:r>
              <a:rPr lang="cs-CZ" dirty="0" smtClean="0"/>
              <a:t>Jmenuj významné renesanční skladatele.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175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	</a:t>
            </a:r>
            <a:r>
              <a:rPr lang="cs-CZ" dirty="0" smtClean="0"/>
              <a:t>14. – 16. století</a:t>
            </a:r>
            <a:endParaRPr lang="cs-CZ" dirty="0" smtClean="0"/>
          </a:p>
          <a:p>
            <a:r>
              <a:rPr lang="cs-CZ" dirty="0" smtClean="0"/>
              <a:t>2.		</a:t>
            </a:r>
            <a:r>
              <a:rPr lang="cs-CZ" dirty="0"/>
              <a:t> vznik manufaktur, rozvoj věd, </a:t>
            </a:r>
            <a:r>
              <a:rPr lang="cs-CZ" dirty="0" smtClean="0"/>
              <a:t>			obchodu </a:t>
            </a:r>
            <a:r>
              <a:rPr lang="cs-CZ" dirty="0"/>
              <a:t>apod. </a:t>
            </a:r>
            <a:endParaRPr lang="cs-CZ" dirty="0" smtClean="0"/>
          </a:p>
          <a:p>
            <a:r>
              <a:rPr lang="cs-CZ" dirty="0" smtClean="0"/>
              <a:t>3</a:t>
            </a:r>
            <a:r>
              <a:rPr lang="cs-CZ" dirty="0" smtClean="0"/>
              <a:t>.		</a:t>
            </a:r>
            <a:r>
              <a:rPr lang="cs-CZ" dirty="0"/>
              <a:t> všestranně vzdělaný člověk</a:t>
            </a:r>
            <a:endParaRPr lang="cs-CZ" dirty="0" smtClean="0"/>
          </a:p>
          <a:p>
            <a:r>
              <a:rPr lang="cs-CZ" dirty="0" smtClean="0"/>
              <a:t>4. 		</a:t>
            </a:r>
            <a:r>
              <a:rPr lang="cs-CZ" dirty="0" smtClean="0"/>
              <a:t>Itálie</a:t>
            </a:r>
            <a:endParaRPr lang="cs-CZ" dirty="0" smtClean="0"/>
          </a:p>
          <a:p>
            <a:r>
              <a:rPr lang="cs-CZ" dirty="0" smtClean="0"/>
              <a:t>5.		</a:t>
            </a:r>
            <a:r>
              <a:rPr lang="cs-CZ" dirty="0" smtClean="0"/>
              <a:t>vokální polyfonie</a:t>
            </a:r>
          </a:p>
          <a:p>
            <a:r>
              <a:rPr lang="cs-CZ" dirty="0" smtClean="0"/>
              <a:t>6. 		Orlando di </a:t>
            </a:r>
            <a:r>
              <a:rPr lang="cs-CZ" dirty="0" err="1" smtClean="0"/>
              <a:t>Lasso</a:t>
            </a:r>
            <a:r>
              <a:rPr lang="cs-CZ" dirty="0" smtClean="0"/>
              <a:t>, Giovanni da 			</a:t>
            </a:r>
            <a:r>
              <a:rPr lang="cs-CZ" dirty="0" err="1" smtClean="0"/>
              <a:t>Palestrina</a:t>
            </a:r>
            <a:r>
              <a:rPr lang="cs-CZ" dirty="0" smtClean="0"/>
              <a:t> a Claudio </a:t>
            </a:r>
            <a:r>
              <a:rPr lang="cs-CZ" dirty="0" err="1" smtClean="0"/>
              <a:t>Monteverdi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063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 z vlastních zdrojů</a:t>
            </a:r>
          </a:p>
          <a:p>
            <a:r>
              <a:rPr lang="cs-CZ" dirty="0" smtClean="0"/>
              <a:t>Obrázky http://www.google.cz/images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2161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264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Starověká hudba</vt:lpstr>
      <vt:lpstr>Obecně</vt:lpstr>
      <vt:lpstr>Charakter renesanční hudby</vt:lpstr>
      <vt:lpstr>Prezentace aplikace PowerPoint</vt:lpstr>
      <vt:lpstr>Renesanční hudební skladatelé</vt:lpstr>
      <vt:lpstr>Otázky a úkoly</vt:lpstr>
      <vt:lpstr>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hudba</dc:title>
  <dc:creator>Tonda</dc:creator>
  <cp:lastModifiedBy>Tonda</cp:lastModifiedBy>
  <cp:revision>27</cp:revision>
  <dcterms:created xsi:type="dcterms:W3CDTF">2012-01-25T17:43:17Z</dcterms:created>
  <dcterms:modified xsi:type="dcterms:W3CDTF">2012-11-03T16:33:42Z</dcterms:modified>
</cp:coreProperties>
</file>