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1" r:id="rId3"/>
    <p:sldId id="276" r:id="rId4"/>
    <p:sldId id="269" r:id="rId5"/>
    <p:sldId id="270" r:id="rId6"/>
    <p:sldId id="271" r:id="rId7"/>
    <p:sldId id="258" r:id="rId8"/>
    <p:sldId id="259" r:id="rId9"/>
    <p:sldId id="260" r:id="rId10"/>
    <p:sldId id="275" r:id="rId11"/>
    <p:sldId id="274" r:id="rId12"/>
    <p:sldId id="272" r:id="rId13"/>
    <p:sldId id="273" r:id="rId14"/>
    <p:sldId id="262" r:id="rId15"/>
    <p:sldId id="263" r:id="rId16"/>
    <p:sldId id="264" r:id="rId17"/>
    <p:sldId id="265" r:id="rId18"/>
    <p:sldId id="266" r:id="rId19"/>
    <p:sldId id="267" r:id="rId20"/>
    <p:sldId id="277" r:id="rId21"/>
    <p:sldId id="268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85" autoAdjust="0"/>
    <p:restoredTop sz="94660"/>
  </p:normalViewPr>
  <p:slideViewPr>
    <p:cSldViewPr>
      <p:cViewPr>
        <p:scale>
          <a:sx n="100" d="100"/>
          <a:sy n="100" d="100"/>
        </p:scale>
        <p:origin x="-372" y="43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2EE0FF-3713-4E77-B6FC-93CA2BAB7C5E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267655-9977-4F72-A243-43EE0BCF11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2EE0FF-3713-4E77-B6FC-93CA2BAB7C5E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267655-9977-4F72-A243-43EE0BCF11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2EE0FF-3713-4E77-B6FC-93CA2BAB7C5E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267655-9977-4F72-A243-43EE0BCF11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2EE0FF-3713-4E77-B6FC-93CA2BAB7C5E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267655-9977-4F72-A243-43EE0BCF11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2EE0FF-3713-4E77-B6FC-93CA2BAB7C5E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267655-9977-4F72-A243-43EE0BCF11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2EE0FF-3713-4E77-B6FC-93CA2BAB7C5E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267655-9977-4F72-A243-43EE0BCF11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2EE0FF-3713-4E77-B6FC-93CA2BAB7C5E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267655-9977-4F72-A243-43EE0BCF11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2EE0FF-3713-4E77-B6FC-93CA2BAB7C5E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267655-9977-4F72-A243-43EE0BCF11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2EE0FF-3713-4E77-B6FC-93CA2BAB7C5E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267655-9977-4F72-A243-43EE0BCF11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2EE0FF-3713-4E77-B6FC-93CA2BAB7C5E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267655-9977-4F72-A243-43EE0BCF11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2EE0FF-3713-4E77-B6FC-93CA2BAB7C5E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267655-9977-4F72-A243-43EE0BCF11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2EE0FF-3713-4E77-B6FC-93CA2BAB7C5E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267655-9977-4F72-A243-43EE0BCF111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19900" b="1" dirty="0" smtClean="0"/>
              <a:t>HACCP</a:t>
            </a:r>
            <a:endParaRPr lang="cs-CZ" sz="199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Název školy:</a:t>
            </a:r>
            <a:br>
              <a:rPr lang="cs-CZ" dirty="0" smtClean="0"/>
            </a:br>
            <a:r>
              <a:rPr lang="cs-CZ" dirty="0" smtClean="0"/>
              <a:t>Střední škola dopravy, obchodu a služeb </a:t>
            </a:r>
            <a:br>
              <a:rPr lang="cs-CZ" dirty="0" smtClean="0"/>
            </a:br>
            <a:r>
              <a:rPr lang="cs-CZ" dirty="0" smtClean="0"/>
              <a:t>Klášterní nám. 126 </a:t>
            </a:r>
            <a:br>
              <a:rPr lang="cs-CZ" dirty="0" smtClean="0"/>
            </a:br>
            <a:r>
              <a:rPr lang="cs-CZ" dirty="0" smtClean="0"/>
              <a:t>Moravský Krumlov</a:t>
            </a:r>
          </a:p>
          <a:p>
            <a:pPr>
              <a:buNone/>
            </a:pPr>
            <a:r>
              <a:rPr lang="cs-CZ" dirty="0" smtClean="0"/>
              <a:t> </a:t>
            </a:r>
          </a:p>
          <a:p>
            <a:r>
              <a:rPr lang="cs-CZ" dirty="0" smtClean="0"/>
              <a:t>Mgr. Dana </a:t>
            </a:r>
            <a:r>
              <a:rPr lang="cs-CZ" dirty="0" err="1" smtClean="0"/>
              <a:t>Frimlová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Název projektu:</a:t>
            </a:r>
            <a:br>
              <a:rPr lang="cs-CZ" dirty="0" smtClean="0"/>
            </a:br>
            <a:r>
              <a:rPr lang="cs-CZ" dirty="0" smtClean="0"/>
              <a:t>Rozšiřování kompetencí žáků se speciálními vzdělávacími potřebami</a:t>
            </a:r>
            <a:br>
              <a:rPr lang="cs-CZ" dirty="0" smtClean="0"/>
            </a:br>
            <a:r>
              <a:rPr lang="cs-CZ" dirty="0" smtClean="0"/>
              <a:t>Číslo projektu:</a:t>
            </a:r>
            <a:br>
              <a:rPr lang="cs-CZ" dirty="0" smtClean="0"/>
            </a:br>
            <a:r>
              <a:rPr lang="cs-CZ" dirty="0" smtClean="0"/>
              <a:t>CZ.1.07/1.2.09/04.0004</a:t>
            </a:r>
            <a:br>
              <a:rPr lang="cs-CZ" dirty="0" smtClean="0"/>
            </a:br>
            <a:r>
              <a:rPr lang="cs-CZ" dirty="0" smtClean="0"/>
              <a:t>Název učebního materiálu  VY – 52 – FM </a:t>
            </a:r>
            <a:r>
              <a:rPr lang="cs-CZ" smtClean="0"/>
              <a:t>– </a:t>
            </a:r>
            <a:r>
              <a:rPr lang="cs-CZ" smtClean="0"/>
              <a:t>20  </a:t>
            </a:r>
            <a:r>
              <a:rPr lang="cs-CZ" dirty="0" smtClean="0"/>
              <a:t>HACCP </a:t>
            </a:r>
            <a:br>
              <a:rPr lang="cs-CZ" dirty="0" smtClean="0"/>
            </a:br>
            <a:r>
              <a:rPr lang="cs-CZ" dirty="0" smtClean="0"/>
              <a:t>Datum vytvoření: 5. 9. 2012</a:t>
            </a:r>
          </a:p>
          <a:p>
            <a:pPr marL="0" indent="0">
              <a:buNone/>
            </a:pPr>
            <a:r>
              <a:rPr lang="cs-CZ" dirty="0" smtClean="0"/>
              <a:t>      Datum ověření ve výuce: 25. 9. 2012</a:t>
            </a: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260350"/>
            <a:ext cx="8208912" cy="129644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3"/>
            <a:ext cx="8229600" cy="4464495"/>
          </a:xfrm>
        </p:spPr>
        <p:txBody>
          <a:bodyPr>
            <a:normAutofit fontScale="62500" lnSpcReduction="20000"/>
          </a:bodyPr>
          <a:lstStyle/>
          <a:p>
            <a:r>
              <a:rPr lang="cs-CZ" dirty="0" smtClean="0"/>
              <a:t>Pracovní list je určený pro žáky 1. 2.  i 3. ročníků Kuchař číšník.</a:t>
            </a:r>
          </a:p>
          <a:p>
            <a:r>
              <a:rPr lang="cs-CZ" dirty="0" smtClean="0"/>
              <a:t>Jde o motivační a aktivační materiál při vizuálním poznávání hygienických, technických a technologických předpisů.</a:t>
            </a:r>
          </a:p>
          <a:p>
            <a:r>
              <a:rPr lang="cs-CZ" dirty="0" smtClean="0"/>
              <a:t>Možnost využití:</a:t>
            </a:r>
          </a:p>
          <a:p>
            <a:pPr marL="269875" indent="269875">
              <a:buFont typeface="Courier New" pitchFamily="49" charset="0"/>
              <a:buChar char="o"/>
            </a:pPr>
            <a:r>
              <a:rPr lang="cs-CZ" dirty="0" smtClean="0"/>
              <a:t>aktivace žáků na začátku odborného výcviku,</a:t>
            </a:r>
          </a:p>
          <a:p>
            <a:pPr marL="269875" indent="269875">
              <a:buFont typeface="Courier New" pitchFamily="49" charset="0"/>
              <a:buChar char="o"/>
            </a:pPr>
            <a:r>
              <a:rPr lang="cs-CZ" dirty="0" smtClean="0"/>
              <a:t>diagnostika získaných vědomostí,</a:t>
            </a:r>
          </a:p>
          <a:p>
            <a:pPr marL="269875" indent="269875">
              <a:buFont typeface="Courier New" pitchFamily="49" charset="0"/>
              <a:buChar char="o"/>
            </a:pPr>
            <a:r>
              <a:rPr lang="cs-CZ" dirty="0" smtClean="0"/>
              <a:t>zpětná vazba pro žáky, jak dobře zvládají učivo. </a:t>
            </a:r>
          </a:p>
          <a:p>
            <a:r>
              <a:rPr lang="cs-CZ" dirty="0" smtClean="0"/>
              <a:t>Metodický pokyn:</a:t>
            </a:r>
            <a:br>
              <a:rPr lang="cs-CZ" dirty="0" smtClean="0"/>
            </a:br>
            <a:r>
              <a:rPr lang="cs-CZ" dirty="0" smtClean="0"/>
              <a:t>Materiál lze použít dataprojektorem nebo vytisknout jako pracovní list.</a:t>
            </a:r>
          </a:p>
          <a:p>
            <a:r>
              <a:rPr lang="cs-CZ" dirty="0" smtClean="0"/>
              <a:t>Pomůcky:</a:t>
            </a:r>
          </a:p>
          <a:p>
            <a:pPr marL="269875" indent="269875">
              <a:buFont typeface="Courier New" pitchFamily="49" charset="0"/>
              <a:buChar char="o"/>
            </a:pPr>
            <a:r>
              <a:rPr lang="cs-CZ" dirty="0" smtClean="0"/>
              <a:t>dataprojektor,</a:t>
            </a:r>
          </a:p>
          <a:p>
            <a:pPr marL="269875" indent="269875">
              <a:buFont typeface="Courier New" pitchFamily="49" charset="0"/>
              <a:buChar char="o"/>
            </a:pPr>
            <a:r>
              <a:rPr lang="cs-CZ" dirty="0" smtClean="0"/>
              <a:t>psací potřeby,</a:t>
            </a:r>
          </a:p>
          <a:p>
            <a:pPr marL="269875" indent="269875">
              <a:buFont typeface="Courier New" pitchFamily="49" charset="0"/>
              <a:buChar char="o"/>
            </a:pPr>
            <a:r>
              <a:rPr lang="cs-CZ" dirty="0" smtClean="0"/>
              <a:t>papír.</a:t>
            </a:r>
            <a:endParaRPr lang="cs-CZ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1043608" y="4652963"/>
            <a:ext cx="7056784" cy="14732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Co je HACCP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Hazard</a:t>
            </a:r>
            <a:r>
              <a:rPr lang="cs-CZ" b="1" dirty="0" smtClean="0"/>
              <a:t> </a:t>
            </a:r>
            <a:r>
              <a:rPr lang="cs-CZ" sz="2800" b="1" dirty="0" smtClean="0"/>
              <a:t>znamená riziko nebo nebezpečí vzniku nákazy, poranění nebo podobnou újmu na zdraví člověka</a:t>
            </a:r>
            <a:r>
              <a:rPr lang="cs-CZ" b="1" dirty="0" smtClean="0"/>
              <a:t/>
            </a:r>
            <a:br>
              <a:rPr lang="cs-CZ" b="1" dirty="0" smtClean="0"/>
            </a:br>
            <a:endParaRPr lang="cs-CZ" b="1" dirty="0" smtClean="0"/>
          </a:p>
          <a:p>
            <a:r>
              <a:rPr lang="cs-CZ" b="1" dirty="0" err="1" smtClean="0">
                <a:solidFill>
                  <a:srgbClr val="FF0000"/>
                </a:solidFill>
              </a:rPr>
              <a:t>Analysis</a:t>
            </a:r>
            <a:r>
              <a:rPr lang="cs-CZ" b="1" dirty="0" smtClean="0"/>
              <a:t> </a:t>
            </a:r>
            <a:r>
              <a:rPr lang="cs-CZ" sz="2600" b="1" dirty="0" smtClean="0"/>
              <a:t>to je analýza pravděpodobnosti vzniků kontaminace pokrmů. Hodnotí se závažnost této kontaminace a také to, proč a jak nebezpečí vzniklo </a:t>
            </a:r>
            <a:r>
              <a:rPr lang="cs-CZ" b="1" dirty="0" smtClean="0"/>
              <a:t/>
            </a:r>
            <a:br>
              <a:rPr lang="cs-CZ" b="1" dirty="0" smtClean="0"/>
            </a:br>
            <a:endParaRPr lang="cs-CZ" b="1" dirty="0" smtClean="0"/>
          </a:p>
          <a:p>
            <a:r>
              <a:rPr lang="cs-CZ" b="1" dirty="0" err="1" smtClean="0">
                <a:solidFill>
                  <a:srgbClr val="FF0000"/>
                </a:solidFill>
              </a:rPr>
              <a:t>Critical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Control</a:t>
            </a:r>
            <a:r>
              <a:rPr lang="cs-CZ" b="1" dirty="0" smtClean="0">
                <a:solidFill>
                  <a:srgbClr val="FF0000"/>
                </a:solidFill>
              </a:rPr>
              <a:t> Point </a:t>
            </a:r>
            <a:r>
              <a:rPr lang="cs-CZ" sz="2400" b="1" dirty="0" smtClean="0"/>
              <a:t>jsou kritické kontrolní body označující konkrétní fázi výroby, ve které hrozí riziko kontaminace potravin, a kterou se snažíme kontrolovat a vznikající nebezpečí odstranit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Proč HACCP?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Jde o pravidla, která jsou zákonem stanovenou povinností.</a:t>
            </a:r>
            <a:br>
              <a:rPr lang="cs-CZ" sz="4000" b="1" dirty="0" smtClean="0"/>
            </a:br>
            <a:endParaRPr lang="cs-CZ" sz="4000" b="1" dirty="0" smtClean="0"/>
          </a:p>
          <a:p>
            <a:r>
              <a:rPr lang="cs-CZ" sz="4000" b="1" dirty="0" smtClean="0"/>
              <a:t>Platí pro celý proces výroby potravin</a:t>
            </a:r>
            <a:br>
              <a:rPr lang="cs-CZ" sz="4000" b="1" dirty="0" smtClean="0"/>
            </a:br>
            <a:r>
              <a:rPr lang="cs-CZ" sz="4000" b="1" dirty="0" smtClean="0"/>
              <a:t>od prvovýroby až po konečného spotřebitele.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Jedná se o pravidla :</a:t>
            </a:r>
          </a:p>
          <a:p>
            <a:r>
              <a:rPr lang="cs-CZ" sz="5400" dirty="0" smtClean="0"/>
              <a:t>Technická</a:t>
            </a:r>
          </a:p>
          <a:p>
            <a:r>
              <a:rPr lang="cs-CZ" sz="5400" dirty="0" smtClean="0"/>
              <a:t>Technologická</a:t>
            </a:r>
          </a:p>
          <a:p>
            <a:r>
              <a:rPr lang="cs-CZ" sz="5400" dirty="0" smtClean="0"/>
              <a:t>Hygienická</a:t>
            </a:r>
            <a:endParaRPr lang="cs-CZ" sz="5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ŠPATNĚ !!!!</a:t>
            </a:r>
            <a:r>
              <a:rPr lang="cs-CZ" dirty="0" smtClean="0">
                <a:solidFill>
                  <a:srgbClr val="FF0000"/>
                </a:solidFill>
              </a:rPr>
              <a:t/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/>
              <a:t>Technická (skladovací) pravidla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2050" name="Picture 2" descr="G:\DCIM\100OLYMP\P1010049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54691" y="1600200"/>
            <a:ext cx="6034617" cy="45259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29614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Hygienická pravidla: masové oddělení, varný prostor</a:t>
            </a:r>
            <a:br>
              <a:rPr lang="cs-CZ" dirty="0" smtClean="0"/>
            </a:br>
            <a:r>
              <a:rPr lang="cs-CZ" dirty="0" smtClean="0"/>
              <a:t>skladování    </a:t>
            </a:r>
            <a:r>
              <a:rPr lang="cs-CZ" b="1" dirty="0" smtClean="0">
                <a:solidFill>
                  <a:srgbClr val="FF0000"/>
                </a:solidFill>
              </a:rPr>
              <a:t>ŠPATNĚ!!!!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1026" name="Picture 2" descr="G:\DCIM\100OLYMP\P1010047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3768" y="3645024"/>
            <a:ext cx="4032448" cy="3024336"/>
          </a:xfrm>
          <a:prstGeom prst="rect">
            <a:avLst/>
          </a:prstGeom>
          <a:noFill/>
        </p:spPr>
      </p:pic>
      <p:pic>
        <p:nvPicPr>
          <p:cNvPr id="1027" name="Picture 3" descr="G:\DCIM\100OLYMP\P101005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6056" y="1844824"/>
            <a:ext cx="3840427" cy="2520280"/>
          </a:xfrm>
          <a:prstGeom prst="rect">
            <a:avLst/>
          </a:prstGeom>
          <a:noFill/>
        </p:spPr>
      </p:pic>
      <p:pic>
        <p:nvPicPr>
          <p:cNvPr id="1028" name="Picture 4" descr="G:\DCIM\100OLYMP\P1010054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1520" y="1772816"/>
            <a:ext cx="3995936" cy="273630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2617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ŠPATNĚ!!!!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Bezpečnostní a hygienická pravidla – oprýskané nádobí, cezení brambor</a:t>
            </a:r>
            <a:endParaRPr lang="cs-CZ" dirty="0"/>
          </a:p>
        </p:txBody>
      </p:sp>
      <p:pic>
        <p:nvPicPr>
          <p:cNvPr id="3074" name="Picture 2" descr="G:\DCIM\100OLYMP\P1010051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2132856"/>
            <a:ext cx="4104456" cy="3078342"/>
          </a:xfrm>
          <a:prstGeom prst="rect">
            <a:avLst/>
          </a:prstGeom>
          <a:noFill/>
        </p:spPr>
      </p:pic>
      <p:pic>
        <p:nvPicPr>
          <p:cNvPr id="3075" name="Picture 3" descr="G:\DCIM\100OLYMP\P101005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99992" y="3356992"/>
            <a:ext cx="4283968" cy="32129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2474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Špatné a nevhodné oblečení do kuchyně</a:t>
            </a:r>
            <a:endParaRPr lang="cs-CZ" dirty="0"/>
          </a:p>
        </p:txBody>
      </p:sp>
      <p:pic>
        <p:nvPicPr>
          <p:cNvPr id="1026" name="Picture 2" descr="G:\DCIM\100OLYMP\P1010096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7744" y="1268760"/>
            <a:ext cx="4392488" cy="55892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229600" cy="954360"/>
          </a:xfrm>
        </p:spPr>
        <p:txBody>
          <a:bodyPr/>
          <a:lstStyle/>
          <a:p>
            <a:r>
              <a:rPr lang="cs-CZ" dirty="0" smtClean="0"/>
              <a:t>Vhodné oblečení</a:t>
            </a:r>
            <a:endParaRPr lang="cs-CZ" dirty="0"/>
          </a:p>
        </p:txBody>
      </p:sp>
      <p:pic>
        <p:nvPicPr>
          <p:cNvPr id="1026" name="Picture 2" descr="G:\DCIM\100OLYMP\P1010094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1052736"/>
            <a:ext cx="4176464" cy="580526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Technologická pravidla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5400" dirty="0" smtClean="0">
                <a:solidFill>
                  <a:srgbClr val="FF0000"/>
                </a:solidFill>
              </a:rPr>
              <a:t>Každý výrobce potravin musí dodržovat správné výrobní postupy a dodržovat normy.</a:t>
            </a:r>
            <a:endParaRPr lang="cs-CZ" sz="54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Receptury jsou různé, pro každý obor platí hlavě </a:t>
            </a:r>
            <a:r>
              <a:rPr lang="cs-CZ" dirty="0" smtClean="0">
                <a:solidFill>
                  <a:srgbClr val="FF0000"/>
                </a:solidFill>
              </a:rPr>
              <a:t>správnost a hygiena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026" name="Picture 2" descr="G:\DCIM\100OLYMP\P1010081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54691" y="1600200"/>
            <a:ext cx="6034617" cy="45259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Ledničky - </a:t>
            </a:r>
            <a:r>
              <a:rPr lang="cs-CZ" dirty="0" smtClean="0">
                <a:solidFill>
                  <a:srgbClr val="FF0000"/>
                </a:solidFill>
              </a:rPr>
              <a:t>správně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026" name="Picture 2" descr="G:\DCIM\100OLYMP\P1010065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1556793"/>
            <a:ext cx="4104455" cy="3078341"/>
          </a:xfrm>
          <a:prstGeom prst="rect">
            <a:avLst/>
          </a:prstGeom>
          <a:noFill/>
        </p:spPr>
      </p:pic>
      <p:pic>
        <p:nvPicPr>
          <p:cNvPr id="1027" name="Picture 3" descr="G:\DCIM\100OLYMP\P101006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99992" y="2852936"/>
            <a:ext cx="4499992" cy="337499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Sklady chladící - </a:t>
            </a:r>
            <a:r>
              <a:rPr lang="cs-CZ" dirty="0" smtClean="0">
                <a:solidFill>
                  <a:srgbClr val="FF0000"/>
                </a:solidFill>
              </a:rPr>
              <a:t>správně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2050" name="Picture 2" descr="G:\DCIM\100OLYMP\P1010062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628800"/>
            <a:ext cx="4704521" cy="3528391"/>
          </a:xfrm>
          <a:prstGeom prst="rect">
            <a:avLst/>
          </a:prstGeom>
          <a:noFill/>
        </p:spPr>
      </p:pic>
      <p:pic>
        <p:nvPicPr>
          <p:cNvPr id="2051" name="Picture 3" descr="G:\DCIM\100OLYMP\P101006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92080" y="1628800"/>
            <a:ext cx="3675528" cy="43924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Sklad a úpravna brambor- </a:t>
            </a:r>
            <a:r>
              <a:rPr lang="cs-CZ" dirty="0" smtClean="0">
                <a:solidFill>
                  <a:srgbClr val="FF0000"/>
                </a:solidFill>
              </a:rPr>
              <a:t>správně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3074" name="Picture 2" descr="G:\DCIM\100OLYMP\P1010060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54691" y="1600200"/>
            <a:ext cx="6034617" cy="45259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Úsek na úpravu masa - </a:t>
            </a:r>
            <a:r>
              <a:rPr lang="cs-CZ" dirty="0" smtClean="0">
                <a:solidFill>
                  <a:srgbClr val="FF0000"/>
                </a:solidFill>
              </a:rPr>
              <a:t>správně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4098" name="Picture 2" descr="G:\DCIM\100OLYMP\P1010059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54691" y="1600200"/>
            <a:ext cx="6034617" cy="45259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Umývárna černého nádobí - </a:t>
            </a:r>
            <a:r>
              <a:rPr lang="cs-CZ" dirty="0" smtClean="0">
                <a:solidFill>
                  <a:srgbClr val="FF0000"/>
                </a:solidFill>
              </a:rPr>
              <a:t>správně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5122" name="Picture 2" descr="G:\DCIM\100OLYMP\P1010058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54691" y="1600200"/>
            <a:ext cx="6034617" cy="45259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Varný prostor </a:t>
            </a:r>
            <a:r>
              <a:rPr lang="cs-CZ" dirty="0" smtClean="0"/>
              <a:t>- </a:t>
            </a:r>
            <a:r>
              <a:rPr lang="cs-CZ" dirty="0" smtClean="0">
                <a:solidFill>
                  <a:srgbClr val="FF0000"/>
                </a:solidFill>
              </a:rPr>
              <a:t>správně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6146" name="Picture 2" descr="G:\DCIM\100OLYMP\P1010057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54691" y="1600200"/>
            <a:ext cx="6034617" cy="45259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Co znamenají písmena HACCP.</a:t>
            </a:r>
          </a:p>
          <a:p>
            <a:r>
              <a:rPr lang="cs-CZ" dirty="0" smtClean="0"/>
              <a:t>Kdo nařídil HACCP?</a:t>
            </a:r>
          </a:p>
          <a:p>
            <a:r>
              <a:rPr lang="cs-CZ" dirty="0" smtClean="0"/>
              <a:t>Jaké předpisy jsou v souboru HACCP?</a:t>
            </a:r>
          </a:p>
          <a:p>
            <a:r>
              <a:rPr lang="cs-CZ" dirty="0" smtClean="0"/>
              <a:t>Které předpisy jsou přímo pro tebe (kuchaře – číšníka)?</a:t>
            </a:r>
          </a:p>
          <a:p>
            <a:r>
              <a:rPr lang="cs-CZ" dirty="0" smtClean="0"/>
              <a:t>Vysvětli správné skladování potravin.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Zdroje a literatura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DOČKAL, Petr. </a:t>
            </a:r>
            <a:r>
              <a:rPr lang="cs-CZ" i="1" dirty="0" err="1" smtClean="0"/>
              <a:t>Haccp</a:t>
            </a:r>
            <a:r>
              <a:rPr lang="cs-CZ" dirty="0" smtClean="0"/>
              <a:t> [online]. Dostupný na WWW: &lt;http://www.</a:t>
            </a:r>
            <a:r>
              <a:rPr lang="cs-CZ" dirty="0" err="1" smtClean="0"/>
              <a:t>abc.cz</a:t>
            </a:r>
            <a:r>
              <a:rPr lang="cs-CZ" dirty="0" smtClean="0"/>
              <a:t>/firma/jas-</a:t>
            </a:r>
            <a:r>
              <a:rPr lang="cs-CZ" dirty="0" err="1" smtClean="0"/>
              <a:t>dockal</a:t>
            </a:r>
            <a:r>
              <a:rPr lang="cs-CZ" dirty="0" smtClean="0"/>
              <a:t>-</a:t>
            </a:r>
            <a:r>
              <a:rPr lang="cs-CZ" dirty="0" err="1" smtClean="0"/>
              <a:t>petr</a:t>
            </a:r>
            <a:r>
              <a:rPr lang="cs-CZ" dirty="0" smtClean="0"/>
              <a:t>/&gt;. </a:t>
            </a:r>
            <a:endParaRPr lang="cs-CZ" b="1" dirty="0" smtClean="0"/>
          </a:p>
          <a:p>
            <a:endParaRPr lang="cs-CZ" b="1" dirty="0" smtClean="0"/>
          </a:p>
          <a:p>
            <a:r>
              <a:rPr lang="cs-CZ" dirty="0" smtClean="0"/>
              <a:t>Obrázky: Archiv autora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140</TotalTime>
  <Words>227</Words>
  <Application>Microsoft Office PowerPoint</Application>
  <PresentationFormat>Předvádění na obrazovce (4:3)</PresentationFormat>
  <Paragraphs>51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Motiv sady Office</vt:lpstr>
      <vt:lpstr>HACCP</vt:lpstr>
      <vt:lpstr>Snímek 2</vt:lpstr>
      <vt:lpstr>Snímek 3</vt:lpstr>
      <vt:lpstr>Co je HACCP</vt:lpstr>
      <vt:lpstr>Proč HACCP?</vt:lpstr>
      <vt:lpstr>Snímek 6</vt:lpstr>
      <vt:lpstr>ŠPATNĚ !!!! Technická (skladovací) pravidla</vt:lpstr>
      <vt:lpstr> Hygienická pravidla: masové oddělení, varný prostor skladování    ŠPATNĚ!!!! </vt:lpstr>
      <vt:lpstr>ŠPATNĚ!!!! Bezpečnostní a hygienická pravidla – oprýskané nádobí, cezení brambor</vt:lpstr>
      <vt:lpstr>Špatné a nevhodné oblečení do kuchyně</vt:lpstr>
      <vt:lpstr>Vhodné oblečení</vt:lpstr>
      <vt:lpstr>Technologická pravidla</vt:lpstr>
      <vt:lpstr>Receptury jsou různé, pro každý obor platí hlavě správnost a hygiena</vt:lpstr>
      <vt:lpstr>Ledničky - správně</vt:lpstr>
      <vt:lpstr>Sklady chladící - správně</vt:lpstr>
      <vt:lpstr>Sklad a úpravna brambor- správně </vt:lpstr>
      <vt:lpstr>Úsek na úpravu masa - správně</vt:lpstr>
      <vt:lpstr>Umývárna černého nádobí - správně</vt:lpstr>
      <vt:lpstr>Varný prostor - správně</vt:lpstr>
      <vt:lpstr>Kontrolní otázky:</vt:lpstr>
      <vt:lpstr>Zdroje a literatura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HACCAP</dc:title>
  <dc:creator>Dana</dc:creator>
  <cp:lastModifiedBy>Dana</cp:lastModifiedBy>
  <cp:revision>28</cp:revision>
  <dcterms:created xsi:type="dcterms:W3CDTF">2012-08-27T12:39:57Z</dcterms:created>
  <dcterms:modified xsi:type="dcterms:W3CDTF">2012-10-31T10:29:08Z</dcterms:modified>
</cp:coreProperties>
</file>