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59" r:id="rId3"/>
    <p:sldId id="258" r:id="rId4"/>
    <p:sldId id="260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79" autoAdjust="0"/>
    <p:restoredTop sz="94660"/>
  </p:normalViewPr>
  <p:slideViewPr>
    <p:cSldViewPr>
      <p:cViewPr varScale="1">
        <p:scale>
          <a:sx n="74" d="100"/>
          <a:sy n="74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17912-C44A-4699-82B9-01AE6BF7B0C1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97BD34-D04C-4ED1-9F48-5D02382680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30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99000"/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AE2A0-A2FB-4CA6-B8C4-03BAAEB21618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74EB4-1B82-40D1-B120-679320659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hyperlink" Target="//upload.wikimedia.org/wikipedia/commons/a/af/Jesenik-priessnitz-1.jpg" TargetMode="External"/><Relationship Id="rId3" Type="http://schemas.openxmlformats.org/officeDocument/2006/relationships/hyperlink" Target="http://cs.wikipedia.org/wiki/Soubor:2007-KarlovyVary-143s.jpg" TargetMode="External"/><Relationship Id="rId7" Type="http://schemas.openxmlformats.org/officeDocument/2006/relationships/hyperlink" Target="//upload.wikimedia.org/wikipedia/commons/c/c6/M%C5%A1en%C3%A9_Spa,_Dvorana.jpg" TargetMode="External"/><Relationship Id="rId12" Type="http://schemas.openxmlformats.org/officeDocument/2006/relationships/image" Target="../media/image9.jpeg"/><Relationship Id="rId2" Type="http://schemas.openxmlformats.org/officeDocument/2006/relationships/image" Target="../media/image4.jpeg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hyperlink" Target="//upload.wikimedia.org/wikipedia/commons/d/dd/Janske_Lazne_Colonades_at_night.jpg" TargetMode="External"/><Relationship Id="rId5" Type="http://schemas.openxmlformats.org/officeDocument/2006/relationships/hyperlink" Target="//upload.wikimedia.org/wikipedia/commons/8/89/Teplice,_L%C3%A1ze%C5%88sk%C3%A1_z%C3%B3na.JPG" TargetMode="External"/><Relationship Id="rId15" Type="http://schemas.openxmlformats.org/officeDocument/2006/relationships/hyperlink" Target="//upload.wikimedia.org/wikipedia/commons/1/10/Podebradsky_zamek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openxmlformats.org/officeDocument/2006/relationships/hyperlink" Target="//upload.wikimedia.org/wikipedia/commons/4/48/Franti%C5%A1kovy_L%C3%A1zn%C4%9B_2009-04-04.jpg" TargetMode="External"/><Relationship Id="rId1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4M4ar3f-0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debradsky_zamek.jpg" TargetMode="External"/><Relationship Id="rId3" Type="http://schemas.openxmlformats.org/officeDocument/2006/relationships/hyperlink" Target="http://cs.wikipedia.org/wiki/Soubor:Teplice,_L%C3%A1ze%C5%88sk%C3%A1_z%C3%B3na.JPG" TargetMode="External"/><Relationship Id="rId7" Type="http://schemas.openxmlformats.org/officeDocument/2006/relationships/hyperlink" Target="http://cs.wikipedia.org/wiki/Soubor:Jesenik-priessnitz-1.jpg" TargetMode="External"/><Relationship Id="rId2" Type="http://schemas.openxmlformats.org/officeDocument/2006/relationships/hyperlink" Target="http://cs.wikipedia.org/wiki/Soubor:2007-KarlovyVary-143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ske_Lazne_Colonades_at_night.jpg" TargetMode="External"/><Relationship Id="rId5" Type="http://schemas.openxmlformats.org/officeDocument/2006/relationships/hyperlink" Target="http://cs.wikipedia.org/wiki/Soubor:Franti%C5%A1kovy_L%C3%A1zn%C4%9B_2009-04-04.jpg" TargetMode="External"/><Relationship Id="rId4" Type="http://schemas.openxmlformats.org/officeDocument/2006/relationships/hyperlink" Target="http://cs.wikipedia.org/wiki/Soubor:M%C5%A1en%C3%A9_Spa,_Dvorana.jpg" TargetMode="External"/><Relationship Id="rId9" Type="http://schemas.openxmlformats.org/officeDocument/2006/relationships/hyperlink" Target="http://www.youtube.com/watch?v=K4M4ar3f-0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404663"/>
            <a:ext cx="4572000" cy="40626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Z.8.A.12_prirodni_pomery_cr_podzemni_vody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02.12.2011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: osmý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Název: PŘÍRODNÍ POMĚRY ČR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- PODZEMNÍ VODY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r>
              <a:rPr lang="cs-CZ" dirty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74603" y="429309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PŘÍRODNÍ POMĚRY ČR – </a:t>
            </a:r>
            <a:r>
              <a:rPr lang="cs-CZ" sz="2400" b="1" dirty="0" smtClean="0">
                <a:solidFill>
                  <a:srgbClr val="FF0000"/>
                </a:solidFill>
              </a:rPr>
              <a:t> PODZEMNÍ VODY</a:t>
            </a:r>
            <a:endParaRPr lang="cs-CZ" sz="2400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4397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719766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Vyhledávání informací na internetu</a:t>
            </a:r>
          </a:p>
          <a:p>
            <a:r>
              <a:rPr lang="cs-CZ" dirty="0" smtClean="0"/>
              <a:t>Význam minerálních vod pro lázeňství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1417"/>
          <a:stretch>
            <a:fillRect/>
          </a:stretch>
        </p:blipFill>
        <p:spPr bwMode="auto">
          <a:xfrm>
            <a:off x="539552" y="476672"/>
            <a:ext cx="1849120" cy="278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128532" y="3543695"/>
            <a:ext cx="2520280" cy="3024336"/>
          </a:xfrm>
          <a:prstGeom prst="wedgeRoundRectCallout">
            <a:avLst>
              <a:gd name="adj1" fmla="val -30009"/>
              <a:gd name="adj2" fmla="val -90536"/>
              <a:gd name="adj3" fmla="val 16667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56524" y="3901701"/>
            <a:ext cx="25922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Dnes se ještě budeme věnovat vodě. Já mám rád vodu  čerstvou, obyčejnou. Vy máte možná v oblibě minerálky.  Přemýšleli jste někdy o tom, že neslouží pouze k pití?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Rozdělte se do dvojic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Na dalším snímku uvidíte fotografie osmi českých lázeňských měst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Každá dvojice si vybere jedno město  a podle internetových stránek bude stručně charakterizovat, jaké prameny se zde nacházejí a k  jaké léčbě slouží</a:t>
            </a:r>
          </a:p>
          <a:p>
            <a:r>
              <a:rPr lang="cs-CZ" b="1" i="1" dirty="0" smtClean="0">
                <a:solidFill>
                  <a:srgbClr val="0070C0"/>
                </a:solidFill>
              </a:rPr>
              <a:t>Ukažte město na mapě</a:t>
            </a:r>
            <a:endParaRPr lang="cs-CZ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 descr="Soubor:Marienbad-Brunn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52"/>
            <a:ext cx="2081700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Pohled na kolonádu z terasy hotelu Thermal">
            <a:hlinkClick r:id="rId3" tooltip="Pohled na kolonádu z terasy hotelu Thermal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214290"/>
            <a:ext cx="2419350" cy="14097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1714488"/>
            <a:ext cx="2071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Mariánské Lázně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1643050"/>
            <a:ext cx="2000264" cy="39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pic>
        <p:nvPicPr>
          <p:cNvPr id="1032" name="Picture 8" descr="Soubor:Teplice, Lázeňská zón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285728"/>
            <a:ext cx="2053272" cy="1368000"/>
          </a:xfrm>
          <a:prstGeom prst="rect">
            <a:avLst/>
          </a:prstGeom>
          <a:noFill/>
        </p:spPr>
      </p:pic>
      <p:pic>
        <p:nvPicPr>
          <p:cNvPr id="1034" name="Picture 10" descr="Soubor:Mšené Spa, Dvoran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34" y="2428868"/>
            <a:ext cx="2046782" cy="1548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500826" y="164305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000504"/>
            <a:ext cx="2000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Mšené</a:t>
            </a:r>
            <a:r>
              <a:rPr lang="cs-CZ" dirty="0" smtClean="0"/>
              <a:t> Lázně</a:t>
            </a:r>
            <a:endParaRPr lang="cs-CZ" dirty="0"/>
          </a:p>
        </p:txBody>
      </p:sp>
      <p:pic>
        <p:nvPicPr>
          <p:cNvPr id="1036" name="Picture 12" descr="Soubor:Františkovy Lázně 2009-04-04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00430" y="2214554"/>
            <a:ext cx="2160000" cy="162000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428992" y="385762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Františkovy Lázně</a:t>
            </a:r>
            <a:endParaRPr lang="cs-CZ" dirty="0"/>
          </a:p>
        </p:txBody>
      </p:sp>
      <p:pic>
        <p:nvPicPr>
          <p:cNvPr id="1038" name="Picture 14" descr="Soubor:Janske Lazne Colonades at nigh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57950" y="2143116"/>
            <a:ext cx="2208000" cy="16560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357950" y="3786190"/>
            <a:ext cx="1382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Jánské Lázně</a:t>
            </a:r>
            <a:endParaRPr lang="cs-CZ" dirty="0"/>
          </a:p>
        </p:txBody>
      </p:sp>
      <p:pic>
        <p:nvPicPr>
          <p:cNvPr id="1040" name="Picture 16" descr="Soubor:Jesenik-priessnitz-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785918" y="4357694"/>
            <a:ext cx="2274480" cy="18720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785918" y="621508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Lázně Jeseník</a:t>
            </a:r>
            <a:endParaRPr lang="cs-CZ" dirty="0"/>
          </a:p>
        </p:txBody>
      </p:sp>
      <p:pic>
        <p:nvPicPr>
          <p:cNvPr id="1042" name="Picture 18" descr="Soubor:Podebradsky zamek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929190" y="4429132"/>
            <a:ext cx="2383777" cy="176400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000628" y="621508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Poděbrady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i="1" u="sng" dirty="0" smtClean="0">
                <a:solidFill>
                  <a:srgbClr val="C00000"/>
                </a:solidFill>
              </a:rPr>
              <a:t>MARIÁNSKÉ LÁZNĚ – </a:t>
            </a:r>
            <a:r>
              <a:rPr lang="cs-CZ" sz="2000" i="1" dirty="0" smtClean="0">
                <a:solidFill>
                  <a:srgbClr val="C00000"/>
                </a:solidFill>
              </a:rPr>
              <a:t>ze sta minerálních pramenů využíváno 53; povzbuzení trávení, chuť k jídlu, dobrý spánek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KARLOVY VARY –  </a:t>
            </a:r>
            <a:r>
              <a:rPr lang="cs-CZ" sz="2000" i="1" dirty="0" smtClean="0">
                <a:solidFill>
                  <a:srgbClr val="C00000"/>
                </a:solidFill>
              </a:rPr>
              <a:t> pramen objeven  Karlem IV. Zde objeven ve 14.století horký pramen;jaterní a střevní choroby, žaludek, játra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TEPLICE – </a:t>
            </a:r>
            <a:r>
              <a:rPr lang="cs-CZ" sz="2000" i="1" dirty="0" smtClean="0">
                <a:solidFill>
                  <a:srgbClr val="C00000"/>
                </a:solidFill>
              </a:rPr>
              <a:t>termální prameny využívány od středověku;pohybové ústrojí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MŠENÉ LÁZNĚ – </a:t>
            </a:r>
            <a:r>
              <a:rPr lang="cs-CZ" sz="2000" i="1" dirty="0" smtClean="0">
                <a:solidFill>
                  <a:srgbClr val="C00000"/>
                </a:solidFill>
              </a:rPr>
              <a:t>od 18.století; nemoci pohybového ústrojí a nervů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JÁNSKÉ LÁZNĚ –</a:t>
            </a:r>
            <a:r>
              <a:rPr lang="cs-CZ" sz="2000" i="1" dirty="0" smtClean="0">
                <a:solidFill>
                  <a:srgbClr val="C00000"/>
                </a:solidFill>
              </a:rPr>
              <a:t>prameny objeveny v 11.století; nemoci pohybového ústrojí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LÁZNĚ JESENÍK</a:t>
            </a:r>
            <a:r>
              <a:rPr lang="cs-CZ" sz="2000" i="1" dirty="0" smtClean="0">
                <a:solidFill>
                  <a:srgbClr val="C00000"/>
                </a:solidFill>
              </a:rPr>
              <a:t> – založeny na počátku 19.století </a:t>
            </a:r>
            <a:r>
              <a:rPr lang="cs-CZ" sz="2000" i="1" dirty="0" err="1" smtClean="0">
                <a:solidFill>
                  <a:srgbClr val="C00000"/>
                </a:solidFill>
              </a:rPr>
              <a:t>Vincenzem</a:t>
            </a:r>
            <a:r>
              <a:rPr lang="cs-CZ" sz="2000" i="1" dirty="0" smtClean="0">
                <a:solidFill>
                  <a:srgbClr val="C00000"/>
                </a:solidFill>
              </a:rPr>
              <a:t> </a:t>
            </a:r>
            <a:r>
              <a:rPr lang="cs-CZ" sz="2000" i="1" dirty="0" err="1" smtClean="0">
                <a:solidFill>
                  <a:srgbClr val="C00000"/>
                </a:solidFill>
              </a:rPr>
              <a:t>Priessnitzem</a:t>
            </a:r>
            <a:r>
              <a:rPr lang="cs-CZ" sz="2000" i="1" dirty="0" smtClean="0">
                <a:solidFill>
                  <a:srgbClr val="C00000"/>
                </a:solidFill>
              </a:rPr>
              <a:t>; nemoci pohybového, oběhového a dýchacího ústrojí, kožní choroby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FRANTIŠKOVY LÁZNĚ –  </a:t>
            </a:r>
            <a:r>
              <a:rPr lang="cs-CZ" sz="2000" i="1" dirty="0" smtClean="0">
                <a:solidFill>
                  <a:srgbClr val="C00000"/>
                </a:solidFill>
              </a:rPr>
              <a:t>založeny v 18.století; pitné kúry, zábaly, srdeční </a:t>
            </a:r>
            <a:r>
              <a:rPr lang="cs-CZ" sz="2000" i="1" smtClean="0">
                <a:solidFill>
                  <a:srgbClr val="C00000"/>
                </a:solidFill>
              </a:rPr>
              <a:t>a oběhové </a:t>
            </a:r>
            <a:r>
              <a:rPr lang="cs-CZ" sz="2000" i="1" dirty="0" smtClean="0">
                <a:solidFill>
                  <a:srgbClr val="C00000"/>
                </a:solidFill>
              </a:rPr>
              <a:t>poruchy</a:t>
            </a:r>
          </a:p>
          <a:p>
            <a:r>
              <a:rPr lang="cs-CZ" sz="2000" b="1" i="1" u="sng" dirty="0" smtClean="0">
                <a:solidFill>
                  <a:srgbClr val="C00000"/>
                </a:solidFill>
              </a:rPr>
              <a:t>PODĚBRADY – </a:t>
            </a:r>
            <a:r>
              <a:rPr lang="cs-CZ" sz="2000" i="1" dirty="0" smtClean="0">
                <a:solidFill>
                  <a:srgbClr val="C00000"/>
                </a:solidFill>
              </a:rPr>
              <a:t>nemoci srdce a oběhového ústrojí</a:t>
            </a:r>
            <a:endParaRPr lang="cs-CZ" sz="2000" b="1" i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ODMĚNA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Pod posledním slovem se ukrývá překvapení (odkaz na internet)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Víte, ve kterém městě se nachází kouzelná zpívající fontána? Máte ji dnes celou dobu na očích, na pozadí!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Arial Narrow" pitchFamily="34" charset="0"/>
              </a:rPr>
              <a:t>Pracovali jste dobře, tak si u nádherného videa odpočiňte…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chemeClr val="tx2"/>
                </a:solidFill>
                <a:hlinkClick r:id="rId2"/>
              </a:rPr>
              <a:t>LÁZNĚ</a:t>
            </a:r>
            <a:endParaRPr lang="cs-CZ" b="1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Hlavním cílem hodiny je seznámit se s některými lázeňskými městy, poskytnout o nich spolužákům důležité údaje </a:t>
            </a:r>
          </a:p>
          <a:p>
            <a:r>
              <a:rPr lang="cs-CZ" sz="2400" dirty="0" smtClean="0"/>
              <a:t>Žáci pracují samostatně, vyhledávají na libovolných stránkách internetu</a:t>
            </a:r>
          </a:p>
          <a:p>
            <a:r>
              <a:rPr lang="cs-CZ" sz="2400" dirty="0" smtClean="0"/>
              <a:t>V závěru jim nabídneme daná témata k podrobnějšímu zpracování na příští hodinu formou referátu</a:t>
            </a:r>
          </a:p>
          <a:p>
            <a:r>
              <a:rPr lang="cs-CZ" sz="2400" dirty="0" smtClean="0"/>
              <a:t>Využíváme mezipředmětové vztahy ( </a:t>
            </a:r>
            <a:r>
              <a:rPr lang="cs-CZ" sz="2400" dirty="0" err="1" smtClean="0"/>
              <a:t>Čj</a:t>
            </a:r>
            <a:r>
              <a:rPr lang="cs-CZ" sz="2400" dirty="0" smtClean="0"/>
              <a:t> – výtah, </a:t>
            </a:r>
            <a:r>
              <a:rPr lang="cs-CZ" sz="2400" dirty="0" err="1" smtClean="0"/>
              <a:t>Hv</a:t>
            </a:r>
            <a:r>
              <a:rPr lang="cs-CZ" sz="2400" dirty="0" smtClean="0"/>
              <a:t> – </a:t>
            </a:r>
            <a:r>
              <a:rPr lang="cs-CZ" sz="2400" dirty="0" err="1" smtClean="0"/>
              <a:t>Ludwig</a:t>
            </a:r>
            <a:r>
              <a:rPr lang="cs-CZ" sz="2400" dirty="0" smtClean="0"/>
              <a:t> van Beethoven); uplatní se i estetická výchova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minerální pramen, lázně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samostatná práce na PC</a:t>
            </a:r>
            <a:endParaRPr lang="cs-CZ" sz="24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Sn.č.1-9 - Uvedený zdroj [cit.2011 – 12 – 01].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 </a:t>
            </a:r>
            <a:r>
              <a:rPr lang="cs-CZ" sz="1400" dirty="0" err="1" smtClean="0"/>
              <a:t>Walter.J.Pilsak</a:t>
            </a:r>
            <a:r>
              <a:rPr lang="cs-CZ" sz="1400" dirty="0" smtClean="0"/>
              <a:t> :&lt;http://cs.wikipedia.org/wiki/Soubor:Marienbad-Brunnen.jpg&gt;</a:t>
            </a:r>
          </a:p>
          <a:p>
            <a:r>
              <a:rPr lang="cs-CZ" sz="1400" dirty="0" smtClean="0"/>
              <a:t>Sn.č.3 - foto: soukromý archiv autorky</a:t>
            </a:r>
          </a:p>
          <a:p>
            <a:r>
              <a:rPr lang="cs-CZ" sz="1400" dirty="0" smtClean="0"/>
              <a:t>Sn.č.5 - - Uvedené zdroje [cit.2011 – 12 – 01].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r>
              <a:rPr lang="cs-CZ" sz="1400" dirty="0" err="1" smtClean="0"/>
              <a:t>Walter.J.Pilsak</a:t>
            </a:r>
            <a:r>
              <a:rPr lang="cs-CZ" sz="1400" dirty="0" smtClean="0"/>
              <a:t> &lt;http://cs.wikipedia.org/wiki/Soubor:Marienbad-Brunnen.jpg&gt;</a:t>
            </a:r>
          </a:p>
          <a:p>
            <a:r>
              <a:rPr lang="cs-CZ" sz="1400" u="sng" dirty="0" err="1" smtClean="0">
                <a:hlinkClick r:id="rId2"/>
              </a:rPr>
              <a:t>Bobak</a:t>
            </a:r>
            <a:r>
              <a:rPr lang="cs-CZ" sz="1400" u="sng" dirty="0" smtClean="0">
                <a:hlinkClick r:id="rId2"/>
              </a:rPr>
              <a:t> Ha´</a:t>
            </a:r>
            <a:r>
              <a:rPr lang="cs-CZ" sz="1400" u="sng" dirty="0" err="1" smtClean="0">
                <a:hlinkClick r:id="rId2"/>
              </a:rPr>
              <a:t>eri</a:t>
            </a:r>
            <a:r>
              <a:rPr lang="cs-CZ" sz="1400" u="sng" dirty="0" smtClean="0">
                <a:hlinkClick r:id="rId2"/>
              </a:rPr>
              <a:t> &lt;http://cs.wikipedia.org/wiki/Soubor:2007-KarlovyVary-143s.jpg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3"/>
              </a:rPr>
              <a:t>Aktron</a:t>
            </a:r>
            <a:r>
              <a:rPr lang="cs-CZ" sz="1400" u="sng" dirty="0" smtClean="0">
                <a:hlinkClick r:id="rId3"/>
              </a:rPr>
              <a:t>&lt;http://cs.wikipedia.org/wiki/Soubor:Teplice,_L%C3%A1ze%C5%88sk%C3%A1_z%C3%B3na.JPG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smtClean="0">
                <a:hlinkClick r:id="rId4"/>
              </a:rPr>
              <a:t>Packa&lt;http://cs.wikipedia.org/wiki/Soubor:M%C5%A1en%C3%A9_Spa,_Dvorana.jpg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smtClean="0">
                <a:hlinkClick r:id="rId5"/>
              </a:rPr>
              <a:t>Zipacna1,&lt;http://cs.wikipedia.org/wiki/Soubor:Franti%C5%A1kovy_L%C3%A1zn%C4%9B_2009-04-04.jpg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6"/>
              </a:rPr>
              <a:t>Hans</a:t>
            </a:r>
            <a:r>
              <a:rPr lang="cs-CZ" sz="1400" u="sng" dirty="0" smtClean="0">
                <a:hlinkClick r:id="rId6"/>
              </a:rPr>
              <a:t>.</a:t>
            </a:r>
            <a:r>
              <a:rPr lang="cs-CZ" sz="1400" u="sng" dirty="0" err="1" smtClean="0">
                <a:hlinkClick r:id="rId6"/>
              </a:rPr>
              <a:t>G</a:t>
            </a:r>
            <a:r>
              <a:rPr lang="cs-CZ" sz="1400" u="sng" dirty="0" smtClean="0">
                <a:hlinkClick r:id="rId6"/>
              </a:rPr>
              <a:t>.</a:t>
            </a:r>
            <a:r>
              <a:rPr lang="cs-CZ" sz="1400" u="sng" dirty="0" err="1" smtClean="0">
                <a:hlinkClick r:id="rId6"/>
              </a:rPr>
              <a:t>Obelack</a:t>
            </a:r>
            <a:r>
              <a:rPr lang="cs-CZ" sz="1400" u="sng" dirty="0" smtClean="0">
                <a:hlinkClick r:id="rId6"/>
              </a:rPr>
              <a:t>&lt;http://cs.wikipedia.org/wiki/Soubor:Janske_Lazne_Colonades_at_night.jpg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u="sng" dirty="0" err="1" smtClean="0">
                <a:hlinkClick r:id="rId7"/>
              </a:rPr>
              <a:t>Harcuba</a:t>
            </a:r>
            <a:r>
              <a:rPr lang="cs-CZ" sz="1400" u="sng" dirty="0" smtClean="0">
                <a:hlinkClick r:id="rId7"/>
              </a:rPr>
              <a:t>&lt;http://cs.wikipedia.org/wiki/Soubor:Jesenik-priessnitz-1.jpg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Petr </a:t>
            </a:r>
            <a:r>
              <a:rPr lang="cs-CZ" sz="1400" dirty="0" err="1" smtClean="0">
                <a:hlinkClick r:id="rId8"/>
              </a:rPr>
              <a:t>Vilcus</a:t>
            </a:r>
            <a:r>
              <a:rPr lang="cs-CZ" sz="1400" dirty="0" smtClean="0">
                <a:hlinkClick r:id="rId8"/>
              </a:rPr>
              <a:t>&lt;http://cs.wikipedia.org/wiki/Soubor:Podebradsky_zamek.jpg</a:t>
            </a:r>
            <a:r>
              <a:rPr lang="cs-CZ" sz="1400" dirty="0" smtClean="0"/>
              <a:t>&gt;</a:t>
            </a:r>
          </a:p>
          <a:p>
            <a:r>
              <a:rPr lang="cs-CZ" sz="1400" dirty="0" smtClean="0"/>
              <a:t>Sn.č.7 – video – Dostupný zdroj [2011 – 12 – 01]. Licence </a:t>
            </a:r>
            <a:r>
              <a:rPr lang="cs-CZ" sz="1400" dirty="0" err="1" smtClean="0"/>
              <a:t>Creativ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. </a:t>
            </a:r>
            <a:r>
              <a:rPr lang="cs-CZ" sz="1400" dirty="0" err="1" smtClean="0"/>
              <a:t>ElvisFHKE</a:t>
            </a:r>
            <a:r>
              <a:rPr lang="cs-CZ" sz="1400" u="sng" dirty="0" smtClean="0">
                <a:hlinkClick r:id="rId9"/>
              </a:rPr>
              <a:t> &lt;http://www.</a:t>
            </a:r>
            <a:r>
              <a:rPr lang="cs-CZ" sz="1400" u="sng" dirty="0" err="1" smtClean="0">
                <a:hlinkClick r:id="rId9"/>
              </a:rPr>
              <a:t>youtube.com</a:t>
            </a:r>
            <a:r>
              <a:rPr lang="cs-CZ" sz="1400" u="sng" dirty="0" smtClean="0">
                <a:hlinkClick r:id="rId9"/>
              </a:rPr>
              <a:t>/</a:t>
            </a:r>
            <a:r>
              <a:rPr lang="cs-CZ" sz="1400" u="sng" dirty="0" err="1" smtClean="0">
                <a:hlinkClick r:id="rId9"/>
              </a:rPr>
              <a:t>watch</a:t>
            </a:r>
            <a:r>
              <a:rPr lang="cs-CZ" sz="1400" u="sng" dirty="0" smtClean="0">
                <a:hlinkClick r:id="rId9"/>
              </a:rPr>
              <a:t>?v=K4M4ar3f-0E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472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</vt:lpstr>
      <vt:lpstr>Snímek 5</vt:lpstr>
      <vt:lpstr>MOŽNÉ ŘEŠENÍ</vt:lpstr>
      <vt:lpstr>ODMĚNA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40</cp:revision>
  <dcterms:created xsi:type="dcterms:W3CDTF">2011-11-29T20:28:04Z</dcterms:created>
  <dcterms:modified xsi:type="dcterms:W3CDTF">2012-11-03T18:21:47Z</dcterms:modified>
</cp:coreProperties>
</file>