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60" r:id="rId3"/>
    <p:sldId id="259" r:id="rId4"/>
    <p:sldId id="261" r:id="rId5"/>
    <p:sldId id="256" r:id="rId6"/>
    <p:sldId id="257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F9C3D-8A66-4488-9331-95A4BB6F511B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AD0EB3-4F81-45FC-A108-AA28E679A8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559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AD0EB3-4F81-45FC-A108-AA28E679A8D9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F92C2-8518-44B7-8611-A8204EA4F36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98034-0478-41A5-A496-3A4F0CF3A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dé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500098" y="0"/>
            <a:ext cx="9644098" cy="68580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857356" y="357167"/>
            <a:ext cx="4572000" cy="406265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Z.8.A.14_obyvatelstvo_cr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04.01.2012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Název:OBYVATELSTVO ČR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71736" y="4643446"/>
            <a:ext cx="3352329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OBYVATELSTVO ČR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535782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71604" y="571480"/>
            <a:ext cx="6129326" cy="1470025"/>
          </a:xfrm>
          <a:solidFill>
            <a:srgbClr val="FFFF00"/>
          </a:solidFill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0166" y="3000372"/>
            <a:ext cx="6400800" cy="2286016"/>
          </a:xfrm>
          <a:solidFill>
            <a:srgbClr val="FFFF00"/>
          </a:solidFill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Zeměpis 8. ročník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Osvojení </a:t>
            </a:r>
            <a:r>
              <a:rPr lang="cs-CZ" dirty="0" smtClean="0">
                <a:solidFill>
                  <a:schemeClr val="tx1"/>
                </a:solidFill>
              </a:rPr>
              <a:t>pojmů </a:t>
            </a:r>
            <a:r>
              <a:rPr lang="cs-CZ" b="1" i="1" dirty="0" smtClean="0">
                <a:solidFill>
                  <a:schemeClr val="tx1"/>
                </a:solidFill>
              </a:rPr>
              <a:t>národ, národnostní menšina</a:t>
            </a: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Opakování </a:t>
            </a: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cs-CZ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ictures\untitled1.bmp"/>
          <p:cNvPicPr>
            <a:picLocks noChangeAspect="1" noChangeArrowheads="1"/>
          </p:cNvPicPr>
          <p:nvPr/>
        </p:nvPicPr>
        <p:blipFill>
          <a:blip r:embed="rId2">
            <a:lum bright="3000" contrast="24000"/>
          </a:blip>
          <a:srcRect/>
          <a:stretch>
            <a:fillRect/>
          </a:stretch>
        </p:blipFill>
        <p:spPr bwMode="auto">
          <a:xfrm>
            <a:off x="2000232" y="285728"/>
            <a:ext cx="3984000" cy="2988000"/>
          </a:xfrm>
          <a:prstGeom prst="rect">
            <a:avLst/>
          </a:prstGeom>
          <a:noFill/>
        </p:spPr>
      </p:pic>
      <p:sp>
        <p:nvSpPr>
          <p:cNvPr id="3" name="Obdélníkový popisek 2"/>
          <p:cNvSpPr/>
          <p:nvPr/>
        </p:nvSpPr>
        <p:spPr>
          <a:xfrm>
            <a:off x="1928794" y="3429000"/>
            <a:ext cx="4572032" cy="2643206"/>
          </a:xfrm>
          <a:prstGeom prst="wedgeRectCallout">
            <a:avLst>
              <a:gd name="adj1" fmla="val 327"/>
              <a:gd name="adj2" fmla="val -72784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43108" y="3643314"/>
            <a:ext cx="4143404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Dnes jsem unavený, tak jen citát od jednoho foxteriéra: „Nakonec lze většinu páníčků naučit, aby poslouchali svého psa…“ Takže o čem to dnes bude? To už si zjistíte sami, vyluštěním křížovky!!!</a:t>
            </a:r>
            <a:endParaRPr lang="cs-CZ" sz="2000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714908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Připravte si pracovní listy</a:t>
            </a:r>
          </a:p>
          <a:p>
            <a:r>
              <a:rPr lang="cs-CZ" sz="2000" dirty="0" smtClean="0"/>
              <a:t>Vyplněním křížovky zjistíte téma dnešní hodiny</a:t>
            </a:r>
          </a:p>
          <a:p>
            <a:endParaRPr lang="cs-CZ" sz="1600" dirty="0" smtClean="0"/>
          </a:p>
          <a:p>
            <a:pPr algn="ctr">
              <a:buNone/>
            </a:pPr>
            <a:r>
              <a:rPr lang="cs-CZ" sz="1600" b="1" u="sng" dirty="0" smtClean="0"/>
              <a:t>LEGENDA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Část pevniny, ze které všechna povrchová voda teče do jednoho moře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Název východního pobřeží Baltského moře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Francouzské pohoří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Nejdelší  česká řeka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Nejvyšší hora Jeseníků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Slovenské pohoří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Porost, kde jsou stromy vyšší než 5m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Místo, kde se lidé léčí vodou z minerálních pramenů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Nejvyšší hora ČR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Město v našem regionu, které původně sloužilo jako pevnost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Území, ze kterého voda stéká do jednoho hlavního toku</a:t>
            </a:r>
          </a:p>
          <a:p>
            <a:pPr>
              <a:buFont typeface="+mj-lt"/>
              <a:buAutoNum type="arabicPeriod"/>
            </a:pPr>
            <a:r>
              <a:rPr lang="cs-CZ" sz="1600" b="1" dirty="0" smtClean="0"/>
              <a:t>Název kraje kolem řeky Labe</a:t>
            </a:r>
          </a:p>
          <a:p>
            <a:pPr>
              <a:buFont typeface="+mj-lt"/>
              <a:buAutoNum type="arabicPeriod"/>
            </a:pPr>
            <a:endParaRPr lang="cs-CZ" sz="1600" dirty="0" smtClean="0"/>
          </a:p>
          <a:p>
            <a:pPr>
              <a:buFont typeface="+mj-lt"/>
              <a:buAutoNum type="arabicPeriod"/>
            </a:pPr>
            <a:endParaRPr lang="cs-CZ" sz="1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57488" y="357166"/>
            <a:ext cx="3643338" cy="141763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026474"/>
              </p:ext>
            </p:extLst>
          </p:nvPr>
        </p:nvGraphicFramePr>
        <p:xfrm>
          <a:off x="214282" y="642918"/>
          <a:ext cx="7429551" cy="5527682"/>
        </p:xfrm>
        <a:graphic>
          <a:graphicData uri="http://schemas.openxmlformats.org/drawingml/2006/table">
            <a:tbl>
              <a:tblPr/>
              <a:tblGrid>
                <a:gridCol w="742713"/>
                <a:gridCol w="742713"/>
                <a:gridCol w="742713"/>
                <a:gridCol w="742713"/>
                <a:gridCol w="742713"/>
                <a:gridCol w="742713"/>
                <a:gridCol w="742713"/>
                <a:gridCol w="743520"/>
                <a:gridCol w="743520"/>
                <a:gridCol w="743520"/>
              </a:tblGrid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79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10.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11.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12.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42910" y="223082"/>
          <a:ext cx="7786738" cy="6007248"/>
        </p:xfrm>
        <a:graphic>
          <a:graphicData uri="http://schemas.openxmlformats.org/drawingml/2006/table">
            <a:tbl>
              <a:tblPr/>
              <a:tblGrid>
                <a:gridCol w="778420"/>
                <a:gridCol w="778420"/>
                <a:gridCol w="778420"/>
                <a:gridCol w="778420"/>
                <a:gridCol w="778420"/>
                <a:gridCol w="778420"/>
                <a:gridCol w="778420"/>
                <a:gridCol w="779266"/>
                <a:gridCol w="779266"/>
                <a:gridCol w="779266"/>
              </a:tblGrid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endParaRPr lang="cs-CZ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Ú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M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Ř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Í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8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Í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Y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</a:t>
                      </a:r>
                      <a:endParaRPr lang="cs-CZ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J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T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V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P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D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Ě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D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T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Y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S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Á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Z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Ě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Ě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Ž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K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310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10.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R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Z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Í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N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73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>
                          <a:latin typeface="Calibri"/>
                          <a:ea typeface="Calibri"/>
                          <a:cs typeface="Times New Roman"/>
                        </a:rPr>
                        <a:t>11.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P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O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D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Í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56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b="1" dirty="0">
                          <a:latin typeface="Calibri"/>
                          <a:ea typeface="Calibri"/>
                          <a:cs typeface="Times New Roman"/>
                        </a:rPr>
                        <a:t>12.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P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i="1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</a:t>
                      </a:r>
                      <a:endParaRPr lang="cs-CZ" sz="1800" b="1" i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L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A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B</a:t>
                      </a: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Arial"/>
                          <a:ea typeface="Calibri"/>
                          <a:cs typeface="Times New Roman"/>
                        </a:rPr>
                        <a:t>Í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500042"/>
            <a:ext cx="3857652" cy="857256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Naše obyvatelstvo tvoří národy a národnostní menšiny</a:t>
            </a:r>
          </a:p>
          <a:p>
            <a:r>
              <a:rPr lang="cs-CZ" sz="2000" dirty="0" smtClean="0"/>
              <a:t>V následujících větách se ukrývají názvy některých z nich</a:t>
            </a:r>
          </a:p>
          <a:p>
            <a:r>
              <a:rPr lang="cs-CZ" sz="2000" dirty="0" smtClean="0"/>
              <a:t>Vyluštěné názvy si zapište do sešitu – samozřejmě upravte pravopis</a:t>
            </a:r>
          </a:p>
          <a:p>
            <a:endParaRPr lang="cs-CZ" sz="1800" dirty="0" smtClean="0"/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Soňo, vyčeš i Dona, nejen Micku!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Máslová citronová poleva se používá na zdobení dortů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Svíčka doplápolá, cinkne zvonec – a Vánocům je konec.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Autodrom o Velikonocích nebyl v provozu.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Francouz </a:t>
            </a:r>
            <a:r>
              <a:rPr lang="cs-CZ" sz="2000" b="1" i="1" dirty="0" err="1" smtClean="0">
                <a:solidFill>
                  <a:schemeClr val="tx2">
                    <a:lumMod val="75000"/>
                  </a:schemeClr>
                </a:solidFill>
              </a:rPr>
              <a:t>Javiet</a:t>
            </a: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 nám citoval Louise de </a:t>
            </a:r>
            <a:r>
              <a:rPr lang="cs-CZ" sz="2000" b="1" i="1" dirty="0" err="1" smtClean="0">
                <a:solidFill>
                  <a:schemeClr val="tx2">
                    <a:lumMod val="75000"/>
                  </a:schemeClr>
                </a:solidFill>
              </a:rPr>
              <a:t>Funese</a:t>
            </a: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 velmi často.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V něm city žádné nehledej, je chladný jak led.</a:t>
            </a:r>
          </a:p>
          <a:p>
            <a:pPr>
              <a:buFont typeface="+mj-lt"/>
              <a:buAutoNum type="arabicPeriod"/>
            </a:pPr>
            <a:r>
              <a:rPr lang="cs-CZ" sz="2000" b="1" i="1" dirty="0" smtClean="0">
                <a:solidFill>
                  <a:schemeClr val="tx2">
                    <a:lumMod val="75000"/>
                  </a:schemeClr>
                </a:solidFill>
              </a:rPr>
              <a:t>Slez a nevykláněj se z toho okna!</a:t>
            </a:r>
            <a:endParaRPr lang="cs-CZ" sz="2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86050" y="274638"/>
            <a:ext cx="3714776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>
              <a:buFont typeface="+mj-lt"/>
              <a:buAutoNum type="arabicPeriod"/>
            </a:pPr>
            <a:r>
              <a:rPr lang="cs-CZ" b="1" i="1" dirty="0" smtClean="0"/>
              <a:t>Soňo, vy</a:t>
            </a:r>
            <a:r>
              <a:rPr lang="cs-CZ" b="1" i="1" dirty="0" smtClean="0">
                <a:solidFill>
                  <a:srgbClr val="FF0000"/>
                </a:solidFill>
              </a:rPr>
              <a:t>češ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i</a:t>
            </a:r>
            <a:r>
              <a:rPr lang="cs-CZ" b="1" i="1" dirty="0" smtClean="0"/>
              <a:t> Dona, nejen Micku!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Má</a:t>
            </a:r>
            <a:r>
              <a:rPr lang="cs-CZ" b="1" i="1" dirty="0" smtClean="0">
                <a:solidFill>
                  <a:srgbClr val="FF0000"/>
                </a:solidFill>
              </a:rPr>
              <a:t>slová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ci</a:t>
            </a:r>
            <a:r>
              <a:rPr lang="cs-CZ" b="1" i="1" dirty="0" smtClean="0"/>
              <a:t>tronová poleva se používá na zdobení dortů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Svíčka doplá</a:t>
            </a:r>
            <a:r>
              <a:rPr lang="cs-CZ" b="1" i="1" dirty="0" smtClean="0">
                <a:solidFill>
                  <a:srgbClr val="FF0000"/>
                </a:solidFill>
              </a:rPr>
              <a:t>polá</a:t>
            </a:r>
            <a:r>
              <a:rPr lang="cs-CZ" b="1" i="1" dirty="0" smtClean="0"/>
              <a:t>, </a:t>
            </a:r>
            <a:r>
              <a:rPr lang="cs-CZ" b="1" i="1" dirty="0" smtClean="0">
                <a:solidFill>
                  <a:srgbClr val="FF0000"/>
                </a:solidFill>
              </a:rPr>
              <a:t>ci</a:t>
            </a:r>
            <a:r>
              <a:rPr lang="cs-CZ" b="1" i="1" dirty="0" smtClean="0"/>
              <a:t>nkne zvonec – a Vánocům je konec.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Autod</a:t>
            </a:r>
            <a:r>
              <a:rPr lang="cs-CZ" b="1" i="1" dirty="0" smtClean="0">
                <a:solidFill>
                  <a:srgbClr val="FF0000"/>
                </a:solidFill>
              </a:rPr>
              <a:t>rom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o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Ve</a:t>
            </a:r>
            <a:r>
              <a:rPr lang="cs-CZ" b="1" i="1" dirty="0" smtClean="0"/>
              <a:t>likonocích nebyl v provozu.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Francouz </a:t>
            </a:r>
            <a:r>
              <a:rPr lang="cs-CZ" b="1" i="1" dirty="0" err="1" smtClean="0"/>
              <a:t>Ja</a:t>
            </a:r>
            <a:r>
              <a:rPr lang="cs-CZ" b="1" i="1" dirty="0" err="1" smtClean="0">
                <a:solidFill>
                  <a:srgbClr val="FF0000"/>
                </a:solidFill>
              </a:rPr>
              <a:t>viet</a:t>
            </a:r>
            <a:r>
              <a:rPr lang="cs-CZ" b="1" i="1" dirty="0" smtClean="0">
                <a:solidFill>
                  <a:srgbClr val="FF0000"/>
                </a:solidFill>
              </a:rPr>
              <a:t> nám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ci</a:t>
            </a:r>
            <a:r>
              <a:rPr lang="cs-CZ" b="1" i="1" dirty="0" smtClean="0"/>
              <a:t>toval Louise de </a:t>
            </a:r>
            <a:r>
              <a:rPr lang="cs-CZ" b="1" i="1" dirty="0" err="1" smtClean="0"/>
              <a:t>Funese</a:t>
            </a:r>
            <a:r>
              <a:rPr lang="cs-CZ" b="1" i="1" dirty="0" smtClean="0"/>
              <a:t> velmi často.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V </a:t>
            </a:r>
            <a:r>
              <a:rPr lang="cs-CZ" b="1" i="1" dirty="0" smtClean="0">
                <a:solidFill>
                  <a:srgbClr val="FF0000"/>
                </a:solidFill>
              </a:rPr>
              <a:t>něm ci</a:t>
            </a:r>
            <a:r>
              <a:rPr lang="cs-CZ" b="1" i="1" dirty="0" smtClean="0"/>
              <a:t>ty žádné nehledej, je chladný jak led.</a:t>
            </a:r>
          </a:p>
          <a:p>
            <a:pPr>
              <a:buFont typeface="+mj-lt"/>
              <a:buAutoNum type="arabicPeriod"/>
            </a:pP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Slez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/>
              <a:t> </a:t>
            </a:r>
            <a:r>
              <a:rPr lang="cs-CZ" b="1" i="1" dirty="0" smtClean="0">
                <a:solidFill>
                  <a:srgbClr val="FF0000"/>
                </a:solidFill>
              </a:rPr>
              <a:t>ne</a:t>
            </a:r>
            <a:r>
              <a:rPr lang="cs-CZ" b="1" i="1" dirty="0" smtClean="0"/>
              <a:t>vykláněj se z toho okna!</a:t>
            </a:r>
          </a:p>
          <a:p>
            <a:endParaRPr lang="cs-CZ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1800" dirty="0" smtClean="0"/>
              <a:t>Cílem učebního materiálu je zopakování a upevnění staršího učiva a seznámení s novým tématem a některými pojmy</a:t>
            </a:r>
          </a:p>
          <a:p>
            <a:r>
              <a:rPr lang="cs-CZ" sz="1800" dirty="0" smtClean="0"/>
              <a:t>Křížovku mají žáci připravenu na pracovních listech, nejlepší řešitele je dobré ohodnotit, pokud mají práci kompletní, i jedničkou</a:t>
            </a:r>
          </a:p>
          <a:p>
            <a:r>
              <a:rPr lang="cs-CZ" sz="1800" dirty="0" smtClean="0"/>
              <a:t>Před luštěním názvů národností  připomeneme, že není vždy možné dodržet pravopisná pravidla ( délka samohlásek, psaní velkých písmen); je dobré, aby děti samy tyto drobné nedostatky odhalily ( mezipředmětový vztah ČJ – Z)</a:t>
            </a:r>
          </a:p>
          <a:p>
            <a:r>
              <a:rPr lang="cs-CZ" sz="1800" dirty="0" smtClean="0"/>
              <a:t>Kontrolu řešení křížovky provedeme společně na projektoru </a:t>
            </a:r>
            <a:r>
              <a:rPr lang="cs-CZ" sz="1800" dirty="0" err="1" smtClean="0"/>
              <a:t>inter.tabule</a:t>
            </a:r>
            <a:endParaRPr lang="cs-CZ" sz="1800" dirty="0" smtClean="0"/>
          </a:p>
          <a:p>
            <a:r>
              <a:rPr lang="cs-CZ" sz="1800" dirty="0" smtClean="0"/>
              <a:t>U vět, ještě než promítneme řešení, opět žáci vyznačí  slova na tabuli</a:t>
            </a:r>
          </a:p>
          <a:p>
            <a:r>
              <a:rPr lang="cs-CZ" sz="1800" dirty="0" smtClean="0"/>
              <a:t>Prezentaci bych zařadila na úvod hodiny o obyvatelstvu</a:t>
            </a:r>
          </a:p>
          <a:p>
            <a:r>
              <a:rPr lang="cs-CZ" sz="1800" b="1" u="sng" dirty="0" smtClean="0"/>
              <a:t>Klíčová slova: </a:t>
            </a:r>
            <a:r>
              <a:rPr lang="cs-CZ" sz="1800" dirty="0" smtClean="0"/>
              <a:t>národ, národnostní menšina, Češi, Slováci, Poláci, Romové, Vietnamci, Němci, Slezané</a:t>
            </a:r>
          </a:p>
          <a:p>
            <a:r>
              <a:rPr lang="cs-CZ" sz="1800" b="1" u="sng" dirty="0" smtClean="0"/>
              <a:t>Inovace:</a:t>
            </a:r>
            <a:r>
              <a:rPr lang="cs-CZ" sz="1800" dirty="0" smtClean="0"/>
              <a:t> procvičování a osvojování pojmů zábavnou formou i prací na projektoru</a:t>
            </a:r>
            <a:endParaRPr lang="cs-CZ" sz="1800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3571876"/>
            <a:ext cx="8229600" cy="1685923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1800" dirty="0" err="1" smtClean="0"/>
              <a:t>Sn</a:t>
            </a:r>
            <a:r>
              <a:rPr lang="cs-CZ" sz="1800" dirty="0" smtClean="0"/>
              <a:t>. 1 – 10 : Uvedený zdroj [cit. 2011 – 12 – 31]. </a:t>
            </a:r>
          </a:p>
          <a:p>
            <a:pPr>
              <a:buNone/>
            </a:pPr>
            <a:r>
              <a:rPr lang="cs-CZ" sz="1800" dirty="0" smtClean="0"/>
              <a:t>       </a:t>
            </a:r>
            <a:r>
              <a:rPr lang="cs-CZ" sz="1800" dirty="0" err="1" smtClean="0"/>
              <a:t>Photo</a:t>
            </a:r>
            <a:r>
              <a:rPr lang="cs-CZ" sz="1800" dirty="0" smtClean="0"/>
              <a:t> by </a:t>
            </a:r>
            <a:r>
              <a:rPr lang="cs-CZ" sz="1800" dirty="0" err="1" smtClean="0"/>
              <a:t>Marco</a:t>
            </a:r>
            <a:r>
              <a:rPr lang="cs-CZ" sz="1800" dirty="0" smtClean="0"/>
              <a:t> </a:t>
            </a:r>
            <a:r>
              <a:rPr lang="cs-CZ" sz="1800" dirty="0" err="1" smtClean="0"/>
              <a:t>Abrar.Dostupný</a:t>
            </a:r>
            <a:r>
              <a:rPr lang="cs-CZ" sz="1800" dirty="0" smtClean="0"/>
              <a:t> na www: &lt;http: </a:t>
            </a:r>
            <a:r>
              <a:rPr lang="cs-CZ" sz="1800" dirty="0" err="1" smtClean="0"/>
              <a:t>BahaijPictures.com</a:t>
            </a:r>
            <a:r>
              <a:rPr lang="cs-CZ" sz="1800" dirty="0" smtClean="0"/>
              <a:t>&gt;</a:t>
            </a:r>
          </a:p>
          <a:p>
            <a:r>
              <a:rPr lang="cs-CZ" sz="1800" dirty="0" err="1" smtClean="0"/>
              <a:t>Sn</a:t>
            </a:r>
            <a:r>
              <a:rPr lang="cs-CZ" sz="1800" dirty="0" smtClean="0"/>
              <a:t>. 3 - foto: soukromý archiv autorky</a:t>
            </a:r>
            <a:endParaRPr lang="cs-CZ" sz="1800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606</Words>
  <Application>Microsoft Office PowerPoint</Application>
  <PresentationFormat>Předvádění na obrazovce (4:3)</PresentationFormat>
  <Paragraphs>163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ÚKOL 1 </vt:lpstr>
      <vt:lpstr>Prezentace aplikace PowerPoint</vt:lpstr>
      <vt:lpstr>Prezentace aplikace PowerPoint</vt:lpstr>
      <vt:lpstr>ÚKOL 2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PC-29SQ</cp:lastModifiedBy>
  <cp:revision>29</cp:revision>
  <dcterms:created xsi:type="dcterms:W3CDTF">2011-12-31T10:58:35Z</dcterms:created>
  <dcterms:modified xsi:type="dcterms:W3CDTF">2012-03-07T07:25:34Z</dcterms:modified>
</cp:coreProperties>
</file>