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EFD0387-4DDE-4245-A106-557EAD600DAB}" type="datetimeFigureOut">
              <a:rPr lang="cs-CZ" smtClean="0"/>
              <a:pPr/>
              <a:t>6.1.2012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8798194-9430-4D02-96A4-53E3DD42D2E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Bajk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Bajk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http://cs.wikipedia.org/wiki/Bajk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Bajk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03648" y="692696"/>
            <a:ext cx="7406640" cy="2448272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dirty="0">
                <a:effectLst/>
              </a:rPr>
              <a:t>Název školy: ZŠ Varnsdorf, </a:t>
            </a:r>
            <a:r>
              <a:rPr lang="cs-CZ" sz="2400" dirty="0" smtClean="0">
                <a:effectLst/>
              </a:rPr>
              <a:t>Edisonova </a:t>
            </a:r>
            <a:r>
              <a:rPr lang="cs-CZ" sz="2400" dirty="0">
                <a:effectLst/>
              </a:rPr>
              <a:t>2821, okres Děčín, příspěvková </a:t>
            </a:r>
            <a:r>
              <a:rPr lang="cs-CZ" sz="2400" dirty="0" smtClean="0">
                <a:effectLst/>
              </a:rPr>
              <a:t>organizace</a:t>
            </a:r>
            <a:br>
              <a:rPr lang="cs-CZ" sz="2400" dirty="0" smtClean="0">
                <a:effectLst/>
              </a:rPr>
            </a:br>
            <a:r>
              <a:rPr lang="cs-CZ" sz="2400" dirty="0" smtClean="0">
                <a:effectLst/>
              </a:rPr>
              <a:t>Jazyk a jazyková komunikace, Český jazyk, Bajka</a:t>
            </a:r>
            <a:r>
              <a:rPr lang="cs-CZ" sz="2400" dirty="0">
                <a:effectLst/>
              </a:rPr>
              <a:t/>
            </a:r>
            <a:br>
              <a:rPr lang="cs-CZ" sz="2400" dirty="0">
                <a:effectLst/>
              </a:rPr>
            </a:br>
            <a:r>
              <a:rPr lang="cs-CZ" sz="2400" dirty="0">
                <a:effectLst/>
              </a:rPr>
              <a:t>Autor</a:t>
            </a:r>
            <a:r>
              <a:rPr lang="cs-CZ" sz="2400" dirty="0" smtClean="0">
                <a:effectLst/>
              </a:rPr>
              <a:t>: Mgr</a:t>
            </a:r>
            <a:r>
              <a:rPr lang="cs-CZ" sz="2400" dirty="0">
                <a:effectLst/>
              </a:rPr>
              <a:t>. Marta Samlerová</a:t>
            </a:r>
            <a:br>
              <a:rPr lang="cs-CZ" sz="2400" dirty="0">
                <a:effectLst/>
              </a:rPr>
            </a:br>
            <a:r>
              <a:rPr lang="cs-CZ" sz="2400" dirty="0">
                <a:effectLst/>
              </a:rPr>
              <a:t>Název materiálu</a:t>
            </a:r>
            <a:r>
              <a:rPr lang="cs-CZ" sz="2400" dirty="0" smtClean="0">
                <a:effectLst/>
              </a:rPr>
              <a:t>: </a:t>
            </a:r>
            <a:r>
              <a:rPr lang="cs-CZ" sz="2400" b="1" dirty="0" smtClean="0">
                <a:effectLst/>
              </a:rPr>
              <a:t> VY_32_INOVACE_01/IV.SADA</a:t>
            </a:r>
            <a:r>
              <a:rPr lang="cs-CZ" sz="2400" dirty="0">
                <a:effectLst/>
              </a:rPr>
              <a:t/>
            </a:r>
            <a:br>
              <a:rPr lang="cs-CZ" sz="2400" dirty="0">
                <a:effectLst/>
              </a:rPr>
            </a:b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3429000"/>
            <a:ext cx="7406640" cy="1512168"/>
          </a:xfrm>
          <a:ln>
            <a:solidFill>
              <a:schemeClr val="accent2">
                <a:lumMod val="75000"/>
              </a:schemeClr>
            </a:solidFill>
          </a:ln>
        </p:spPr>
        <p:txBody>
          <a:bodyPr/>
          <a:lstStyle/>
          <a:p>
            <a:r>
              <a:rPr lang="cs-CZ" sz="2400" b="1" dirty="0" smtClean="0"/>
              <a:t>Anotace</a:t>
            </a:r>
            <a:r>
              <a:rPr lang="cs-CZ" sz="2400" b="1" dirty="0"/>
              <a:t>: </a:t>
            </a:r>
            <a:r>
              <a:rPr lang="cs-CZ" sz="2400" dirty="0" smtClean="0"/>
              <a:t>Prezentace </a:t>
            </a:r>
            <a:r>
              <a:rPr lang="cs-CZ" sz="2400" dirty="0"/>
              <a:t>je </a:t>
            </a:r>
            <a:r>
              <a:rPr lang="cs-CZ" sz="2400" dirty="0" smtClean="0"/>
              <a:t>určena </a:t>
            </a:r>
            <a:r>
              <a:rPr lang="cs-CZ" sz="2400" dirty="0"/>
              <a:t>pro žáky 5.ročníku, slouží k </a:t>
            </a:r>
            <a:r>
              <a:rPr lang="cs-CZ" sz="2400" dirty="0" smtClean="0"/>
              <a:t>výkladu </a:t>
            </a:r>
            <a:r>
              <a:rPr lang="cs-CZ" sz="2400" dirty="0"/>
              <a:t>učiva </a:t>
            </a:r>
            <a:r>
              <a:rPr lang="cs-CZ" sz="2400" dirty="0" smtClean="0"/>
              <a:t>Bajka. Žáci pracují na PC.</a:t>
            </a:r>
          </a:p>
          <a:p>
            <a:r>
              <a:rPr lang="cs-CZ" sz="2400" dirty="0" smtClean="0"/>
              <a:t>Období: září-prosinec 2011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109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Návod </a:t>
            </a:r>
            <a:r>
              <a:rPr lang="cs-CZ" sz="3200" smtClean="0"/>
              <a:t>k práci:</a:t>
            </a:r>
            <a:endParaRPr lang="cs-CZ" sz="320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sedí u PC, který je připojen k internetu a na dané internetové stránce podle pokynů učitele vyhledává potřebné informace. </a:t>
            </a:r>
          </a:p>
          <a:p>
            <a:r>
              <a:rPr lang="cs-CZ" dirty="0" smtClean="0"/>
              <a:t>Žáci odpovídají na zadané otázky učiteli nebo si dělají zápis do sešitu.</a:t>
            </a: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498080" cy="114300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Co je to bajka?</a:t>
            </a:r>
            <a:br>
              <a:rPr lang="cs-CZ" sz="2800" dirty="0" smtClean="0"/>
            </a:br>
            <a:r>
              <a:rPr lang="cs-CZ" sz="2800" dirty="0"/>
              <a:t>Zkus najít na </a:t>
            </a:r>
            <a:r>
              <a:rPr lang="cs-CZ" sz="2800" dirty="0">
                <a:hlinkClick r:id="rId2"/>
              </a:rPr>
              <a:t>http://</a:t>
            </a:r>
            <a:r>
              <a:rPr lang="cs-CZ" sz="2800" dirty="0" smtClean="0">
                <a:hlinkClick r:id="rId2"/>
              </a:rPr>
              <a:t>cs.wikipedia.org/wiki/Bajka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Bajka je vymyšlený literární útvar. V bajkách vystupují zvířata, která se </a:t>
            </a:r>
            <a:r>
              <a:rPr lang="cs-CZ" dirty="0" smtClean="0"/>
              <a:t>chovají </a:t>
            </a:r>
            <a:r>
              <a:rPr lang="cs-CZ" dirty="0"/>
              <a:t>a jednají jako lidé. 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Zvířata získávají vlastnosti, které jsou pro ně </a:t>
            </a:r>
            <a:r>
              <a:rPr lang="cs-CZ" dirty="0" smtClean="0"/>
              <a:t>typické. </a:t>
            </a:r>
            <a:r>
              <a:rPr lang="cs-CZ" dirty="0"/>
              <a:t>Z každé bajky vyplývá nějaké poučení. </a:t>
            </a:r>
          </a:p>
        </p:txBody>
      </p:sp>
    </p:spTree>
    <p:extLst>
      <p:ext uri="{BB962C8B-B14F-4D97-AF65-F5344CB8AC3E}">
        <p14:creationId xmlns:p14="http://schemas.microsoft.com/office/powerpoint/2010/main" xmlns="" val="165363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4414" y="1142984"/>
            <a:ext cx="7714104" cy="1719064"/>
          </a:xfrm>
        </p:spPr>
        <p:txBody>
          <a:bodyPr>
            <a:noAutofit/>
          </a:bodyPr>
          <a:lstStyle/>
          <a:p>
            <a:r>
              <a:rPr lang="cs-CZ" sz="3200" dirty="0" smtClean="0"/>
              <a:t>Pro </a:t>
            </a:r>
            <a:r>
              <a:rPr lang="cs-CZ" sz="3200" dirty="0" smtClean="0"/>
              <a:t>koho byly bajky určeny?</a:t>
            </a:r>
            <a:br>
              <a:rPr lang="cs-CZ" sz="3200" dirty="0" smtClean="0"/>
            </a:br>
            <a:r>
              <a:rPr lang="cs-CZ" sz="3200" dirty="0" smtClean="0"/>
              <a:t>Najdeme příběhy podobné bajkám i jinde?</a:t>
            </a:r>
            <a:br>
              <a:rPr lang="cs-CZ" sz="3200" dirty="0" smtClean="0"/>
            </a:br>
            <a:r>
              <a:rPr lang="cs-CZ" sz="3200" dirty="0"/>
              <a:t>Hledej na </a:t>
            </a:r>
            <a:r>
              <a:rPr lang="cs-CZ" sz="3200" dirty="0">
                <a:hlinkClick r:id="rId2"/>
              </a:rPr>
              <a:t>http://</a:t>
            </a:r>
            <a:r>
              <a:rPr lang="cs-CZ" sz="3200" dirty="0" smtClean="0">
                <a:hlinkClick r:id="rId2"/>
              </a:rPr>
              <a:t>cs.wikipedia.org/wiki/Bajka</a:t>
            </a:r>
            <a:r>
              <a:rPr lang="cs-CZ" sz="3200" dirty="0" smtClean="0"/>
              <a:t> 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28" y="3500438"/>
            <a:ext cx="7498080" cy="2758222"/>
          </a:xfrm>
        </p:spPr>
        <p:txBody>
          <a:bodyPr>
            <a:normAutofit fontScale="92500" lnSpcReduction="20000"/>
          </a:bodyPr>
          <a:lstStyle/>
          <a:p>
            <a:r>
              <a:rPr lang="cs-CZ" sz="3600" dirty="0" smtClean="0"/>
              <a:t>Bajky byly </a:t>
            </a:r>
            <a:r>
              <a:rPr lang="cs-CZ" sz="3600" dirty="0"/>
              <a:t>p</a:t>
            </a:r>
            <a:r>
              <a:rPr lang="cs-CZ" sz="3600" dirty="0" smtClean="0"/>
              <a:t>ůvodně  </a:t>
            </a:r>
            <a:r>
              <a:rPr lang="cs-CZ" sz="3600" dirty="0"/>
              <a:t>určeny pro dospělé. </a:t>
            </a:r>
            <a:endParaRPr lang="cs-CZ" sz="3600" dirty="0" smtClean="0"/>
          </a:p>
          <a:p>
            <a:endParaRPr lang="cs-CZ" sz="3600" dirty="0" smtClean="0"/>
          </a:p>
          <a:p>
            <a:r>
              <a:rPr lang="cs-CZ" sz="3600" dirty="0" smtClean="0"/>
              <a:t>S</a:t>
            </a:r>
            <a:r>
              <a:rPr lang="cs-CZ" sz="3600" dirty="0"/>
              <a:t> bajkami se setkáme po celém světě- v Evropě, v Africe i u jihoamerických Indiánů.</a:t>
            </a:r>
          </a:p>
        </p:txBody>
      </p:sp>
    </p:spTree>
    <p:extLst>
      <p:ext uri="{BB962C8B-B14F-4D97-AF65-F5344CB8AC3E}">
        <p14:creationId xmlns:p14="http://schemas.microsoft.com/office/powerpoint/2010/main" xmlns="" val="3249526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Najdi autory bajek</a:t>
            </a:r>
            <a:r>
              <a:rPr lang="cs-CZ" dirty="0"/>
              <a:t/>
            </a:r>
            <a:br>
              <a:rPr lang="cs-CZ" dirty="0"/>
            </a:b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cs.wikipedia.org/wiki/Bajka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772816"/>
            <a:ext cx="7498080" cy="2952328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cs-CZ" dirty="0" smtClean="0"/>
              <a:t>Nejznámějšími autory bajek byli </a:t>
            </a:r>
          </a:p>
          <a:p>
            <a:r>
              <a:rPr lang="cs-CZ" dirty="0" smtClean="0"/>
              <a:t>Ezop</a:t>
            </a:r>
          </a:p>
          <a:p>
            <a:r>
              <a:rPr lang="cs-CZ" dirty="0" smtClean="0"/>
              <a:t>Jeana de La </a:t>
            </a:r>
            <a:r>
              <a:rPr lang="cs-CZ" dirty="0" err="1" smtClean="0"/>
              <a:t>Fontain</a:t>
            </a:r>
            <a:endParaRPr lang="cs-CZ" dirty="0" smtClean="0"/>
          </a:p>
          <a:p>
            <a:r>
              <a:rPr lang="cs-CZ" dirty="0" smtClean="0"/>
              <a:t>Ivan </a:t>
            </a:r>
            <a:r>
              <a:rPr lang="cs-CZ" dirty="0" err="1" smtClean="0"/>
              <a:t>Andrejevič</a:t>
            </a:r>
            <a:r>
              <a:rPr lang="cs-CZ" dirty="0" smtClean="0"/>
              <a:t> </a:t>
            </a:r>
            <a:r>
              <a:rPr lang="cs-CZ" dirty="0" err="1" smtClean="0"/>
              <a:t>Krylov</a:t>
            </a:r>
            <a:endParaRPr lang="cs-CZ" dirty="0" smtClean="0"/>
          </a:p>
          <a:p>
            <a:r>
              <a:rPr lang="cs-CZ" dirty="0" smtClean="0"/>
              <a:t>Ivan Olbracht</a:t>
            </a:r>
          </a:p>
          <a:p>
            <a:r>
              <a:rPr lang="cs-CZ" dirty="0" smtClean="0"/>
              <a:t>Václav </a:t>
            </a:r>
            <a:r>
              <a:rPr lang="cs-CZ" dirty="0"/>
              <a:t>Říha </a:t>
            </a:r>
            <a:endParaRPr lang="cs-CZ" dirty="0" smtClean="0"/>
          </a:p>
          <a:p>
            <a:r>
              <a:rPr lang="cs-CZ" dirty="0" smtClean="0"/>
              <a:t>Karel </a:t>
            </a:r>
            <a:r>
              <a:rPr lang="cs-CZ" dirty="0"/>
              <a:t>Václav </a:t>
            </a:r>
            <a:r>
              <a:rPr lang="cs-CZ" dirty="0" smtClean="0"/>
              <a:t>Rais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61048"/>
            <a:ext cx="269289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66063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Vyhledej na </a:t>
            </a:r>
            <a:r>
              <a:rPr lang="cs-CZ" dirty="0">
                <a:hlinkClick r:id="rId2"/>
              </a:rPr>
              <a:t>http://</a:t>
            </a:r>
            <a:r>
              <a:rPr lang="cs-CZ" sz="3600" dirty="0" smtClean="0">
                <a:hlinkClick r:id="rId2"/>
              </a:rPr>
              <a:t>cs.wikipedia.org/wiki/Bajka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Kdy vznikla bajka?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Pravděpodobně v 6. století.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/>
              <a:t>Kdo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byl pravděpodobně její zakladatel?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Řecký bajkař Ezop</a:t>
            </a:r>
          </a:p>
          <a:p>
            <a:endParaRPr lang="cs-CZ" dirty="0" smtClean="0"/>
          </a:p>
          <a:p>
            <a:r>
              <a:rPr lang="cs-CZ" dirty="0" smtClean="0"/>
              <a:t>Víme jistě, že Ezop žil?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Jeho existence není doložena.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6395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Jaké vlastnosti mají tato zvířata?</a:t>
            </a:r>
            <a:endParaRPr lang="cs-CZ" dirty="0"/>
          </a:p>
        </p:txBody>
      </p:sp>
      <p:pic>
        <p:nvPicPr>
          <p:cNvPr id="3074" name="Picture 2" descr="C:\Users\třída 5A\AppData\Local\Microsoft\Windows\Temporary Internet Files\Content.IE5\67U3ZZ6V\MC90019220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2628"/>
            <a:ext cx="1431746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třída 5A\AppData\Local\Microsoft\Windows\Temporary Internet Files\Content.IE5\IO8TK3KV\MC9004349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903738"/>
            <a:ext cx="1835150" cy="15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77219" y="3846601"/>
            <a:ext cx="1892715" cy="2299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60019" y="3933056"/>
            <a:ext cx="1743075" cy="183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743794"/>
            <a:ext cx="1733550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 descr="C:\Users\třída 5A\AppData\Local\Microsoft\Windows\Temporary Internet Files\Content.IE5\IO8TK3KV\MC90043191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9538" y="4129088"/>
            <a:ext cx="176530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46447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3493368"/>
          </a:xfrm>
        </p:spPr>
        <p:txBody>
          <a:bodyPr>
            <a:normAutofit/>
          </a:bodyPr>
          <a:lstStyle/>
          <a:p>
            <a:r>
              <a:rPr lang="cs-CZ" sz="2200" dirty="0" smtClean="0"/>
              <a:t>Obrázky lišky, </a:t>
            </a:r>
            <a:r>
              <a:rPr lang="cs-CZ" sz="2200" dirty="0" err="1" smtClean="0"/>
              <a:t>lišky</a:t>
            </a:r>
            <a:r>
              <a:rPr lang="cs-CZ" sz="2200" dirty="0" smtClean="0"/>
              <a:t> s vránou, páva, včely, lva, sovy, vši použity z office.</a:t>
            </a:r>
            <a:r>
              <a:rPr lang="cs-CZ" sz="2200" dirty="0" err="1" smtClean="0"/>
              <a:t>microsoft.com</a:t>
            </a:r>
            <a:r>
              <a:rPr lang="cs-CZ" sz="2200" dirty="0" smtClean="0"/>
              <a:t>.</a:t>
            </a:r>
          </a:p>
          <a:p>
            <a:r>
              <a:rPr lang="cs-CZ" sz="2200" dirty="0" smtClean="0"/>
              <a:t>Citace 16.10.2011</a:t>
            </a:r>
          </a:p>
          <a:p>
            <a:pPr>
              <a:buNone/>
            </a:pPr>
            <a:endParaRPr lang="cs-CZ" sz="2200" dirty="0" smtClean="0"/>
          </a:p>
          <a:p>
            <a:pPr marL="82296" indent="0">
              <a:buNone/>
            </a:pPr>
            <a:endParaRPr lang="cs-CZ" sz="1600" dirty="0">
              <a:solidFill>
                <a:srgbClr val="FF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301208"/>
            <a:ext cx="571817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3310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185</TotalTime>
  <Words>180</Words>
  <Application>Microsoft Office PowerPoint</Application>
  <PresentationFormat>Předvádění na obrazovce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Slunovrat</vt:lpstr>
      <vt:lpstr>Název školy: ZŠ Varnsdorf, Edisonova 2821, okres Děčín, příspěvková organizace Jazyk a jazyková komunikace, Český jazyk, Bajka Autor: Mgr. Marta Samlerová Název materiálu:  VY_32_INOVACE_01/IV.SADA </vt:lpstr>
      <vt:lpstr>Návod k práci:</vt:lpstr>
      <vt:lpstr>Co je to bajka? Zkus najít na http://cs.wikipedia.org/wiki/Bajka </vt:lpstr>
      <vt:lpstr>Pro koho byly bajky určeny? Najdeme příběhy podobné bajkám i jinde? Hledej na http://cs.wikipedia.org/wiki/Bajka  </vt:lpstr>
      <vt:lpstr>Najdi autory bajek http://cs.wikipedia.org/wiki/Bajka </vt:lpstr>
      <vt:lpstr>Vyhledej na http://cs.wikipedia.org/wiki/Bajka  </vt:lpstr>
      <vt:lpstr>Jaké vlastnosti mají tato zvířata?</vt:lpstr>
      <vt:lpstr>Použité zdroje:</vt:lpstr>
    </vt:vector>
  </TitlesOfParts>
  <Company>ZŠ Edisonova 2821, Varnsdorf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ZŠ Varnsdorf, Edisonova 2821, okres Děčín, příspěvková organizace Autor:Mgr. Marta Samlerová Název materiálu: VY_22_INOVACE_01_BAJKA</dc:title>
  <dc:creator>třída 5A</dc:creator>
  <cp:lastModifiedBy>Rumcajs</cp:lastModifiedBy>
  <cp:revision>21</cp:revision>
  <cp:lastPrinted>2011-10-24T12:37:50Z</cp:lastPrinted>
  <dcterms:created xsi:type="dcterms:W3CDTF">2011-10-18T17:43:57Z</dcterms:created>
  <dcterms:modified xsi:type="dcterms:W3CDTF">2012-01-06T14:41:33Z</dcterms:modified>
</cp:coreProperties>
</file>