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F3CC1-D75A-4FCF-8195-B27DAA80D85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Acid_rain_woods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" TargetMode="External"/><Relationship Id="rId2" Type="http://schemas.openxmlformats.org/officeDocument/2006/relationships/hyperlink" Target="//en.wikipedia.org/wiki/User:Marshm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//commons.wikimedia.org/w/index.php?title=User:Nipik&amp;action=edit&amp;redlink=1" TargetMode="External"/><Relationship Id="rId4" Type="http://schemas.openxmlformats.org/officeDocument/2006/relationships/hyperlink" Target="http://cs.wikipedia.org/wiki/Soubor:Conifer_forest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928794" y="28572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23_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hospodarstvi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14.3. 2012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57422" y="4071942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46" y="5072074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Lesní hospodářství – práce s textem; čtenářská gramotnost</a:t>
            </a:r>
          </a:p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Samostatné vyhledávání </a:t>
            </a:r>
            <a:r>
              <a:rPr lang="cs-CZ" b="1" i="1" smtClean="0">
                <a:solidFill>
                  <a:srgbClr val="00B050"/>
                </a:solidFill>
              </a:rPr>
              <a:t>informací na internetu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/>
          <a:srcRect l="22937" t="19687" r="10092"/>
          <a:stretch>
            <a:fillRect/>
          </a:stretch>
        </p:blipFill>
        <p:spPr>
          <a:xfrm>
            <a:off x="6072198" y="357166"/>
            <a:ext cx="2627713" cy="3671391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5" name="Zaoblený obdélníkový popisek 4"/>
          <p:cNvSpPr/>
          <p:nvPr/>
        </p:nvSpPr>
        <p:spPr>
          <a:xfrm>
            <a:off x="1500166" y="1357298"/>
            <a:ext cx="3643338" cy="4214842"/>
          </a:xfrm>
          <a:prstGeom prst="wedgeRoundRectCallout">
            <a:avLst>
              <a:gd name="adj1" fmla="val 107202"/>
              <a:gd name="adj2" fmla="val -7929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1785926"/>
            <a:ext cx="2857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Líbí se mi, že je naše město z východu obklopeno lesy.Určitě dokážete určit, jaké typy stromů v nich rostou. Dnes se budete zabývat významem lesů pro náš život.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FUNKCE LESA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V textu chybí informace. Aby byl kompletní, budete je muset vyluštit.</a:t>
            </a:r>
          </a:p>
          <a:p>
            <a:endParaRPr lang="cs-CZ" sz="20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Lískyku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vodře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dušívoz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dyvo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odvy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nímsyvychá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chyvožiči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seníl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tařavíz</a:t>
            </a:r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Produkce __________                       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__________jako stavební materiál a průmyslové surovina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Zvlhčování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Zpomalení odtoku__________; zásobárna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Ochrana půdy před 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Přirozené prostředí pro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__________plody, lovná 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Kyslíku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Dřevo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Ovzduší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Vody, </a:t>
            </a:r>
            <a:r>
              <a:rPr lang="cs-CZ" sz="3600" b="1" dirty="0" err="1" smtClean="0">
                <a:solidFill>
                  <a:schemeClr val="accent3">
                    <a:lumMod val="50000"/>
                  </a:schemeClr>
                </a:solidFill>
              </a:rPr>
              <a:t>vody</a:t>
            </a: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Vysycháním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Živočichy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Lesní, zvířata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Lesy pokrývající hřebeny Krušných, Lužických a Jizerských hor jsou velmi poničené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Vyhledejte na internetu, jaké lidské činnosti to způsobily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Udělej si poznámky do sešitu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http://upload.wikimedia.org/wikipedia/commons/thumb/0/0c/Acid_rain_woods1.JPG/220px-Acid_rain_woods1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786190"/>
            <a:ext cx="3420000" cy="24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Nekontrolovaná těžba dřeva v minulých stoletích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Hmyzí kalamity ( mniška, kůrovec)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Průmyslové emise z tepelných elektráren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Kyselé deště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Vliv silného větru, námrazy…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může být využit jako hlavní část hodiny o lesním hospodářství</a:t>
            </a:r>
          </a:p>
          <a:p>
            <a:r>
              <a:rPr lang="cs-CZ" sz="2000" dirty="0" smtClean="0"/>
              <a:t>Při práci s textem o funkcích lesa upozorníme, že luštěné pojmy většinou nejsou v 1. pádě, v tvaru odpovídajícímu větné deklinaci</a:t>
            </a:r>
          </a:p>
          <a:p>
            <a:r>
              <a:rPr lang="cs-CZ" sz="2000" dirty="0" smtClean="0"/>
              <a:t>Výsledek obou úkolů si žáci poznamenají do sešitu</a:t>
            </a:r>
          </a:p>
          <a:p>
            <a:r>
              <a:rPr lang="cs-CZ" sz="2000" dirty="0" smtClean="0"/>
              <a:t>Při plnění druhého úkolu se můžeme zastavit nad některými pojmy, děti mohou vyhledat obrazový materiál( např. mniška, kůrovec…)</a:t>
            </a:r>
          </a:p>
          <a:p>
            <a:r>
              <a:rPr lang="cs-CZ" sz="2000" dirty="0" smtClean="0"/>
              <a:t>Rozvineme diskusi o tom, jak se lidé snaží poničené lesy obnovit</a:t>
            </a:r>
          </a:p>
          <a:p>
            <a:r>
              <a:rPr lang="cs-CZ" sz="2000" dirty="0" smtClean="0"/>
              <a:t>Připomeneme projektový Den Země, jehož součástí bude výsadba stromků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funkce lesa – kyslík, dřevo, ovzduší, voda, lesní zvířata. Hmyzí kalamita, průmyslové imise, kyselé deště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vyhledávání pojmů na internetu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S.3 - foto: soukromý archiv autorky</a:t>
            </a:r>
          </a:p>
          <a:p>
            <a:r>
              <a:rPr lang="cs-CZ" sz="2000" dirty="0" smtClean="0"/>
              <a:t>S. 1 - 9 </a:t>
            </a:r>
            <a:r>
              <a:rPr lang="cs-CZ" sz="2000" dirty="0" err="1" smtClean="0">
                <a:hlinkClick r:id="rId2" action="ppaction://hlinkfile" tooltip="en:User:Marshman"/>
              </a:rPr>
              <a:t>Marshman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>
                <a:hlinkClick r:id="rId3"/>
              </a:rPr>
              <a:t>en.wikipedia</a:t>
            </a:r>
            <a:r>
              <a:rPr lang="cs-CZ" sz="2000" dirty="0" smtClean="0"/>
              <a:t> / </a:t>
            </a:r>
            <a:r>
              <a:rPr lang="cs-CZ" sz="2000" dirty="0" err="1" smtClean="0"/>
              <a:t>Eric</a:t>
            </a:r>
            <a:r>
              <a:rPr lang="cs-CZ" sz="2000" dirty="0" smtClean="0"/>
              <a:t> </a:t>
            </a:r>
            <a:r>
              <a:rPr lang="cs-CZ" sz="2000" dirty="0" err="1" smtClean="0"/>
              <a:t>Guinther</a:t>
            </a:r>
            <a:r>
              <a:rPr lang="cs-CZ" sz="2000" dirty="0" smtClean="0"/>
              <a:t>:</a:t>
            </a:r>
            <a:r>
              <a:rPr lang="cs-CZ" sz="2000" dirty="0" smtClean="0"/>
              <a:t> 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13]. ]. Dostupné na www: </a:t>
            </a:r>
            <a:r>
              <a:rPr lang="cs-CZ" sz="2000" dirty="0" smtClean="0">
                <a:hlinkClick r:id="rId4"/>
              </a:rPr>
              <a:t>http://cs.wikipedia.org/wiki/Soubor:Conifer_forest_edit.jpg</a:t>
            </a:r>
            <a:endParaRPr lang="cs-CZ" sz="2000" dirty="0" smtClean="0"/>
          </a:p>
          <a:p>
            <a:r>
              <a:rPr lang="cs-CZ" sz="2000" dirty="0" smtClean="0"/>
              <a:t>S.7 - </a:t>
            </a:r>
            <a:r>
              <a:rPr lang="cs-CZ" sz="2000" dirty="0" err="1">
                <a:hlinkClick r:id="rId5" action="ppaction://hlinkfile" tooltip="User:Nipik (stránka neexistuje)"/>
              </a:rPr>
              <a:t>Nipik</a:t>
            </a:r>
            <a:r>
              <a:rPr lang="cs-CZ" sz="2000" dirty="0" smtClean="0"/>
              <a:t> 22:01: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13]. Dostupné na www:&lt; http://cs.wikipedia.org/wiki/Soubor:Acid_rain_woods1.JPG&gt;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383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ÚKOL 2</vt:lpstr>
      <vt:lpstr>MOŽNÉ 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11</cp:revision>
  <dcterms:created xsi:type="dcterms:W3CDTF">2012-03-13T19:20:05Z</dcterms:created>
  <dcterms:modified xsi:type="dcterms:W3CDTF">2012-03-13T20:57:55Z</dcterms:modified>
</cp:coreProperties>
</file>