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5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DCACE-A77C-4FDF-81F5-40DDD6B518AF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7E63A-7AA7-45A7-92EA-6245D2BF1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Usti_skal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928794" y="357166"/>
            <a:ext cx="4572000" cy="35086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Z.8.A. 24_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hospodarstvi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cr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16.3. 2012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HOSPODÁŘSTVÍ ČR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</a:p>
        </p:txBody>
      </p:sp>
      <p:sp>
        <p:nvSpPr>
          <p:cNvPr id="7" name="Obdélník 6"/>
          <p:cNvSpPr/>
          <p:nvPr/>
        </p:nvSpPr>
        <p:spPr>
          <a:xfrm>
            <a:off x="2300936" y="4357693"/>
            <a:ext cx="38277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HOSPODÁŘSTVÍ ČR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08" y="5143512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Zeměpis 8. ročník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Cestovní ruch, doprava – samostatné naplánování školního výletu s použitím údajů vyhledaných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na </a:t>
            </a:r>
            <a:r>
              <a:rPr lang="cs-CZ" sz="2800" b="1" dirty="0" smtClean="0">
                <a:solidFill>
                  <a:srgbClr val="0070C0"/>
                </a:solidFill>
              </a:rPr>
              <a:t>internetu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Orientace v jízdních řádech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Časové plánování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Čtenářská gramotnost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raz007.jpg"/>
          <p:cNvPicPr>
            <a:picLocks noChangeAspect="1"/>
          </p:cNvPicPr>
          <p:nvPr/>
        </p:nvPicPr>
        <p:blipFill>
          <a:blip r:embed="rId2" cstate="print">
            <a:lum bright="24000" contrast="5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417"/>
          <a:stretch>
            <a:fillRect/>
          </a:stretch>
        </p:blipFill>
        <p:spPr bwMode="auto">
          <a:xfrm>
            <a:off x="571500" y="285750"/>
            <a:ext cx="1849438" cy="2784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3131840" y="285750"/>
            <a:ext cx="3816423" cy="2784475"/>
          </a:xfrm>
          <a:prstGeom prst="wedgeRoundRectCallout">
            <a:avLst>
              <a:gd name="adj1" fmla="val -78191"/>
              <a:gd name="adj2" fmla="val 1174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548680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Poznáváte město na obrázku? Právě do Ústí nad Labem povede váš letošní  závěrečný školní výlet . Ano, zasloužíte si ho, ale co kdybyste dnes pomohli své třídní učitelce a sami výlet naplánovali?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5812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ÚKOLY K CELOHODINOVÉ PRÁCI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Rozdělte se do dvojic nebo do trojic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Na internetu vyhledejte následující údaje tak, abyste podrobně naplánovali celou akci</a:t>
            </a:r>
          </a:p>
          <a:p>
            <a:endParaRPr lang="cs-CZ" sz="2400" b="1" dirty="0">
              <a:solidFill>
                <a:srgbClr val="0070C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70C0"/>
                </a:solidFill>
              </a:rPr>
              <a:t>Cíl akce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70C0"/>
                </a:solidFill>
              </a:rPr>
              <a:t>Sraz, trasa, použité dopravní prostředky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70C0"/>
                </a:solidFill>
              </a:rPr>
              <a:t>Předpokládané náklady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70C0"/>
                </a:solidFill>
              </a:rPr>
              <a:t>Průběh akce v Ústí nad Labem – časový rozpis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70C0"/>
                </a:solidFill>
              </a:rPr>
              <a:t>Závěr akce, návrat</a:t>
            </a:r>
          </a:p>
          <a:p>
            <a:pPr marL="457200" indent="-457200">
              <a:buFont typeface="+mj-lt"/>
              <a:buAutoNum type="arabicPeriod"/>
            </a:pPr>
            <a:endParaRPr lang="cs-CZ" sz="2400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473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MOŽNÉ ŘEŠENÍ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>
                <a:solidFill>
                  <a:schemeClr val="tx2"/>
                </a:solidFill>
              </a:rPr>
              <a:t>Cíl akce: seznámit se se dvěma typy dopravy – železnice, visutá lanovka, poznat některé pamětihodnosti krajského města – rozhledna </a:t>
            </a:r>
            <a:r>
              <a:rPr lang="cs-CZ" sz="2000" b="1" dirty="0" err="1" smtClean="0">
                <a:solidFill>
                  <a:schemeClr val="tx2"/>
                </a:solidFill>
              </a:rPr>
              <a:t>Větruše</a:t>
            </a:r>
            <a:r>
              <a:rPr lang="cs-CZ" sz="2000" b="1" dirty="0" smtClean="0">
                <a:solidFill>
                  <a:schemeClr val="tx2"/>
                </a:solidFill>
              </a:rPr>
              <a:t>, Mariánská skála, hrad </a:t>
            </a:r>
            <a:r>
              <a:rPr lang="cs-CZ" sz="2000" b="1" dirty="0" err="1" smtClean="0">
                <a:solidFill>
                  <a:schemeClr val="tx2"/>
                </a:solidFill>
              </a:rPr>
              <a:t>Střekov</a:t>
            </a:r>
            <a:r>
              <a:rPr lang="cs-CZ" sz="2000" b="1" dirty="0" smtClean="0">
                <a:solidFill>
                  <a:schemeClr val="tx2"/>
                </a:solidFill>
              </a:rPr>
              <a:t>…</a:t>
            </a:r>
          </a:p>
          <a:p>
            <a:r>
              <a:rPr lang="cs-CZ" sz="2000" b="1" dirty="0" smtClean="0">
                <a:solidFill>
                  <a:schemeClr val="tx2"/>
                </a:solidFill>
              </a:rPr>
              <a:t>Úvod akce: sraz – nádraží Štětí 7:45, odjezd 8:04</a:t>
            </a:r>
          </a:p>
          <a:p>
            <a:r>
              <a:rPr lang="cs-CZ" sz="2000" b="1" dirty="0" smtClean="0">
                <a:solidFill>
                  <a:schemeClr val="tx2"/>
                </a:solidFill>
              </a:rPr>
              <a:t>Příjezd – Ústí </a:t>
            </a:r>
            <a:r>
              <a:rPr lang="cs-CZ" sz="2000" b="1" dirty="0" err="1" smtClean="0">
                <a:solidFill>
                  <a:schemeClr val="tx2"/>
                </a:solidFill>
              </a:rPr>
              <a:t>n.Labem</a:t>
            </a:r>
            <a:r>
              <a:rPr lang="cs-CZ" sz="2000" b="1" dirty="0" smtClean="0">
                <a:solidFill>
                  <a:schemeClr val="tx2"/>
                </a:solidFill>
              </a:rPr>
              <a:t> západ 8:52; vzdálenost 48 km</a:t>
            </a:r>
          </a:p>
          <a:p>
            <a:r>
              <a:rPr lang="cs-CZ" sz="2000" b="1" dirty="0" smtClean="0">
                <a:solidFill>
                  <a:schemeClr val="tx2"/>
                </a:solidFill>
              </a:rPr>
              <a:t>Jízdné: 71 Kč, i zpět</a:t>
            </a:r>
            <a:r>
              <a:rPr lang="cs-CZ" sz="2000" b="1" dirty="0" smtClean="0">
                <a:solidFill>
                  <a:schemeClr val="tx2"/>
                </a:solidFill>
              </a:rPr>
              <a:t>; bude </a:t>
            </a:r>
            <a:r>
              <a:rPr lang="cs-CZ" sz="2000" b="1" dirty="0" smtClean="0">
                <a:solidFill>
                  <a:schemeClr val="tx2"/>
                </a:solidFill>
              </a:rPr>
              <a:t>ale využita sleva na hromadnou jízdenku</a:t>
            </a:r>
          </a:p>
          <a:p>
            <a:r>
              <a:rPr lang="cs-CZ" sz="2000" b="1" dirty="0" smtClean="0">
                <a:solidFill>
                  <a:schemeClr val="tx2"/>
                </a:solidFill>
              </a:rPr>
              <a:t>Lanovka na </a:t>
            </a:r>
            <a:r>
              <a:rPr lang="cs-CZ" sz="2000" b="1" dirty="0" err="1" smtClean="0">
                <a:solidFill>
                  <a:schemeClr val="tx2"/>
                </a:solidFill>
              </a:rPr>
              <a:t>Větruši</a:t>
            </a:r>
            <a:r>
              <a:rPr lang="cs-CZ" sz="2000" b="1" dirty="0" smtClean="0">
                <a:solidFill>
                  <a:schemeClr val="tx2"/>
                </a:solidFill>
              </a:rPr>
              <a:t> – 15 minut, jízdné 25 Kč</a:t>
            </a:r>
          </a:p>
          <a:p>
            <a:r>
              <a:rPr lang="cs-CZ" sz="2000" b="1" dirty="0" smtClean="0">
                <a:solidFill>
                  <a:schemeClr val="tx2"/>
                </a:solidFill>
              </a:rPr>
              <a:t>Časový harmonogram pobytu v Ústí nad Labem: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>
                <a:solidFill>
                  <a:schemeClr val="tx2"/>
                </a:solidFill>
              </a:rPr>
              <a:t>9:15 – 11:00: cesta lanovkou, pobyt na rozhledně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>
                <a:solidFill>
                  <a:schemeClr val="tx2"/>
                </a:solidFill>
              </a:rPr>
              <a:t>11:00 – 12:00: procházka zpět do centra města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>
                <a:solidFill>
                  <a:schemeClr val="tx2"/>
                </a:solidFill>
              </a:rPr>
              <a:t>12:00 – 12:30:občerstvení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b="1" dirty="0" smtClean="0">
                <a:solidFill>
                  <a:schemeClr val="tx2"/>
                </a:solidFill>
              </a:rPr>
              <a:t>13:03. odjezd</a:t>
            </a:r>
          </a:p>
          <a:p>
            <a:r>
              <a:rPr lang="cs-CZ" sz="2000" b="1" dirty="0" smtClean="0">
                <a:solidFill>
                  <a:schemeClr val="tx2"/>
                </a:solidFill>
              </a:rPr>
              <a:t>13.51 .příjezd do Štětí, závěr akce</a:t>
            </a:r>
          </a:p>
          <a:p>
            <a:endParaRPr lang="cs-CZ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479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Cílem hodiny je , aby žáci byli schopni samostatně vyhledávat informace v jízdních řádech ( můžeme doporučit IDOS)</a:t>
            </a:r>
          </a:p>
          <a:p>
            <a:r>
              <a:rPr lang="cs-CZ" sz="2000" b="1" dirty="0" smtClean="0"/>
              <a:t>Dále si na internetu zjistí, s jakými dominantami krajského města se seznámí – rozhledna </a:t>
            </a:r>
            <a:r>
              <a:rPr lang="cs-CZ" sz="2000" b="1" dirty="0" err="1" smtClean="0"/>
              <a:t>Větruše</a:t>
            </a:r>
            <a:r>
              <a:rPr lang="cs-CZ" sz="2000" b="1" dirty="0" smtClean="0"/>
              <a:t>, Mariánská skála, hrad </a:t>
            </a:r>
            <a:r>
              <a:rPr lang="cs-CZ" sz="2000" b="1" dirty="0" err="1" smtClean="0"/>
              <a:t>Střekov</a:t>
            </a:r>
            <a:r>
              <a:rPr lang="cs-CZ" sz="2000" b="1" dirty="0" smtClean="0"/>
              <a:t>…</a:t>
            </a:r>
          </a:p>
          <a:p>
            <a:r>
              <a:rPr lang="cs-CZ" sz="2000" b="1" dirty="0" smtClean="0"/>
              <a:t>Pro časové naplánování akce je důležité sdělit aspoň rámcově hlavní </a:t>
            </a:r>
            <a:r>
              <a:rPr lang="cs-CZ" sz="2000" b="1" dirty="0" err="1" smtClean="0"/>
              <a:t>časo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vé</a:t>
            </a:r>
            <a:r>
              <a:rPr lang="cs-CZ" sz="2000" b="1" dirty="0" smtClean="0"/>
              <a:t> body – odjezd, příjezd</a:t>
            </a:r>
          </a:p>
          <a:p>
            <a:r>
              <a:rPr lang="cs-CZ" sz="2000" b="1" dirty="0" smtClean="0"/>
              <a:t>Před samotným výletem můžeme zadat referáty o ústeckých zajímavostech; předvedou je během pobytu na </a:t>
            </a:r>
            <a:r>
              <a:rPr lang="cs-CZ" sz="2000" b="1" dirty="0" err="1" smtClean="0"/>
              <a:t>Větruši</a:t>
            </a:r>
            <a:endParaRPr lang="cs-CZ" sz="2000" b="1" dirty="0" smtClean="0"/>
          </a:p>
          <a:p>
            <a:r>
              <a:rPr lang="cs-CZ" sz="2000" b="1" dirty="0" smtClean="0"/>
              <a:t>Po výletu mohou fotodokumentaci zpracovat formou prezentace</a:t>
            </a:r>
          </a:p>
          <a:p>
            <a:r>
              <a:rPr lang="cs-CZ" sz="2000" b="1" u="sng" dirty="0" smtClean="0"/>
              <a:t>Klíčová slova: </a:t>
            </a:r>
            <a:r>
              <a:rPr lang="cs-CZ" sz="2000" b="1" dirty="0" smtClean="0"/>
              <a:t>železnice, lanovka, rozhledna, jízdní řád, časové plánování, pamětihodnosti krajského města</a:t>
            </a:r>
          </a:p>
          <a:p>
            <a:r>
              <a:rPr lang="cs-CZ" sz="2000" b="1" u="sng" dirty="0" smtClean="0"/>
              <a:t>Inovace: </a:t>
            </a:r>
            <a:r>
              <a:rPr lang="cs-CZ" sz="2000" b="1" dirty="0" smtClean="0"/>
              <a:t>samostatné vyhledávání praktických informací na internetu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240013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S. 1 - 7 : </a:t>
            </a:r>
            <a:r>
              <a:rPr lang="cs-CZ" sz="2000" dirty="0" err="1" smtClean="0"/>
              <a:t>Ondrej.konicek</a:t>
            </a:r>
            <a:r>
              <a:rPr lang="cs-CZ" sz="2000" dirty="0" smtClean="0"/>
              <a:t>: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org</a:t>
            </a:r>
            <a:r>
              <a:rPr lang="cs-CZ" sz="2000" dirty="0" smtClean="0"/>
              <a:t>. [cit. 2012 – 03 – 15 ]. Dostupné na www: </a:t>
            </a:r>
            <a:r>
              <a:rPr lang="cs-CZ" sz="2000" dirty="0" smtClean="0">
                <a:hlinkClick r:id="rId2"/>
              </a:rPr>
              <a:t>http://cs.wikipedia.org/wiki/Soubor:Usti_skala.jpg</a:t>
            </a:r>
            <a:endParaRPr lang="cs-CZ" sz="2000" dirty="0" smtClean="0"/>
          </a:p>
          <a:p>
            <a:r>
              <a:rPr lang="cs-CZ" sz="2000" dirty="0" smtClean="0"/>
              <a:t>S.3 – soukromý archiv autorky</a:t>
            </a:r>
            <a:endParaRPr lang="cs-CZ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385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Snímek 3</vt:lpstr>
      <vt:lpstr>ÚKOLY K CELOHODINOVÉ PRÁCI</vt:lpstr>
      <vt:lpstr>MOŽNÉ ŘEŠENÍ</vt:lpstr>
      <vt:lpstr>METODICKÝ NÁVOD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Dum</cp:lastModifiedBy>
  <cp:revision>14</cp:revision>
  <dcterms:created xsi:type="dcterms:W3CDTF">2012-03-15T19:24:20Z</dcterms:created>
  <dcterms:modified xsi:type="dcterms:W3CDTF">2012-11-03T18:53:30Z</dcterms:modified>
</cp:coreProperties>
</file>