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542036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151355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6603650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7979800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205694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081491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6206270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9039167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50223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3988664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013075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colorTemperature colorTemp="5375"/>
                    </a14:imgEffect>
                  </a14:imgLayer>
                </a14:imgProps>
              </a:ext>
            </a:extLst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D09E6-89D8-4CD6-BC30-CE0FE5BA2A44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E1F5B-342C-4007-BBE0-60413CC85A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441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Prerskanzen_0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85656602@N00" TargetMode="External"/><Relationship Id="rId2" Type="http://schemas.openxmlformats.org/officeDocument/2006/relationships/hyperlink" Target="file:///\\commons.wikimedia.org\w\index.php%3ftitle=User:Svobodat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\\cs.wikipedia.org\wiki\User:Pindic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23728" y="476672"/>
            <a:ext cx="4572000" cy="3508653"/>
          </a:xfrm>
          <a:prstGeom prst="rect">
            <a:avLst/>
          </a:prstGeom>
          <a:ln w="76200"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ZŠ Štětí, Ostrovní 300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_ Z.8.A.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25_hospodarstvi_cr 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21.3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. 2012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>
                <a:latin typeface="Calibri" pitchFamily="34" charset="0"/>
                <a:cs typeface="Calibri" pitchFamily="34" charset="0"/>
              </a:rPr>
              <a:t/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>
                <a:latin typeface="Calibri" pitchFamily="34" charset="0"/>
                <a:cs typeface="Calibri" pitchFamily="34" charset="0"/>
              </a:rPr>
            </a:br>
            <a:r>
              <a:rPr lang="cs-CZ" dirty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/>
              <a:t>Název projektu: </a:t>
            </a:r>
            <a:r>
              <a:rPr lang="cs-CZ" b="1" dirty="0">
                <a:solidFill>
                  <a:srgbClr val="FF0000"/>
                </a:solidFill>
              </a:rPr>
              <a:t>PRIMA ŠKOLA</a:t>
            </a:r>
          </a:p>
        </p:txBody>
      </p:sp>
      <p:sp>
        <p:nvSpPr>
          <p:cNvPr id="5" name="Obdélník 4"/>
          <p:cNvSpPr/>
          <p:nvPr/>
        </p:nvSpPr>
        <p:spPr>
          <a:xfrm>
            <a:off x="2363908" y="4581128"/>
            <a:ext cx="38277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HOSPODÁŘSTVÍ ČR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445224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289690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4000" b="1" i="1" dirty="0" smtClean="0">
                <a:solidFill>
                  <a:srgbClr val="FF0000"/>
                </a:solidFill>
              </a:rPr>
              <a:t>Zeměpis 8.ročník</a:t>
            </a:r>
          </a:p>
          <a:p>
            <a:pPr algn="ctr"/>
            <a:r>
              <a:rPr lang="cs-CZ" sz="4000" b="1" i="1" dirty="0" smtClean="0">
                <a:solidFill>
                  <a:srgbClr val="FF0000"/>
                </a:solidFill>
              </a:rPr>
              <a:t>Cestovní ruch a rekreace</a:t>
            </a:r>
          </a:p>
          <a:p>
            <a:pPr algn="ctr"/>
            <a:r>
              <a:rPr lang="cs-CZ" sz="4000" b="1" i="1" dirty="0" smtClean="0">
                <a:solidFill>
                  <a:srgbClr val="FF0000"/>
                </a:solidFill>
              </a:rPr>
              <a:t>Vyhledávání na internetu a na mapě</a:t>
            </a:r>
          </a:p>
          <a:p>
            <a:pPr algn="ctr"/>
            <a:r>
              <a:rPr lang="cs-CZ" sz="4000" b="1" i="1" dirty="0" smtClean="0">
                <a:solidFill>
                  <a:srgbClr val="FF0000"/>
                </a:solidFill>
              </a:rPr>
              <a:t>Čtenářská gramotnost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189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Pictures\28-03-07_18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55000"/>
                    </a14:imgEffect>
                  </a14:imgLayer>
                </a14:imgProps>
              </a:ext>
            </a:extLst>
          </a:blip>
          <a:srcRect l="20374" r="24803"/>
          <a:stretch>
            <a:fillRect/>
          </a:stretch>
        </p:blipFill>
        <p:spPr bwMode="auto">
          <a:xfrm>
            <a:off x="3351977" y="260648"/>
            <a:ext cx="2227959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Obdélníkový popisek 1"/>
          <p:cNvSpPr/>
          <p:nvPr/>
        </p:nvSpPr>
        <p:spPr>
          <a:xfrm>
            <a:off x="467544" y="260648"/>
            <a:ext cx="2884433" cy="4320480"/>
          </a:xfrm>
          <a:prstGeom prst="wedgeRectCallout">
            <a:avLst>
              <a:gd name="adj1" fmla="val 81956"/>
              <a:gd name="adj2" fmla="val 1252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548680"/>
            <a:ext cx="22322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Nejraději pobývám na své zahradě ve  Štětí. Pocházím ale od Nového Boru, kde je krásná krajina. I vy jste už určitě poznali mnoho hezkých míst, kde jste nejen odpočívali, ale i něco hezkého prožili. </a:t>
            </a:r>
            <a:r>
              <a:rPr lang="cs-CZ" b="1" dirty="0" smtClean="0">
                <a:solidFill>
                  <a:srgbClr val="FF0000"/>
                </a:solidFill>
              </a:rPr>
              <a:t>                 V </a:t>
            </a:r>
            <a:r>
              <a:rPr lang="cs-CZ" b="1" dirty="0" smtClean="0">
                <a:solidFill>
                  <a:srgbClr val="FF0000"/>
                </a:solidFill>
              </a:rPr>
              <a:t>naší zemi  je takových míst mnoho…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6698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i="1" dirty="0" smtClean="0">
                <a:solidFill>
                  <a:srgbClr val="FF0000"/>
                </a:solidFill>
              </a:rPr>
              <a:t>Doplňte do tabulky chybějící údaje: lázeňství, historie, příroda, rekreace</a:t>
            </a:r>
          </a:p>
          <a:p>
            <a:r>
              <a:rPr lang="cs-CZ" sz="1800" b="1" i="1" dirty="0" smtClean="0">
                <a:solidFill>
                  <a:srgbClr val="FF0000"/>
                </a:solidFill>
              </a:rPr>
              <a:t>Názvy krajů urči pomocí  vyhledávání na mapě</a:t>
            </a:r>
            <a:endParaRPr lang="cs-CZ" sz="18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0353740"/>
              </p:ext>
            </p:extLst>
          </p:nvPr>
        </p:nvGraphicFramePr>
        <p:xfrm>
          <a:off x="1331640" y="3140968"/>
          <a:ext cx="60960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místa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zaměření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Karlovy Vary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Křivoklát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Teplice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Beskydy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Máchovo jezero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731075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53969907"/>
              </p:ext>
            </p:extLst>
          </p:nvPr>
        </p:nvGraphicFramePr>
        <p:xfrm>
          <a:off x="1043608" y="1988840"/>
          <a:ext cx="60960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místa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zaměření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Karlovy Vary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lázeňstvi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Karlovarský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Křivoklát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historie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Středočeský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Teplice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lázeňství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Ústecký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Beskydy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příroda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Moravskoslezský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Máchovo jezero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rekreace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Liberecký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861919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F0000"/>
                </a:solidFill>
              </a:rPr>
              <a:t>ÚKOL </a:t>
            </a:r>
            <a:r>
              <a:rPr lang="cs-CZ" b="1" u="sng" dirty="0" smtClean="0">
                <a:solidFill>
                  <a:srgbClr val="FF0000"/>
                </a:solidFill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b="1" i="1" dirty="0" smtClean="0">
                <a:solidFill>
                  <a:srgbClr val="FF0000"/>
                </a:solidFill>
              </a:rPr>
              <a:t>Na internetu najdi význam slova SKANZEN</a:t>
            </a:r>
          </a:p>
          <a:p>
            <a:r>
              <a:rPr lang="cs-CZ" sz="4400" b="1" i="1" dirty="0" smtClean="0">
                <a:solidFill>
                  <a:srgbClr val="FF0000"/>
                </a:solidFill>
              </a:rPr>
              <a:t>Uveď aspoň tři příklady českých a moravských skanzenů</a:t>
            </a:r>
            <a:endParaRPr lang="cs-CZ" sz="4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58431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MOŽNÉ 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SKANZEN: muzeum v přírodě, uchovává lidovou architekturu a kulturu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Příklady: Rožnov pod Radhoštěm, Přerov nad </a:t>
            </a:r>
            <a:r>
              <a:rPr lang="cs-CZ" sz="2400" b="1" smtClean="0">
                <a:solidFill>
                  <a:srgbClr val="FF0000"/>
                </a:solidFill>
              </a:rPr>
              <a:t>Labem,Březno</a:t>
            </a:r>
            <a:r>
              <a:rPr lang="cs-CZ" sz="2400" b="1" dirty="0" smtClean="0">
                <a:solidFill>
                  <a:srgbClr val="FF0000"/>
                </a:solidFill>
              </a:rPr>
              <a:t> u Loun, Zubrnice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419872" y="3429000"/>
            <a:ext cx="1872208" cy="266429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468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5/5c/Prerskanzen_02.JPG/220px-Prerskanzen_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9952"/>
            <a:ext cx="3555930" cy="23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d/d8/Vala%C5%A1sk%C3%A9_m%C4%9Bste%C4%8Dko%2C_kostel.jpg/120px-Vala%C5%A1sk%C3%A9_m%C4%9Bste%C4%8Dko%2C_koste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4383"/>
            <a:ext cx="3402000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commons/thumb/1/15/Zubrnice_Baroque_Water_well.JPG/120px-Zubrnice_Baroque_Water_wel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9896" y="3789040"/>
            <a:ext cx="3599999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5936" y="3102383"/>
            <a:ext cx="269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Přerov nad Labem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49017" y="321200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Rožnov pod Radhoštěm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6489040"/>
            <a:ext cx="3436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Zubrnice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7673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METODICKÝ NÁVOD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DUM použijeme v úvodní části hodiny o cestovním ruchu a rekreaci</a:t>
            </a:r>
          </a:p>
          <a:p>
            <a:r>
              <a:rPr lang="cs-CZ" sz="2400" dirty="0" smtClean="0"/>
              <a:t>Při zařazování pojmů žáci použijí atlas; doplňují do pracovních listů, možno ohodnotit</a:t>
            </a:r>
          </a:p>
          <a:p>
            <a:r>
              <a:rPr lang="cs-CZ" sz="2400" dirty="0" smtClean="0"/>
              <a:t>Po vyhledání významu slova skanzen pokračujeme v další části hodiny podle svého plánu</a:t>
            </a:r>
          </a:p>
          <a:p>
            <a:r>
              <a:rPr lang="cs-CZ" sz="2400" dirty="0" smtClean="0"/>
              <a:t>Vhodné je i naplánovat exkurzi do nejbližšího skanzenu</a:t>
            </a:r>
          </a:p>
          <a:p>
            <a:r>
              <a:rPr lang="cs-CZ" sz="2400" dirty="0" smtClean="0"/>
              <a:t>Za domácí úkol si žáci mohou připravit  na toto téma referáty či prezentace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b="1" dirty="0" smtClean="0"/>
              <a:t>: lázeňství, rekreace, příroda, historie, skanzen</a:t>
            </a:r>
          </a:p>
          <a:p>
            <a:r>
              <a:rPr lang="cs-CZ" sz="2400" b="1" u="sng" dirty="0" smtClean="0"/>
              <a:t>Inovace:</a:t>
            </a:r>
            <a:r>
              <a:rPr lang="cs-CZ" sz="2400" b="1" dirty="0" smtClean="0"/>
              <a:t> zjišťování </a:t>
            </a:r>
            <a:r>
              <a:rPr lang="cs-CZ" sz="2400" dirty="0" smtClean="0"/>
              <a:t>údajů zábavnou formou, vyhledávání údajů na internetu</a:t>
            </a:r>
            <a:r>
              <a:rPr lang="cs-CZ" sz="1800" dirty="0" smtClean="0"/>
              <a:t>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37894456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S. 1 - : Uvedené zdroje: [cit. 2012 – 03 – 20]. Dostupné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</a:p>
          <a:p>
            <a:r>
              <a:rPr lang="cs-CZ" sz="2400" dirty="0" err="1" smtClean="0">
                <a:hlinkClick r:id="rId2" action="ppaction://hlinkfile" tooltip="User:Svobodat (stránka neexistuje)"/>
              </a:rPr>
              <a:t>Svobodat</a:t>
            </a:r>
            <a:r>
              <a:rPr lang="cs-CZ" sz="2400" dirty="0" smtClean="0"/>
              <a:t>:&lt;http</a:t>
            </a:r>
            <a:r>
              <a:rPr lang="cs-CZ" sz="2400" dirty="0"/>
              <a:t>://</a:t>
            </a:r>
            <a:r>
              <a:rPr lang="cs-CZ" sz="2400" dirty="0" smtClean="0"/>
              <a:t>upload.wikimedia.org/</a:t>
            </a:r>
            <a:r>
              <a:rPr lang="cs-CZ" sz="2400" dirty="0" err="1" smtClean="0"/>
              <a:t>wikipedia</a:t>
            </a:r>
            <a:r>
              <a:rPr lang="cs-CZ" sz="2400" dirty="0" smtClean="0"/>
              <a:t>/</a:t>
            </a:r>
            <a:r>
              <a:rPr lang="cs-CZ" sz="2400" dirty="0" err="1" smtClean="0"/>
              <a:t>commons</a:t>
            </a:r>
            <a:r>
              <a:rPr lang="cs-CZ" sz="2400" dirty="0" smtClean="0"/>
              <a:t>/c/c6/Krivoklat_castle_01.jpg&gt;</a:t>
            </a:r>
          </a:p>
          <a:p>
            <a:r>
              <a:rPr lang="cs-CZ" sz="2400" dirty="0" smtClean="0"/>
              <a:t>S.9:PetrVilgus:&lt;http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cs.wikipedia.org/wiki/Soubor:Prerskanzen_02.JPG&gt;</a:t>
            </a:r>
          </a:p>
          <a:p>
            <a:r>
              <a:rPr lang="cs-CZ" sz="2400" dirty="0" err="1" smtClean="0">
                <a:hlinkClick r:id="rId3"/>
              </a:rPr>
              <a:t>ZdenekSvoboda</a:t>
            </a:r>
            <a:r>
              <a:rPr lang="cs-CZ" sz="2400" dirty="0" smtClean="0"/>
              <a:t>:&lt;http</a:t>
            </a:r>
            <a:r>
              <a:rPr lang="cs-CZ" sz="2400" dirty="0"/>
              <a:t>://cs.wikipedia.org/wiki/Soubor:Vala%C5%A1sk%C3%A9_m%C4%9Bste%C4%8Dko,_</a:t>
            </a:r>
            <a:r>
              <a:rPr lang="cs-CZ" sz="2400" dirty="0" smtClean="0"/>
              <a:t>kostel.jpg&gt;</a:t>
            </a:r>
          </a:p>
          <a:p>
            <a:r>
              <a:rPr lang="cs-CZ" sz="2400" dirty="0" err="1" smtClean="0">
                <a:hlinkClick r:id="rId4" action="ppaction://hlinkfile" tooltip="cs:User:Pindick"/>
              </a:rPr>
              <a:t>Pindick</a:t>
            </a:r>
            <a:r>
              <a:rPr lang="cs-CZ" sz="2400" dirty="0" smtClean="0"/>
              <a:t>:&lt;http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</a:t>
            </a:r>
            <a:r>
              <a:rPr lang="cs-CZ" sz="2400" dirty="0" err="1" smtClean="0"/>
              <a:t>Soubor:Zubrnice_Baroque_Water_well.JPG</a:t>
            </a:r>
            <a:r>
              <a:rPr lang="cs-CZ" sz="2400" dirty="0" smtClean="0"/>
              <a:t>&gt;</a:t>
            </a:r>
          </a:p>
          <a:p>
            <a:r>
              <a:rPr lang="cs-CZ" sz="2400" dirty="0"/>
              <a:t>S.3 – soukromý archiv autorky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0698316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319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ÚKOL 1</vt:lpstr>
      <vt:lpstr>ŘEŠENÍ</vt:lpstr>
      <vt:lpstr>ÚKOL 2</vt:lpstr>
      <vt:lpstr>MOŽNÉ ŘEŠENÍ</vt:lpstr>
      <vt:lpstr>Snímek 8</vt:lpstr>
      <vt:lpstr>METODICKÝ NÁVOD</vt:lpstr>
      <vt:lpstr>POUŽITÉ ZDROJE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PC-29SQ</dc:creator>
  <cp:lastModifiedBy>Dum</cp:lastModifiedBy>
  <cp:revision>15</cp:revision>
  <dcterms:created xsi:type="dcterms:W3CDTF">2012-03-20T11:33:23Z</dcterms:created>
  <dcterms:modified xsi:type="dcterms:W3CDTF">2012-11-03T18:56:07Z</dcterms:modified>
</cp:coreProperties>
</file>