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5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1CF2C-7409-4870-80AC-11220CA48860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B664B-D943-445B-AC55-56636C57B39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4266527"/>
      </p:ext>
    </p:extLst>
  </p:cSld>
  <p:clrMapOvr>
    <a:masterClrMapping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1CF2C-7409-4870-80AC-11220CA48860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B664B-D943-445B-AC55-56636C57B39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9583248"/>
      </p:ext>
    </p:extLst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1CF2C-7409-4870-80AC-11220CA48860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B664B-D943-445B-AC55-56636C57B39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1130543"/>
      </p:ext>
    </p:extLst>
  </p:cSld>
  <p:clrMapOvr>
    <a:masterClrMapping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1CF2C-7409-4870-80AC-11220CA48860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B664B-D943-445B-AC55-56636C57B39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0757901"/>
      </p:ext>
    </p:extLst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1CF2C-7409-4870-80AC-11220CA48860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B664B-D943-445B-AC55-56636C57B39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3819423"/>
      </p:ext>
    </p:extLst>
  </p:cSld>
  <p:clrMapOvr>
    <a:masterClrMapping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1CF2C-7409-4870-80AC-11220CA48860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B664B-D943-445B-AC55-56636C57B39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879820"/>
      </p:ext>
    </p:extLst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1CF2C-7409-4870-80AC-11220CA48860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B664B-D943-445B-AC55-56636C57B39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8920755"/>
      </p:ext>
    </p:extLst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1CF2C-7409-4870-80AC-11220CA48860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B664B-D943-445B-AC55-56636C57B39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4666905"/>
      </p:ext>
    </p:extLst>
  </p:cSld>
  <p:clrMapOvr>
    <a:masterClrMapping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1CF2C-7409-4870-80AC-11220CA48860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B664B-D943-445B-AC55-56636C57B39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0087464"/>
      </p:ext>
    </p:extLst>
  </p:cSld>
  <p:clrMapOvr>
    <a:masterClrMapping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1CF2C-7409-4870-80AC-11220CA48860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B664B-D943-445B-AC55-56636C57B39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858604"/>
      </p:ext>
    </p:extLst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1CF2C-7409-4870-80AC-11220CA48860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B664B-D943-445B-AC55-56636C57B39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7805310"/>
      </p:ext>
    </p:extLst>
  </p:cSld>
  <p:clrMapOvr>
    <a:masterClrMapping/>
  </p:clrMapOvr>
  <p:transition spd="slow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71CF2C-7409-4870-80AC-11220CA48860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CB664B-D943-445B-AC55-56636C57B39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5252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http/cs.wikipedia.org/wiki/Soubor:Relief_Map_of_Czech_Republic.p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979712" y="404664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Název školy: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ZŠ Štětí, Ostrovní 300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MGR. SOŇA KYSELOVÁ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 materiálu: </a:t>
            </a:r>
            <a:r>
              <a:rPr lang="cs-CZ" sz="2400" b="1" dirty="0" smtClean="0">
                <a:latin typeface="Calibri" pitchFamily="34" charset="0"/>
                <a:cs typeface="Calibri" pitchFamily="34" charset="0"/>
              </a:rPr>
              <a:t>VY_12_INOVACE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_ Z.8.A.26_regiony_</a:t>
            </a:r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ceske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_republiky_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04.04.2012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Ročník: osmý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Vzdělávací oblast: ČLOVĚK A PŘÍRODA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Předmět: ZEMĚPIS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Název:REGIONY ČESKÉ REPUBLIKY</a:t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Číslo operačního programu: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CZ.1.07/1.4.00/21.1693</a:t>
            </a:r>
          </a:p>
          <a:p>
            <a:r>
              <a:rPr lang="cs-CZ" dirty="0" smtClean="0"/>
              <a:t>Název projektu: </a:t>
            </a:r>
            <a:r>
              <a:rPr lang="cs-CZ" b="1" dirty="0" smtClean="0">
                <a:solidFill>
                  <a:srgbClr val="FF0000"/>
                </a:solidFill>
              </a:rPr>
              <a:t>PRIMA ŠKOLA</a:t>
            </a: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b="1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728659" y="4235988"/>
            <a:ext cx="54072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600" b="1" u="sng" dirty="0" smtClean="0">
                <a:solidFill>
                  <a:srgbClr val="FF0000"/>
                </a:solidFill>
              </a:rPr>
              <a:t>REGIONY ČESKÉ REPUBLIKY</a:t>
            </a:r>
            <a:endParaRPr lang="cs-CZ" sz="3600" b="1" u="sng" dirty="0">
              <a:solidFill>
                <a:srgbClr val="FF00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84" y="5214950"/>
            <a:ext cx="4292600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9578486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b="1" i="1" dirty="0" smtClean="0">
                <a:solidFill>
                  <a:schemeClr val="accent2">
                    <a:lumMod val="75000"/>
                  </a:schemeClr>
                </a:solidFill>
              </a:rPr>
              <a:t>Zeměpis 8. ročník</a:t>
            </a:r>
          </a:p>
          <a:p>
            <a:pPr algn="just"/>
            <a:r>
              <a:rPr lang="cs-CZ" b="1" i="1" dirty="0" smtClean="0">
                <a:solidFill>
                  <a:schemeClr val="accent2">
                    <a:lumMod val="75000"/>
                  </a:schemeClr>
                </a:solidFill>
              </a:rPr>
              <a:t>Územní jednotky státní správy a samosprávy</a:t>
            </a:r>
          </a:p>
          <a:p>
            <a:pPr algn="just"/>
            <a:r>
              <a:rPr lang="cs-CZ" b="1" i="1" dirty="0" smtClean="0">
                <a:solidFill>
                  <a:schemeClr val="accent2">
                    <a:lumMod val="75000"/>
                  </a:schemeClr>
                </a:solidFill>
              </a:rPr>
              <a:t>Krajské členění</a:t>
            </a:r>
          </a:p>
          <a:p>
            <a:pPr algn="just"/>
            <a:r>
              <a:rPr lang="cs-CZ" b="1" i="1" dirty="0" smtClean="0">
                <a:solidFill>
                  <a:schemeClr val="accent2">
                    <a:lumMod val="75000"/>
                  </a:schemeClr>
                </a:solidFill>
              </a:rPr>
              <a:t>Čtenářská gramotnost</a:t>
            </a:r>
          </a:p>
          <a:p>
            <a:pPr algn="just"/>
            <a:r>
              <a:rPr lang="cs-CZ" b="1" i="1" dirty="0" smtClean="0">
                <a:solidFill>
                  <a:schemeClr val="accent2">
                    <a:lumMod val="75000"/>
                  </a:schemeClr>
                </a:solidFill>
              </a:rPr>
              <a:t>Osvojení znalostí zábavnou formou</a:t>
            </a:r>
            <a:endParaRPr lang="cs-CZ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37602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ictures\DON\28-03-07_184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19488"/>
          <a:stretch>
            <a:fillRect/>
          </a:stretch>
        </p:blipFill>
        <p:spPr bwMode="auto">
          <a:xfrm>
            <a:off x="395536" y="620688"/>
            <a:ext cx="3384376" cy="3048000"/>
          </a:xfrm>
          <a:prstGeom prst="rect">
            <a:avLst/>
          </a:prstGeom>
          <a:noFill/>
        </p:spPr>
      </p:pic>
      <p:sp>
        <p:nvSpPr>
          <p:cNvPr id="6" name="Obdélníkový popisek 5"/>
          <p:cNvSpPr/>
          <p:nvPr/>
        </p:nvSpPr>
        <p:spPr>
          <a:xfrm>
            <a:off x="4071934" y="1714488"/>
            <a:ext cx="4248472" cy="3672408"/>
          </a:xfrm>
          <a:prstGeom prst="wedgeRectCallout">
            <a:avLst>
              <a:gd name="adj1" fmla="val -60364"/>
              <a:gd name="adj2" fmla="val -12015"/>
            </a:avLst>
          </a:prstGeom>
          <a:solidFill>
            <a:schemeClr val="accent4">
              <a:lumMod val="20000"/>
              <a:lumOff val="80000"/>
              <a:alpha val="0"/>
            </a:schemeClr>
          </a:solidFill>
          <a:effectLst>
            <a:glow>
              <a:schemeClr val="accent1">
                <a:alpha val="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29124" y="2071678"/>
            <a:ext cx="35719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</a:rPr>
              <a:t>Dnes se začneme učit o našich krajích. A proč to brát tak vážně – doufám, že se u toho i občas zasmějete. A to je správné!</a:t>
            </a:r>
            <a:endParaRPr lang="cs-CZ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68625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ÚKOL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b="1" u="sng" dirty="0" smtClean="0">
                <a:solidFill>
                  <a:schemeClr val="accent2">
                    <a:lumMod val="75000"/>
                  </a:schemeClr>
                </a:solidFill>
              </a:rPr>
              <a:t>VYLUŠTĚTE NÁZVY KRAJSKÝCH MĚST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600" b="1" dirty="0" smtClean="0">
                <a:solidFill>
                  <a:schemeClr val="accent2">
                    <a:lumMod val="75000"/>
                  </a:schemeClr>
                </a:solidFill>
              </a:rPr>
              <a:t>Živočichové kruhoústí nad Labem vesele skákali.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600" b="1" dirty="0" err="1" smtClean="0">
                <a:solidFill>
                  <a:schemeClr val="accent2">
                    <a:lumMod val="75000"/>
                  </a:schemeClr>
                </a:solidFill>
              </a:rPr>
              <a:t>Eli</a:t>
            </a:r>
            <a:r>
              <a:rPr lang="cs-CZ" sz="1600" b="1" dirty="0" smtClean="0">
                <a:solidFill>
                  <a:schemeClr val="accent2">
                    <a:lumMod val="75000"/>
                  </a:schemeClr>
                </a:solidFill>
              </a:rPr>
              <a:t> bere citrony v obchodě do zásoby.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600" b="1" dirty="0" smtClean="0">
                <a:solidFill>
                  <a:schemeClr val="accent2">
                    <a:lumMod val="75000"/>
                  </a:schemeClr>
                </a:solidFill>
              </a:rPr>
              <a:t>Známý španělský hrad </a:t>
            </a:r>
            <a:r>
              <a:rPr lang="cs-CZ" sz="1600" b="1" dirty="0" err="1" smtClean="0">
                <a:solidFill>
                  <a:schemeClr val="accent2">
                    <a:lumMod val="75000"/>
                  </a:schemeClr>
                </a:solidFill>
              </a:rPr>
              <a:t>Eckrál</a:t>
            </a:r>
            <a:r>
              <a:rPr lang="cs-CZ" sz="1600" b="1" dirty="0" smtClean="0">
                <a:solidFill>
                  <a:schemeClr val="accent2">
                    <a:lumMod val="75000"/>
                  </a:schemeClr>
                </a:solidFill>
              </a:rPr>
              <a:t> ověšen byl barevnými fábory.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600" b="1" dirty="0" smtClean="0">
                <a:solidFill>
                  <a:schemeClr val="accent2">
                    <a:lumMod val="75000"/>
                  </a:schemeClr>
                </a:solidFill>
              </a:rPr>
              <a:t>Jarní opar dub i cesmínu zahalil do třpytivého hávu.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600" b="1" dirty="0" smtClean="0">
                <a:solidFill>
                  <a:schemeClr val="accent2">
                    <a:lumMod val="75000"/>
                  </a:schemeClr>
                </a:solidFill>
              </a:rPr>
              <a:t>Milan volal: „ Olo, mou cibuli mi neber!“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600" b="1" dirty="0" smtClean="0">
                <a:solidFill>
                  <a:schemeClr val="accent2">
                    <a:lumMod val="75000"/>
                  </a:schemeClr>
                </a:solidFill>
              </a:rPr>
              <a:t>Tajemná kostra v almaře v divadle sloužila jako kulisa.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600" b="1" dirty="0" smtClean="0">
                <a:solidFill>
                  <a:schemeClr val="accent2">
                    <a:lumMod val="75000"/>
                  </a:schemeClr>
                </a:solidFill>
              </a:rPr>
              <a:t>Náhle se před Slovany objevili zlí Nomádi.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600" b="1" dirty="0" smtClean="0">
                <a:solidFill>
                  <a:schemeClr val="accent2">
                    <a:lumMod val="75000"/>
                  </a:schemeClr>
                </a:solidFill>
              </a:rPr>
              <a:t>Velký hodný zubr nosil Indiánům náklady.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600" b="1" dirty="0" smtClean="0">
                <a:solidFill>
                  <a:schemeClr val="accent2">
                    <a:lumMod val="75000"/>
                  </a:schemeClr>
                </a:solidFill>
              </a:rPr>
              <a:t>Bolela ji hlava.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600" b="1" dirty="0" smtClean="0">
                <a:solidFill>
                  <a:schemeClr val="accent2">
                    <a:lumMod val="75000"/>
                  </a:schemeClr>
                </a:solidFill>
              </a:rPr>
              <a:t>Zaměstnanci firmy ČES ke </a:t>
            </a:r>
            <a:r>
              <a:rPr lang="cs-CZ" sz="1600" b="1" dirty="0" err="1" smtClean="0">
                <a:solidFill>
                  <a:schemeClr val="accent2">
                    <a:lumMod val="75000"/>
                  </a:schemeClr>
                </a:solidFill>
              </a:rPr>
              <a:t>Budějovi</a:t>
            </a:r>
            <a:r>
              <a:rPr lang="cs-CZ" sz="1600" b="1" dirty="0" smtClean="0">
                <a:solidFill>
                  <a:schemeClr val="accent2">
                    <a:lumMod val="75000"/>
                  </a:schemeClr>
                </a:solidFill>
              </a:rPr>
              <a:t> cestu nenašli.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600" b="1" dirty="0" smtClean="0">
                <a:solidFill>
                  <a:schemeClr val="accent2">
                    <a:lumMod val="75000"/>
                  </a:schemeClr>
                </a:solidFill>
              </a:rPr>
              <a:t>Ondra nechtěně kopl </a:t>
            </a:r>
            <a:r>
              <a:rPr lang="cs-CZ" sz="1600" b="1" dirty="0" err="1" smtClean="0">
                <a:solidFill>
                  <a:schemeClr val="accent2">
                    <a:lumMod val="75000"/>
                  </a:schemeClr>
                </a:solidFill>
              </a:rPr>
              <a:t>Zeňu</a:t>
            </a:r>
            <a:r>
              <a:rPr lang="cs-CZ" sz="1600" b="1" dirty="0" smtClean="0">
                <a:solidFill>
                  <a:schemeClr val="accent2">
                    <a:lumMod val="75000"/>
                  </a:schemeClr>
                </a:solidFill>
              </a:rPr>
              <a:t>, nového žáka z Ukrajiny, do nohy.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600" b="1" dirty="0" smtClean="0">
                <a:solidFill>
                  <a:schemeClr val="accent2">
                    <a:lumMod val="75000"/>
                  </a:schemeClr>
                </a:solidFill>
              </a:rPr>
              <a:t>Němec Karl o vývary neměl nouzi.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600" b="1" dirty="0" smtClean="0">
                <a:solidFill>
                  <a:schemeClr val="accent2">
                    <a:lumMod val="75000"/>
                  </a:schemeClr>
                </a:solidFill>
              </a:rPr>
              <a:t>„</a:t>
            </a:r>
            <a:r>
              <a:rPr lang="cs-CZ" sz="1600" b="1" dirty="0" err="1" smtClean="0">
                <a:solidFill>
                  <a:schemeClr val="accent2">
                    <a:lumMod val="75000"/>
                  </a:schemeClr>
                </a:solidFill>
              </a:rPr>
              <a:t>Pr</a:t>
            </a:r>
            <a:r>
              <a:rPr lang="cs-CZ" sz="1600" b="1" dirty="0" smtClean="0">
                <a:solidFill>
                  <a:schemeClr val="accent2">
                    <a:lumMod val="75000"/>
                  </a:schemeClr>
                </a:solidFill>
              </a:rPr>
              <a:t>, aha,“ řekla Libuše svému koni, když spatřila na poli statného oráče.</a:t>
            </a:r>
          </a:p>
          <a:p>
            <a:pPr marL="457200" indent="-457200">
              <a:buFont typeface="+mj-lt"/>
              <a:buAutoNum type="arabicPeriod"/>
            </a:pPr>
            <a:endParaRPr lang="cs-CZ" sz="16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cs-CZ" sz="18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cs-CZ" sz="18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cs-CZ" sz="20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Živočichové kruho</a:t>
            </a:r>
            <a:r>
              <a:rPr lang="cs-CZ" b="1" dirty="0" smtClean="0">
                <a:solidFill>
                  <a:srgbClr val="FFC000"/>
                </a:solidFill>
              </a:rPr>
              <a:t>ústí nad Labem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vesele skákali.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dirty="0" err="1" smtClean="0">
                <a:solidFill>
                  <a:schemeClr val="accent2">
                    <a:lumMod val="75000"/>
                  </a:schemeClr>
                </a:solidFill>
              </a:rPr>
              <a:t>E</a:t>
            </a:r>
            <a:r>
              <a:rPr lang="cs-CZ" b="1" dirty="0" err="1" smtClean="0">
                <a:solidFill>
                  <a:schemeClr val="accent6"/>
                </a:solidFill>
              </a:rPr>
              <a:t>li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6"/>
                </a:solidFill>
              </a:rPr>
              <a:t>bere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6"/>
                </a:solidFill>
              </a:rPr>
              <a:t>c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itrony v obchodě do zásoby.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Známý španělský </a:t>
            </a:r>
            <a:r>
              <a:rPr lang="cs-CZ" b="1" dirty="0" smtClean="0">
                <a:solidFill>
                  <a:srgbClr val="FF0000"/>
                </a:solidFill>
              </a:rPr>
              <a:t>hrad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Eckrál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ově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šen byl barevnými fábory.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Jarní o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par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dub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ce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smínu zahalil do třpytivého hávu.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Milan volal: „ </a:t>
            </a:r>
            <a:r>
              <a:rPr lang="cs-CZ" b="1" dirty="0" smtClean="0">
                <a:solidFill>
                  <a:srgbClr val="92D050"/>
                </a:solidFill>
              </a:rPr>
              <a:t>Olo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cs-CZ" b="1" dirty="0" smtClean="0">
                <a:solidFill>
                  <a:srgbClr val="92D050"/>
                </a:solidFill>
              </a:rPr>
              <a:t>mou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b="1" dirty="0" smtClean="0">
                <a:solidFill>
                  <a:srgbClr val="92D050"/>
                </a:solidFill>
              </a:rPr>
              <a:t>c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ibuli mi neber!“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Tajemná k</a:t>
            </a:r>
            <a:r>
              <a:rPr lang="cs-CZ" b="1" dirty="0" smtClean="0">
                <a:solidFill>
                  <a:srgbClr val="7030A0"/>
                </a:solidFill>
              </a:rPr>
              <a:t>ostra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b="1" dirty="0" smtClean="0">
                <a:solidFill>
                  <a:srgbClr val="7030A0"/>
                </a:solidFill>
              </a:rPr>
              <a:t>v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b="1" dirty="0" smtClean="0">
                <a:solidFill>
                  <a:srgbClr val="7030A0"/>
                </a:solidFill>
              </a:rPr>
              <a:t>a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lmaře v divadle sloužila jako kulisa.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Náhle se před Slovany objevili </a:t>
            </a:r>
            <a:r>
              <a:rPr lang="cs-CZ" b="1" dirty="0" smtClean="0">
                <a:solidFill>
                  <a:srgbClr val="FFFF00"/>
                </a:solidFill>
              </a:rPr>
              <a:t>zlí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b="1" dirty="0" smtClean="0">
                <a:solidFill>
                  <a:srgbClr val="FFFF00"/>
                </a:solidFill>
              </a:rPr>
              <a:t>N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omádi.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Velký hodný zu</a:t>
            </a:r>
            <a:r>
              <a:rPr lang="cs-CZ" b="1" dirty="0" smtClean="0"/>
              <a:t>br no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sil Indiánům náklady.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Bolela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ji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hlava.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Zaměstnanci firmy </a:t>
            </a:r>
            <a:r>
              <a:rPr lang="cs-CZ" b="1" dirty="0" smtClean="0">
                <a:solidFill>
                  <a:srgbClr val="FF0000"/>
                </a:solidFill>
              </a:rPr>
              <a:t>ČES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ke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Budějovi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ce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stu nenašli.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Ondra nechtěně ko</a:t>
            </a:r>
            <a:r>
              <a:rPr lang="cs-CZ" b="1" dirty="0" smtClean="0">
                <a:solidFill>
                  <a:srgbClr val="002060"/>
                </a:solidFill>
              </a:rPr>
              <a:t>pl </a:t>
            </a:r>
            <a:r>
              <a:rPr lang="cs-CZ" b="1" dirty="0" err="1" smtClean="0">
                <a:solidFill>
                  <a:srgbClr val="002060"/>
                </a:solidFill>
              </a:rPr>
              <a:t>Zeň</a:t>
            </a:r>
            <a:r>
              <a:rPr lang="cs-CZ" b="1" dirty="0" err="1" smtClean="0">
                <a:solidFill>
                  <a:schemeClr val="accent2">
                    <a:lumMod val="75000"/>
                  </a:schemeClr>
                </a:solidFill>
              </a:rPr>
              <a:t>u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, nového žáka z Ukrajiny, do nohy.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Němec </a:t>
            </a:r>
            <a:r>
              <a:rPr lang="cs-CZ" b="1" dirty="0" smtClean="0">
                <a:solidFill>
                  <a:schemeClr val="accent3"/>
                </a:solidFill>
              </a:rPr>
              <a:t>Karl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3"/>
                </a:solidFill>
              </a:rPr>
              <a:t>o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3"/>
                </a:solidFill>
              </a:rPr>
              <a:t>vývary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 neměl nouzi.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„</a:t>
            </a:r>
            <a:r>
              <a:rPr lang="cs-CZ" b="1" dirty="0" err="1" smtClean="0">
                <a:solidFill>
                  <a:schemeClr val="accent4"/>
                </a:solidFill>
              </a:rPr>
              <a:t>Pr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cs-CZ" b="1" dirty="0" smtClean="0">
                <a:solidFill>
                  <a:schemeClr val="accent4"/>
                </a:solidFill>
              </a:rPr>
              <a:t>aha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,“ řekla Libuše svému koni, když spatřila na poli statného oráče.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ÚKOL 2 </a:t>
            </a:r>
            <a:r>
              <a:rPr lang="cs-CZ" sz="2800" b="1" u="sng" dirty="0" smtClean="0">
                <a:solidFill>
                  <a:srgbClr val="FF0000"/>
                </a:solidFill>
              </a:rPr>
              <a:t>–</a:t>
            </a:r>
            <a:r>
              <a:rPr lang="cs-CZ" b="1" u="sng" dirty="0" smtClean="0">
                <a:solidFill>
                  <a:srgbClr val="FF0000"/>
                </a:solidFill>
              </a:rPr>
              <a:t> </a:t>
            </a:r>
            <a:r>
              <a:rPr lang="cs-CZ" sz="2800" b="1" u="sng" dirty="0" smtClean="0">
                <a:solidFill>
                  <a:srgbClr val="FF0000"/>
                </a:solidFill>
              </a:rPr>
              <a:t>K</a:t>
            </a:r>
            <a:r>
              <a:rPr lang="cs-CZ" sz="2400" b="1" u="sng" dirty="0" smtClean="0">
                <a:solidFill>
                  <a:srgbClr val="FF0000"/>
                </a:solidFill>
              </a:rPr>
              <a:t> vybraným krajům doplň krajská města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u="sng" dirty="0" smtClean="0">
                <a:solidFill>
                  <a:schemeClr val="accent2">
                    <a:lumMod val="75000"/>
                  </a:schemeClr>
                </a:solidFill>
              </a:rPr>
              <a:t>NÁZEV KRAJE</a:t>
            </a:r>
            <a:endParaRPr lang="cs-CZ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Jihočeský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Kraj Vysočina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Jihomoravský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Moravskoslezský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Středočeský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u="sng" dirty="0" smtClean="0">
                <a:solidFill>
                  <a:schemeClr val="accent2">
                    <a:lumMod val="75000"/>
                  </a:schemeClr>
                </a:solidFill>
              </a:rPr>
              <a:t>MĚSTO</a:t>
            </a:r>
            <a:endParaRPr lang="cs-CZ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České Budějovice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Jihlava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Brno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Ostrava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Praha</a:t>
            </a:r>
            <a:endParaRPr lang="cs-CZ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METODICKÝ NÁVOD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Autofit/>
          </a:bodyPr>
          <a:lstStyle/>
          <a:p>
            <a:r>
              <a:rPr lang="cs-CZ" sz="2400" dirty="0" smtClean="0"/>
              <a:t>Materiál  může posloužit jako úvodní část hodiny o krajských regionech</a:t>
            </a:r>
          </a:p>
          <a:p>
            <a:r>
              <a:rPr lang="cs-CZ" sz="2400" dirty="0" smtClean="0"/>
              <a:t>Žáci si procvičují nejen pojmy zeměpisné, ale také orientaci v textu</a:t>
            </a:r>
          </a:p>
          <a:p>
            <a:r>
              <a:rPr lang="cs-CZ" sz="2400" dirty="0" smtClean="0"/>
              <a:t>Před luštěním je upozorníme na drobné pravopisné nesrovnalosti; opraví je  (mezipředmětový vztah Z – </a:t>
            </a:r>
            <a:r>
              <a:rPr lang="cs-CZ" sz="2400" dirty="0" err="1" smtClean="0"/>
              <a:t>Čj</a:t>
            </a:r>
            <a:r>
              <a:rPr lang="cs-CZ" sz="2400" dirty="0" smtClean="0"/>
              <a:t>)</a:t>
            </a:r>
          </a:p>
          <a:p>
            <a:r>
              <a:rPr lang="cs-CZ" sz="2400" dirty="0" smtClean="0"/>
              <a:t>První úspěšné řešitele odměníme podle našeho způsobu klasifikace</a:t>
            </a:r>
          </a:p>
          <a:p>
            <a:r>
              <a:rPr lang="cs-CZ" sz="2400" dirty="0" smtClean="0"/>
              <a:t>Pro větší efektivnost práce připravíme text na pracovních listech</a:t>
            </a:r>
          </a:p>
          <a:p>
            <a:r>
              <a:rPr lang="cs-CZ" sz="2400" b="1" u="sng" dirty="0" smtClean="0"/>
              <a:t>Klíčová slova: </a:t>
            </a:r>
            <a:r>
              <a:rPr lang="cs-CZ" sz="2400" dirty="0" smtClean="0"/>
              <a:t>názvy krajských měst a jednotlivých krajů</a:t>
            </a:r>
          </a:p>
          <a:p>
            <a:r>
              <a:rPr lang="cs-CZ" sz="2400" b="1" u="sng" dirty="0" smtClean="0"/>
              <a:t>Inovace:</a:t>
            </a:r>
            <a:r>
              <a:rPr lang="cs-CZ" sz="2400" dirty="0" smtClean="0"/>
              <a:t> čtenářská gramotnost, výuka zábavnou formou</a:t>
            </a:r>
            <a:endParaRPr lang="cs-CZ" sz="2400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u="sng" dirty="0" smtClean="0"/>
              <a:t>POUŽITÉ ZDROJE</a:t>
            </a:r>
            <a:endParaRPr lang="cs-CZ" sz="2800" b="1" u="sng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err="1" smtClean="0"/>
              <a:t>Sn</a:t>
            </a:r>
            <a:r>
              <a:rPr lang="cs-CZ" sz="2000" dirty="0" smtClean="0"/>
              <a:t>. 1 - 8 :</a:t>
            </a:r>
            <a:r>
              <a:rPr lang="az-Cyrl-AZ" sz="2000" dirty="0" smtClean="0"/>
              <a:t>Виктор В</a:t>
            </a:r>
            <a:r>
              <a:rPr lang="cs-CZ" sz="2000" dirty="0" smtClean="0"/>
              <a:t>:  Uvedený zdroj </a:t>
            </a:r>
            <a:r>
              <a:rPr lang="cs-CZ" sz="2000" i="1" dirty="0" err="1" smtClean="0"/>
              <a:t>Creative</a:t>
            </a:r>
            <a:r>
              <a:rPr lang="cs-CZ" sz="2000" i="1" dirty="0" smtClean="0"/>
              <a:t> </a:t>
            </a:r>
            <a:r>
              <a:rPr lang="cs-CZ" sz="2000" i="1" dirty="0" err="1" smtClean="0"/>
              <a:t>Commons</a:t>
            </a:r>
            <a:r>
              <a:rPr lang="cs-CZ" sz="2000" i="1" dirty="0" smtClean="0"/>
              <a:t> </a:t>
            </a:r>
            <a:r>
              <a:rPr lang="cs-CZ" sz="2000" dirty="0" smtClean="0"/>
              <a:t>[cit. 2012 – 04 –03 ]. Dostupné na www: </a:t>
            </a:r>
            <a:r>
              <a:rPr lang="cs-CZ" sz="2000" dirty="0" smtClean="0">
                <a:hlinkClick r:id="rId2"/>
              </a:rPr>
              <a:t>http://http://cs.wikipedia.org/wiki/Soubor:Relief_Map_of_Czech_Republic.png</a:t>
            </a:r>
            <a:endParaRPr lang="cs-CZ" sz="2000" dirty="0" smtClean="0"/>
          </a:p>
          <a:p>
            <a:r>
              <a:rPr lang="cs-CZ" sz="2000" dirty="0" smtClean="0"/>
              <a:t>Sn.č.3</a:t>
            </a:r>
            <a:r>
              <a:rPr lang="cs-CZ" sz="2000" dirty="0" smtClean="0">
                <a:latin typeface="Calibri" pitchFamily="34" charset="0"/>
                <a:cs typeface="Calibri" pitchFamily="34" charset="0"/>
              </a:rPr>
              <a:t> foto: soukromý archiv autorky</a:t>
            </a:r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479472505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131</TotalTime>
  <Words>444</Words>
  <Application>Microsoft Office PowerPoint</Application>
  <PresentationFormat>Předvádění na obrazovce (4:3)</PresentationFormat>
  <Paragraphs>69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Prezentace aplikace PowerPoint</vt:lpstr>
      <vt:lpstr>ÚKOL 1</vt:lpstr>
      <vt:lpstr>ŘEŠENÍ</vt:lpstr>
      <vt:lpstr>ÚKOL 2 – K vybraným krajům doplň krajská města</vt:lpstr>
      <vt:lpstr>METODICKÝ NÁVOD</vt:lpstr>
      <vt:lpstr>POUŽITÉ ZDROJE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PC-03TX</dc:creator>
  <cp:lastModifiedBy>PC-29SQ</cp:lastModifiedBy>
  <cp:revision>16</cp:revision>
  <dcterms:created xsi:type="dcterms:W3CDTF">2012-04-03T09:54:20Z</dcterms:created>
  <dcterms:modified xsi:type="dcterms:W3CDTF">2012-04-10T10:28:05Z</dcterms:modified>
</cp:coreProperties>
</file>