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VY_32_INOVACE_2A13Čj4_Skloňování podstatných jmen rodu mužského (3)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Skloňování podstatných jmen rodu mužského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B0B9E87-BD29-4162-90F2-19498EBB9364}" type="presOf" srcId="{019433A1-1324-4DE1-9E6F-32B851095F74}" destId="{A3817367-F2BC-482F-8832-FA00B51DCCF3}" srcOrd="0" destOrd="0" presId="urn:microsoft.com/office/officeart/2005/8/layout/target3"/>
    <dgm:cxn modelId="{E2421897-5F5E-40BE-99BD-8EBF175EE1EB}" type="presOf" srcId="{FBBFC3EA-9D9D-4F3A-BEA6-9C2C0E46BF20}" destId="{832BF48F-0145-4429-9E02-8FCA946CCE9E}" srcOrd="1" destOrd="0" presId="urn:microsoft.com/office/officeart/2005/8/layout/target3"/>
    <dgm:cxn modelId="{916A499E-8716-433A-A7F7-AAC234E4232A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5B983FC-D9EF-413E-973D-5183397E7E48}" type="presOf" srcId="{FBBFC3EA-9D9D-4F3A-BEA6-9C2C0E46BF20}" destId="{643EA938-EDE0-4533-ACCC-D2BD6F3A527C}" srcOrd="0" destOrd="0" presId="urn:microsoft.com/office/officeart/2005/8/layout/target3"/>
    <dgm:cxn modelId="{0DB5D561-37BD-491B-A480-077A74DFD650}" type="presOf" srcId="{445C7998-7549-48B0-BD68-D4F0167F02E5}" destId="{BC35EE03-4121-4EF9-923D-7CB6D30D358D}" srcOrd="0" destOrd="0" presId="urn:microsoft.com/office/officeart/2005/8/layout/target3"/>
    <dgm:cxn modelId="{434E4CFC-71F8-46B6-AE15-12B21D62C28C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78CCFDD-B4D0-4643-BDDF-05BD6CD01350}" type="presOf" srcId="{445C7998-7549-48B0-BD68-D4F0167F02E5}" destId="{4D19AB04-24FA-40C2-B203-52AE3D15E171}" srcOrd="1" destOrd="0" presId="urn:microsoft.com/office/officeart/2005/8/layout/target3"/>
    <dgm:cxn modelId="{0F02FF08-F17B-4B75-B911-5CC4DB7634A7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49A10AE-EFB4-4888-9067-C22B2564457C}" type="presOf" srcId="{EBC41103-E2E5-4D48-9B4B-425520D3D098}" destId="{A27B6496-BF1B-4384-9217-9659064D5D6A}" srcOrd="1" destOrd="0" presId="urn:microsoft.com/office/officeart/2005/8/layout/target3"/>
    <dgm:cxn modelId="{6754D7EF-E427-49CE-B6B0-D50930396B18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4935F484-4964-496C-8BF5-5DF427A1F45B}" type="presOf" srcId="{EBC41103-E2E5-4D48-9B4B-425520D3D098}" destId="{3BA01B75-849B-4716-8BCD-084A86FF328F}" srcOrd="0" destOrd="0" presId="urn:microsoft.com/office/officeart/2005/8/layout/target3"/>
    <dgm:cxn modelId="{5020DDAA-A307-42DA-B2F1-013F5A39C3F1}" type="presParOf" srcId="{71045F8C-00FA-488E-A7BD-E2E6753D979D}" destId="{3577EC6B-C980-4F34-8C69-4365E7B8FC8C}" srcOrd="0" destOrd="0" presId="urn:microsoft.com/office/officeart/2005/8/layout/target3"/>
    <dgm:cxn modelId="{CCBB2225-22F9-4472-B6B9-C47C849B60D5}" type="presParOf" srcId="{71045F8C-00FA-488E-A7BD-E2E6753D979D}" destId="{6940EB87-DC1D-4BC3-9408-9AC2E1FFC039}" srcOrd="1" destOrd="0" presId="urn:microsoft.com/office/officeart/2005/8/layout/target3"/>
    <dgm:cxn modelId="{A8E0CBE8-B36F-47EE-B138-E9347B1B3C3A}" type="presParOf" srcId="{71045F8C-00FA-488E-A7BD-E2E6753D979D}" destId="{BC35EE03-4121-4EF9-923D-7CB6D30D358D}" srcOrd="2" destOrd="0" presId="urn:microsoft.com/office/officeart/2005/8/layout/target3"/>
    <dgm:cxn modelId="{6E9AAD31-37CA-4A7A-B815-AE6BD295A535}" type="presParOf" srcId="{71045F8C-00FA-488E-A7BD-E2E6753D979D}" destId="{C95EEA27-3CBF-4645-A92D-9D8AF5C1CBFC}" srcOrd="3" destOrd="0" presId="urn:microsoft.com/office/officeart/2005/8/layout/target3"/>
    <dgm:cxn modelId="{7800D9BD-DC42-4ED3-86F4-F465F7AE37FF}" type="presParOf" srcId="{71045F8C-00FA-488E-A7BD-E2E6753D979D}" destId="{851BB866-B6AE-4566-893F-4C635BA974FC}" srcOrd="4" destOrd="0" presId="urn:microsoft.com/office/officeart/2005/8/layout/target3"/>
    <dgm:cxn modelId="{74C4FBA1-2BCB-411E-9A1A-93D8A19C9CD8}" type="presParOf" srcId="{71045F8C-00FA-488E-A7BD-E2E6753D979D}" destId="{643EA938-EDE0-4533-ACCC-D2BD6F3A527C}" srcOrd="5" destOrd="0" presId="urn:microsoft.com/office/officeart/2005/8/layout/target3"/>
    <dgm:cxn modelId="{EF657CB6-F5A8-453E-9FDD-BB991CF56E9B}" type="presParOf" srcId="{71045F8C-00FA-488E-A7BD-E2E6753D979D}" destId="{92F31B18-D66D-4CC7-89B9-378928DE877D}" srcOrd="6" destOrd="0" presId="urn:microsoft.com/office/officeart/2005/8/layout/target3"/>
    <dgm:cxn modelId="{DB008709-8D26-4380-B9D0-FF2ADFE06367}" type="presParOf" srcId="{71045F8C-00FA-488E-A7BD-E2E6753D979D}" destId="{902074E1-B931-4618-97F1-FADBE82E9C3C}" srcOrd="7" destOrd="0" presId="urn:microsoft.com/office/officeart/2005/8/layout/target3"/>
    <dgm:cxn modelId="{570BB8CF-1760-4B6C-B0BF-173828E15467}" type="presParOf" srcId="{71045F8C-00FA-488E-A7BD-E2E6753D979D}" destId="{A3817367-F2BC-482F-8832-FA00B51DCCF3}" srcOrd="8" destOrd="0" presId="urn:microsoft.com/office/officeart/2005/8/layout/target3"/>
    <dgm:cxn modelId="{EEA57EAC-8BEB-4975-91FE-87DA811D2138}" type="presParOf" srcId="{71045F8C-00FA-488E-A7BD-E2E6753D979D}" destId="{2DD79E57-A63E-47D4-A1AB-6DF333476AD4}" srcOrd="9" destOrd="0" presId="urn:microsoft.com/office/officeart/2005/8/layout/target3"/>
    <dgm:cxn modelId="{71748A0E-0F03-4868-B491-867B47BE5CB8}" type="presParOf" srcId="{71045F8C-00FA-488E-A7BD-E2E6753D979D}" destId="{648967D3-ED80-4214-8D87-4E7012561E4A}" srcOrd="10" destOrd="0" presId="urn:microsoft.com/office/officeart/2005/8/layout/target3"/>
    <dgm:cxn modelId="{DD5A616C-0761-4FD3-8C20-C34E003D5908}" type="presParOf" srcId="{71045F8C-00FA-488E-A7BD-E2E6753D979D}" destId="{9A9B6F4F-B6FF-4F2D-B640-A8473E589523}" srcOrd="11" destOrd="0" presId="urn:microsoft.com/office/officeart/2005/8/layout/target3"/>
    <dgm:cxn modelId="{809CD282-3239-4530-9D40-C9FE96A76839}" type="presParOf" srcId="{71045F8C-00FA-488E-A7BD-E2E6753D979D}" destId="{13BD0FAF-9F2C-4708-9E63-A8E8E5252943}" srcOrd="12" destOrd="0" presId="urn:microsoft.com/office/officeart/2005/8/layout/target3"/>
    <dgm:cxn modelId="{3A37110C-F8E0-4008-8A6F-0F1CA0C6B1A8}" type="presParOf" srcId="{71045F8C-00FA-488E-A7BD-E2E6753D979D}" destId="{6821E7C9-5E4B-45FA-8F82-01E6F26FAA25}" srcOrd="13" destOrd="0" presId="urn:microsoft.com/office/officeart/2005/8/layout/target3"/>
    <dgm:cxn modelId="{606591BC-64B6-471C-BB20-B55BAC84F1C8}" type="presParOf" srcId="{71045F8C-00FA-488E-A7BD-E2E6753D979D}" destId="{3BA01B75-849B-4716-8BCD-084A86FF328F}" srcOrd="14" destOrd="0" presId="urn:microsoft.com/office/officeart/2005/8/layout/target3"/>
    <dgm:cxn modelId="{F4B403CC-DF0F-469C-BF9B-F19A32F5D319}" type="presParOf" srcId="{71045F8C-00FA-488E-A7BD-E2E6753D979D}" destId="{4D19AB04-24FA-40C2-B203-52AE3D15E171}" srcOrd="15" destOrd="0" presId="urn:microsoft.com/office/officeart/2005/8/layout/target3"/>
    <dgm:cxn modelId="{058942B2-BC33-45A7-AE1C-09219866864D}" type="presParOf" srcId="{71045F8C-00FA-488E-A7BD-E2E6753D979D}" destId="{832BF48F-0145-4429-9E02-8FCA946CCE9E}" srcOrd="16" destOrd="0" presId="urn:microsoft.com/office/officeart/2005/8/layout/target3"/>
    <dgm:cxn modelId="{9FD25A91-CD5B-4D00-AA6B-1C852A4E1FAC}" type="presParOf" srcId="{71045F8C-00FA-488E-A7BD-E2E6753D979D}" destId="{E7297F21-D4FD-4A41-AE58-814D01A6B5E7}" srcOrd="17" destOrd="0" presId="urn:microsoft.com/office/officeart/2005/8/layout/target3"/>
    <dgm:cxn modelId="{262083D7-AFCA-4B7D-A5E2-658108A9F168}" type="presParOf" srcId="{71045F8C-00FA-488E-A7BD-E2E6753D979D}" destId="{59F530CB-4999-43B3-A00D-6AB53886BD77}" srcOrd="18" destOrd="0" presId="urn:microsoft.com/office/officeart/2005/8/layout/target3"/>
    <dgm:cxn modelId="{DEA96D14-91C1-4DCD-A561-6EC250360F8D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VY_32_INOVACE_2A13Čj4_Skloňování podstatných jmen rodu mužského (3)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Skloňování podstatných jmen rodu mužského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889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744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30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586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366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021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593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885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324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534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5931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519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56D732-AE8B-4158-B079-A23AC51E4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13D1B-E585-4822-837B-F3FD07E4A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287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633404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7408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 smtClean="0"/>
              <a:t>této prezentace je podpora aktivity žáků při procvičování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Pomůcky</a:t>
            </a:r>
            <a:r>
              <a:rPr lang="cs-CZ" dirty="0" smtClean="0"/>
              <a:t>: nástěnná karta s přehledem pádů podstatných jmen a vzorů podstatných jmen rodu mužského, karty s přehledy pro žáky s SPU, fólie, mazací </a:t>
            </a:r>
            <a:r>
              <a:rPr lang="cs-CZ" dirty="0" smtClean="0"/>
              <a:t>tabulky.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450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Hledej vzory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Mám už hotový domácí úkol.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Na geometrii si přines trojúhelník s ryskou.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Hra dětí netrvala dlouho.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Spánek mě už přešel.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Dělám už poslední cvičení.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Pavouček se mi houpá nad hlavou.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Nech si ten kruh raději na sobě.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Ve stodole jsem našel staré postroje na koně.</a:t>
            </a:r>
          </a:p>
          <a:p>
            <a:pPr marL="0" indent="0">
              <a:buNone/>
            </a:pP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215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Za podstatná jména napiš jejich vzor </a:t>
            </a:r>
            <a:br>
              <a:rPr lang="cs-CZ" dirty="0" smtClean="0">
                <a:solidFill>
                  <a:schemeClr val="accent6"/>
                </a:solidFill>
              </a:rPr>
            </a:br>
            <a:r>
              <a:rPr lang="cs-CZ" dirty="0" smtClean="0">
                <a:solidFill>
                  <a:schemeClr val="accent6"/>
                </a:solidFill>
              </a:rPr>
              <a:t>(v patřičném pádu) a doplň i/y 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</a:rPr>
              <a:t>s</a:t>
            </a:r>
            <a:r>
              <a:rPr lang="cs-CZ" dirty="0" smtClean="0">
                <a:solidFill>
                  <a:schemeClr val="accent4"/>
                </a:solidFill>
              </a:rPr>
              <a:t> řetěz_				pod vous_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Petrov_				dva </a:t>
            </a:r>
            <a:r>
              <a:rPr lang="cs-CZ" dirty="0" err="1" smtClean="0">
                <a:solidFill>
                  <a:schemeClr val="accent4"/>
                </a:solidFill>
              </a:rPr>
              <a:t>ps</a:t>
            </a:r>
            <a:r>
              <a:rPr lang="cs-CZ" dirty="0" smtClean="0">
                <a:solidFill>
                  <a:schemeClr val="accent4"/>
                </a:solidFill>
              </a:rPr>
              <a:t>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chlap_ !				s </a:t>
            </a:r>
            <a:r>
              <a:rPr lang="cs-CZ" dirty="0" err="1" smtClean="0">
                <a:solidFill>
                  <a:schemeClr val="accent4"/>
                </a:solidFill>
              </a:rPr>
              <a:t>pytl</a:t>
            </a:r>
            <a:r>
              <a:rPr lang="cs-CZ" dirty="0" smtClean="0">
                <a:solidFill>
                  <a:schemeClr val="accent4"/>
                </a:solidFill>
              </a:rPr>
              <a:t>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v jetel_				o pachatel_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s anděl_				o </a:t>
            </a:r>
            <a:r>
              <a:rPr lang="cs-CZ" dirty="0" err="1" smtClean="0">
                <a:solidFill>
                  <a:schemeClr val="accent4"/>
                </a:solidFill>
              </a:rPr>
              <a:t>pávov</a:t>
            </a:r>
            <a:r>
              <a:rPr lang="cs-CZ" dirty="0" smtClean="0">
                <a:solidFill>
                  <a:schemeClr val="accent4"/>
                </a:solidFill>
              </a:rPr>
              <a:t>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má </a:t>
            </a:r>
            <a:r>
              <a:rPr lang="cs-CZ" dirty="0" err="1" smtClean="0">
                <a:solidFill>
                  <a:schemeClr val="accent4"/>
                </a:solidFill>
              </a:rPr>
              <a:t>lv</a:t>
            </a:r>
            <a:r>
              <a:rPr lang="cs-CZ" dirty="0" smtClean="0">
                <a:solidFill>
                  <a:schemeClr val="accent4"/>
                </a:solidFill>
              </a:rPr>
              <a:t>_				na motýl_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šakal_				proti </a:t>
            </a:r>
            <a:r>
              <a:rPr lang="cs-CZ" dirty="0" err="1" smtClean="0">
                <a:solidFill>
                  <a:schemeClr val="accent4"/>
                </a:solidFill>
              </a:rPr>
              <a:t>kašl</a:t>
            </a:r>
            <a:r>
              <a:rPr lang="cs-CZ" dirty="0" smtClean="0">
                <a:solidFill>
                  <a:schemeClr val="accent4"/>
                </a:solidFill>
              </a:rPr>
              <a:t>_</a:t>
            </a:r>
          </a:p>
          <a:p>
            <a:pPr marL="0" indent="0">
              <a:buNone/>
            </a:pP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51720" y="1700808"/>
            <a:ext cx="158417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020272" y="1700808"/>
            <a:ext cx="1512168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51720" y="2348880"/>
            <a:ext cx="158417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020272" y="2348880"/>
            <a:ext cx="1512168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51720" y="2924944"/>
            <a:ext cx="158417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020272" y="2924944"/>
            <a:ext cx="1512168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051720" y="3501008"/>
            <a:ext cx="158417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20272" y="3501008"/>
            <a:ext cx="1512168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051720" y="4077072"/>
            <a:ext cx="158417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020272" y="4077072"/>
            <a:ext cx="1512168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051720" y="4653136"/>
            <a:ext cx="158417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020272" y="4653136"/>
            <a:ext cx="1512168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051720" y="5229200"/>
            <a:ext cx="158417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020272" y="5229200"/>
            <a:ext cx="1512168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07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Doplň i/y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mezi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chleb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_, oba cíp _, na holub _, pardál _, sval_, Pavlov _, s Ital _, Francouz _, narcis _, dub_, automobil _,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pstruz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_, pro kos _, hřib _, na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sysl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_, žadatel _, k cíl _, o vítěz _, pod fíkus _, za větrolam _,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kamarádov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_, snop _, gól _, s učitel_,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výlov _, se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strašpytl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_, v jitrocel _, v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pruz_ch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, pod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kotl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_, na Rus _, s ručitel _, kloub _, s obyvatel _,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sirup _, hlas _, se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ps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_, o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vodníkov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mtClean="0">
                <a:solidFill>
                  <a:schemeClr val="accent6">
                    <a:lumMod val="75000"/>
                  </a:schemeClr>
                </a:solidFill>
              </a:rPr>
              <a:t>_, rozum _</a:t>
            </a:r>
            <a:endParaRPr lang="cs-CZ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59277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251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Hledej vzory</vt:lpstr>
      <vt:lpstr>Za podstatná jména napiš jejich vzor  (v patřičném pádu) a doplň i/y </vt:lpstr>
      <vt:lpstr>Doplň i/y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52</cp:revision>
  <dcterms:created xsi:type="dcterms:W3CDTF">2012-01-10T17:26:43Z</dcterms:created>
  <dcterms:modified xsi:type="dcterms:W3CDTF">2012-03-08T19:55:14Z</dcterms:modified>
</cp:coreProperties>
</file>