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020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60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122C4A-EA29-472E-8AC4-655184BBB7E1}" type="datetimeFigureOut">
              <a:rPr lang="cs-CZ" smtClean="0"/>
              <a:pPr/>
              <a:t>26.4.2012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AA0372-1AEC-4EDE-95C3-31575176BD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luboka_castle.jp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luboka_castle.jpg" TargetMode="External"/><Relationship Id="rId2" Type="http://schemas.openxmlformats.org/officeDocument/2006/relationships/hyperlink" Target="http://www.youtube.com/watch?v=OfaYJDxYua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Hola%C5%A1ovice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user/jiznicechy" TargetMode="External"/><Relationship Id="rId2" Type="http://schemas.openxmlformats.org/officeDocument/2006/relationships/hyperlink" Target="http://cs.wikipedia.org/wiki/Soubor:Hluboka_cast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://www.flickr.com/photos/thehawk1/" TargetMode="External"/><Relationship Id="rId4" Type="http://schemas.openxmlformats.org/officeDocument/2006/relationships/hyperlink" Target="http://www.youtube.com/watch?v=OfaYJDxYua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857356" y="500042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Z.8.A.32_regiony_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ceske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_republiky_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11.05.2012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Calibri" pitchFamily="34" charset="0"/>
              </a:rPr>
            </a:b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85918" y="4286256"/>
            <a:ext cx="54072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  <a:latin typeface="Calibri" pitchFamily="34" charset="0"/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5214950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cs-CZ" b="1" i="1" dirty="0">
                <a:solidFill>
                  <a:srgbClr val="002060"/>
                </a:solidFill>
              </a:rPr>
              <a:t>Zeměpis 8. ročník</a:t>
            </a:r>
          </a:p>
          <a:p>
            <a:pPr algn="just">
              <a:defRPr/>
            </a:pPr>
            <a:r>
              <a:rPr lang="cs-CZ" b="1" i="1" dirty="0">
                <a:solidFill>
                  <a:srgbClr val="002060"/>
                </a:solidFill>
              </a:rPr>
              <a:t>Jihočeský kraj</a:t>
            </a:r>
          </a:p>
          <a:p>
            <a:pPr>
              <a:defRPr/>
            </a:pPr>
            <a:r>
              <a:rPr lang="cs-CZ" b="1" i="1" dirty="0">
                <a:solidFill>
                  <a:srgbClr val="002060"/>
                </a:solidFill>
              </a:rPr>
              <a:t>Čtenářská gramotnost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Orientace na mapě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Upevnění údajů zábavnou formou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Práce s internetem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  <a:defRPr/>
            </a:pPr>
            <a:endParaRPr lang="cs-CZ" dirty="0"/>
          </a:p>
          <a:p>
            <a:endParaRPr lang="cs-CZ" dirty="0"/>
          </a:p>
        </p:txBody>
      </p:sp>
      <p:pic>
        <p:nvPicPr>
          <p:cNvPr id="6" name="Obrázek 5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untitled7.bmp"/>
          <p:cNvPicPr>
            <a:picLocks noChangeAspect="1"/>
          </p:cNvPicPr>
          <p:nvPr/>
        </p:nvPicPr>
        <p:blipFill>
          <a:blip r:embed="rId2"/>
          <a:srcRect l="14764" t="33858" r="25394"/>
          <a:stretch>
            <a:fillRect/>
          </a:stretch>
        </p:blipFill>
        <p:spPr>
          <a:xfrm>
            <a:off x="214282" y="1285860"/>
            <a:ext cx="4038926" cy="3348000"/>
          </a:xfrm>
          <a:prstGeom prst="rect">
            <a:avLst/>
          </a:prstGeom>
        </p:spPr>
      </p:pic>
      <p:sp>
        <p:nvSpPr>
          <p:cNvPr id="6" name="Zaoblený obdélníkový popisek 5"/>
          <p:cNvSpPr/>
          <p:nvPr/>
        </p:nvSpPr>
        <p:spPr>
          <a:xfrm>
            <a:off x="4857752" y="2214554"/>
            <a:ext cx="3786214" cy="3857652"/>
          </a:xfrm>
          <a:prstGeom prst="wedgeRoundRectCallout">
            <a:avLst>
              <a:gd name="adj1" fmla="val -73335"/>
              <a:gd name="adj2" fmla="val -61265"/>
              <a:gd name="adj3" fmla="val 16667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929190" y="2571744"/>
            <a:ext cx="35719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2060"/>
                </a:solidFill>
              </a:rPr>
              <a:t>Koupání mám rád, ale uznejte, co je tohle proti pořádnému rybníku! Vy dnes v kraji rybníků ještě zůstanete. A bude i film!!!! Ovšem ten nebude jen pro zábavu, jak záhy poznáte…..</a:t>
            </a:r>
            <a:endParaRPr lang="cs-CZ" sz="2400" b="1" i="1" dirty="0">
              <a:solidFill>
                <a:srgbClr val="002060"/>
              </a:solidFill>
            </a:endParaRPr>
          </a:p>
        </p:txBody>
      </p:sp>
      <p:pic>
        <p:nvPicPr>
          <p:cNvPr id="8" name="Obrázek 7" descr="http://upload.wikimedia.org/wikipedia/commons/thumb/2/2a/Hluboka_castle.jpg/220px-Hluboka_castle.jpg">
            <a:hlinkClick r:id="rId3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ÚKOLY K FILMU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b="1" i="1" dirty="0" smtClean="0">
                <a:solidFill>
                  <a:srgbClr val="002060"/>
                </a:solidFill>
              </a:rPr>
              <a:t>Pozorně sledujte následující film</a:t>
            </a:r>
          </a:p>
          <a:p>
            <a:r>
              <a:rPr lang="cs-CZ" sz="2400" b="1" i="1" dirty="0" smtClean="0">
                <a:solidFill>
                  <a:srgbClr val="002060"/>
                </a:solidFill>
              </a:rPr>
              <a:t>Podle jeho obsahu budete řešit </a:t>
            </a:r>
            <a:r>
              <a:rPr lang="cs-CZ" sz="2400" b="1" i="1" dirty="0" smtClean="0">
                <a:solidFill>
                  <a:srgbClr val="002060"/>
                </a:solidFill>
              </a:rPr>
              <a:t>tyto úkoly</a:t>
            </a:r>
            <a:endParaRPr lang="cs-CZ" sz="2400" b="1" i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sz="2400" b="1" i="1" dirty="0">
              <a:solidFill>
                <a:srgbClr val="00206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Název oblasti, která je CHKO, v centru pak i národním parkem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Které řeky spojoval </a:t>
            </a:r>
            <a:r>
              <a:rPr lang="cs-CZ" sz="2000" b="1" dirty="0" err="1" smtClean="0">
                <a:solidFill>
                  <a:srgbClr val="002060"/>
                </a:solidFill>
              </a:rPr>
              <a:t>Schwarzenberský</a:t>
            </a:r>
            <a:r>
              <a:rPr lang="cs-CZ" sz="2000" b="1" dirty="0" smtClean="0">
                <a:solidFill>
                  <a:srgbClr val="002060"/>
                </a:solidFill>
              </a:rPr>
              <a:t> kanál, k čemu sloužil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Ve  kterém zámku je umístěna Alšova jihočeská galerie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Město v seznamu UNESCO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Vesnice v seznamu UNESCO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centrum Jihočeského kraje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Tři města – centra průmyslu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Průmyslové obory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Zemědělské plodiny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Zemědělské zvířectvo</a:t>
            </a:r>
          </a:p>
          <a:p>
            <a:pPr marL="457200" indent="-457200">
              <a:buFont typeface="+mj-lt"/>
              <a:buAutoNum type="arabicPeriod"/>
            </a:pP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</a:rPr>
              <a:t>FILM</a:t>
            </a:r>
            <a:endParaRPr lang="cs-CZ" sz="48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3600" b="1" dirty="0" smtClean="0">
                <a:solidFill>
                  <a:srgbClr val="002060"/>
                </a:solidFill>
                <a:hlinkClick r:id="rId2"/>
              </a:rPr>
              <a:t>JIHOČESKÝ KRAJ</a:t>
            </a:r>
            <a:endParaRPr lang="cs-CZ" sz="36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3600" b="1" dirty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36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rgbClr val="002060"/>
                </a:solidFill>
              </a:rPr>
              <a:t>Nutné připojení k internetu – hypertextový odkaz</a:t>
            </a:r>
            <a:endParaRPr lang="cs-CZ" sz="1800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pload.wikimedia.org/wikipedia/commons/thumb/2/2a/Hluboka_castle.jpg/220px-Hluboka_castle.jpg">
            <a:hlinkClick r:id="rId3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img5.rajce.idnes.cz/d0502/2/2375/2375491_dc3ba20632ebd5d2419d89d84c45d329/images/017--45_let_bigbitu--20-06-2009.jpg"/>
          <p:cNvPicPr/>
          <p:nvPr/>
        </p:nvPicPr>
        <p:blipFill>
          <a:blip r:embed="rId5"/>
          <a:srcRect l="27537" t="25721" r="61957" b="58943"/>
          <a:stretch>
            <a:fillRect/>
          </a:stretch>
        </p:blipFill>
        <p:spPr bwMode="auto">
          <a:xfrm>
            <a:off x="4214810" y="1571612"/>
            <a:ext cx="619760" cy="68105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ŠUMAVA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VLTAVA A DUNAJ, SPLAVOVÁNÍ DŘEVA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ZÁMEK HLUBOKÁ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ČESKÝ KRUMLOV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HOLAŠOVICE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ČESKÉ BUDĚJOVICE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TÁBOR, STRAKONICE, PÍSEK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PIVOVARNICTVÍ, VÝROBA TUŽEK, ZPRACOVÁNÍ DŘVA, VÝROBA STAVEBNÍCH HMOT…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OBILOVINY, OLEJOVINY, PÍCNINY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>
                <a:solidFill>
                  <a:srgbClr val="002060"/>
                </a:solidFill>
              </a:rPr>
              <a:t>CHOV SKOTU A PRASAT</a:t>
            </a:r>
            <a:endParaRPr lang="cs-CZ" sz="2000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olašovice">
            <a:hlinkClick r:id="rId4" tooltip="Holašovice"/>
          </p:cNvPr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4500570"/>
            <a:ext cx="241935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786578" y="1928802"/>
            <a:ext cx="1124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HLUBOKÁ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6512" y="6072206"/>
            <a:ext cx="1415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HOLAŠOVICE</a:t>
            </a:r>
            <a:endParaRPr lang="cs-CZ" b="1" dirty="0"/>
          </a:p>
        </p:txBody>
      </p:sp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VYLUŠTI  NÁZVY PĚTI JIHOČESKÝCH RYBNÍKŮ</a:t>
            </a:r>
          </a:p>
          <a:p>
            <a:pPr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Panovník </a:t>
            </a:r>
            <a:r>
              <a:rPr lang="cs-CZ" sz="2400" b="1" dirty="0" err="1" smtClean="0">
                <a:solidFill>
                  <a:srgbClr val="002060"/>
                </a:solidFill>
              </a:rPr>
              <a:t>Ibn</a:t>
            </a:r>
            <a:r>
              <a:rPr lang="cs-CZ" sz="2400" b="1" dirty="0" smtClean="0">
                <a:solidFill>
                  <a:srgbClr val="002060"/>
                </a:solidFill>
              </a:rPr>
              <a:t> – </a:t>
            </a:r>
            <a:r>
              <a:rPr lang="cs-CZ" sz="2400" b="1" dirty="0" err="1" smtClean="0">
                <a:solidFill>
                  <a:srgbClr val="002060"/>
                </a:solidFill>
              </a:rPr>
              <a:t>al</a:t>
            </a:r>
            <a:r>
              <a:rPr lang="cs-CZ" sz="2400" b="1" dirty="0" smtClean="0">
                <a:solidFill>
                  <a:srgbClr val="002060"/>
                </a:solidFill>
              </a:rPr>
              <a:t>-</a:t>
            </a:r>
            <a:r>
              <a:rPr lang="cs-CZ" sz="2400" b="1" dirty="0" err="1" smtClean="0">
                <a:solidFill>
                  <a:srgbClr val="002060"/>
                </a:solidFill>
              </a:rPr>
              <a:t>rožm</a:t>
            </a:r>
            <a:r>
              <a:rPr lang="cs-CZ" sz="2400" b="1" dirty="0" smtClean="0">
                <a:solidFill>
                  <a:srgbClr val="002060"/>
                </a:solidFill>
              </a:rPr>
              <a:t> Berky, kruté dobyvatele, nenáviděl.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Bez </a:t>
            </a:r>
            <a:r>
              <a:rPr lang="cs-CZ" sz="2400" b="1" dirty="0" err="1" smtClean="0">
                <a:solidFill>
                  <a:srgbClr val="002060"/>
                </a:solidFill>
              </a:rPr>
              <a:t>dr.Evy</a:t>
            </a:r>
            <a:r>
              <a:rPr lang="cs-CZ" sz="2400" b="1" dirty="0" smtClean="0">
                <a:solidFill>
                  <a:srgbClr val="002060"/>
                </a:solidFill>
              </a:rPr>
              <a:t> nemohla operace začít.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Na nádvoří štěkal zuřivě pes.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Maďar </a:t>
            </a:r>
            <a:r>
              <a:rPr lang="cs-CZ" sz="2400" b="1" dirty="0" err="1" smtClean="0">
                <a:solidFill>
                  <a:srgbClr val="002060"/>
                </a:solidFill>
              </a:rPr>
              <a:t>Adeh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Tářmen</a:t>
            </a:r>
            <a:r>
              <a:rPr lang="cs-CZ" sz="2400" b="1" dirty="0" smtClean="0">
                <a:solidFill>
                  <a:srgbClr val="002060"/>
                </a:solidFill>
              </a:rPr>
              <a:t> se v Praze vůbec nevyznal.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Nenos věty na plakátě do třídy.</a:t>
            </a:r>
            <a:endParaRPr lang="cs-CZ" sz="2400" b="1" dirty="0">
              <a:solidFill>
                <a:srgbClr val="002060"/>
              </a:solidFill>
            </a:endParaRPr>
          </a:p>
          <a:p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ŘEŠENÍ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Panovník </a:t>
            </a:r>
            <a:r>
              <a:rPr lang="cs-CZ" b="1" dirty="0" err="1" smtClean="0">
                <a:solidFill>
                  <a:srgbClr val="002060"/>
                </a:solidFill>
              </a:rPr>
              <a:t>Ibn</a:t>
            </a:r>
            <a:r>
              <a:rPr lang="cs-CZ" b="1" dirty="0" smtClean="0">
                <a:solidFill>
                  <a:srgbClr val="002060"/>
                </a:solidFill>
              </a:rPr>
              <a:t> – </a:t>
            </a:r>
            <a:r>
              <a:rPr lang="cs-CZ" b="1" dirty="0" err="1" smtClean="0">
                <a:solidFill>
                  <a:srgbClr val="002060"/>
                </a:solidFill>
              </a:rPr>
              <a:t>al</a:t>
            </a:r>
            <a:r>
              <a:rPr lang="cs-CZ" b="1" dirty="0" smtClean="0">
                <a:solidFill>
                  <a:srgbClr val="FF0000"/>
                </a:solidFill>
              </a:rPr>
              <a:t>-</a:t>
            </a:r>
            <a:r>
              <a:rPr lang="cs-CZ" b="1" dirty="0" err="1" smtClean="0">
                <a:solidFill>
                  <a:srgbClr val="FF0000"/>
                </a:solidFill>
              </a:rPr>
              <a:t>rožm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Berk</a:t>
            </a:r>
            <a:r>
              <a:rPr lang="cs-CZ" b="1" dirty="0" smtClean="0">
                <a:solidFill>
                  <a:srgbClr val="002060"/>
                </a:solidFill>
              </a:rPr>
              <a:t>y, kruté dobyvatele, nenáviděl.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Bez </a:t>
            </a:r>
            <a:r>
              <a:rPr lang="cs-CZ" b="1" dirty="0" err="1" smtClean="0">
                <a:solidFill>
                  <a:srgbClr val="FF0000"/>
                </a:solidFill>
              </a:rPr>
              <a:t>dr.Ev</a:t>
            </a:r>
            <a:r>
              <a:rPr lang="cs-CZ" b="1" dirty="0" err="1" smtClean="0">
                <a:solidFill>
                  <a:srgbClr val="002060"/>
                </a:solidFill>
              </a:rPr>
              <a:t>y</a:t>
            </a:r>
            <a:r>
              <a:rPr lang="cs-CZ" b="1" dirty="0" smtClean="0">
                <a:solidFill>
                  <a:srgbClr val="002060"/>
                </a:solidFill>
              </a:rPr>
              <a:t> nemohla operace začít.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Na </a:t>
            </a:r>
            <a:r>
              <a:rPr lang="cs-CZ" b="1" dirty="0" smtClean="0">
                <a:solidFill>
                  <a:srgbClr val="002060"/>
                </a:solidFill>
              </a:rPr>
              <a:t>ná</a:t>
            </a:r>
            <a:r>
              <a:rPr lang="cs-CZ" b="1" dirty="0" smtClean="0">
                <a:solidFill>
                  <a:srgbClr val="FF0000"/>
                </a:solidFill>
              </a:rPr>
              <a:t>dvoří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ště</a:t>
            </a:r>
            <a:r>
              <a:rPr lang="cs-CZ" b="1" dirty="0" smtClean="0">
                <a:solidFill>
                  <a:srgbClr val="002060"/>
                </a:solidFill>
              </a:rPr>
              <a:t>kal </a:t>
            </a:r>
            <a:r>
              <a:rPr lang="cs-CZ" b="1" dirty="0" smtClean="0">
                <a:solidFill>
                  <a:srgbClr val="002060"/>
                </a:solidFill>
              </a:rPr>
              <a:t>zuřivě pes.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Maďar </a:t>
            </a:r>
            <a:r>
              <a:rPr lang="cs-CZ" b="1" dirty="0" err="1" smtClean="0">
                <a:solidFill>
                  <a:srgbClr val="002060"/>
                </a:solidFill>
              </a:rPr>
              <a:t>A</a:t>
            </a:r>
            <a:r>
              <a:rPr lang="cs-CZ" b="1" dirty="0" err="1" smtClean="0">
                <a:solidFill>
                  <a:srgbClr val="FF0000"/>
                </a:solidFill>
              </a:rPr>
              <a:t>deh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Tář</a:t>
            </a:r>
            <a:r>
              <a:rPr lang="cs-CZ" b="1" dirty="0" err="1" smtClean="0">
                <a:solidFill>
                  <a:srgbClr val="002060"/>
                </a:solidFill>
              </a:rPr>
              <a:t>men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se v Praze vůbec nevyznal.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solidFill>
                  <a:srgbClr val="002060"/>
                </a:solidFill>
              </a:rPr>
              <a:t>Neno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vět</a:t>
            </a:r>
            <a:r>
              <a:rPr lang="cs-CZ" b="1" dirty="0" smtClean="0">
                <a:solidFill>
                  <a:srgbClr val="002060"/>
                </a:solidFill>
              </a:rPr>
              <a:t>y na plakátě do třídy.</a:t>
            </a:r>
          </a:p>
          <a:p>
            <a:endParaRPr lang="cs-CZ" dirty="0"/>
          </a:p>
        </p:txBody>
      </p:sp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214290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DUM je míněn jako hlavní část hodiny</a:t>
            </a:r>
          </a:p>
          <a:p>
            <a:r>
              <a:rPr lang="cs-CZ" sz="2000" dirty="0" smtClean="0"/>
              <a:t>Žákům připravíme pracovní listy s úkoly, které budou řešit po shlédnutí filmu</a:t>
            </a:r>
          </a:p>
          <a:p>
            <a:r>
              <a:rPr lang="cs-CZ" sz="2000" dirty="0" smtClean="0"/>
              <a:t>Mohou pracovat ve dvojicích, aby si mohli navzájem poradit</a:t>
            </a:r>
          </a:p>
          <a:p>
            <a:r>
              <a:rPr lang="cs-CZ" sz="2000" dirty="0" smtClean="0"/>
              <a:t>Vzniklý zápis poslouží jako zápis z nového učiva</a:t>
            </a:r>
          </a:p>
          <a:p>
            <a:r>
              <a:rPr lang="cs-CZ" sz="2000" dirty="0" smtClean="0"/>
              <a:t>Společně zkontrolujeme</a:t>
            </a:r>
          </a:p>
          <a:p>
            <a:r>
              <a:rPr lang="cs-CZ" sz="2000" dirty="0" smtClean="0"/>
              <a:t>Druhý úkol slouží k odlehčení; upozorníme na pravopisné odlišnosti</a:t>
            </a:r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      ( mezipředmětový vztah Z – ČJ), povolíme i vyhledávání na mapě</a:t>
            </a:r>
          </a:p>
          <a:p>
            <a:r>
              <a:rPr lang="cs-CZ" sz="2000" b="1" u="sng" dirty="0" smtClean="0"/>
              <a:t>Klíčová slova</a:t>
            </a:r>
            <a:r>
              <a:rPr lang="cs-CZ" sz="2000" dirty="0" smtClean="0"/>
              <a:t>: viz s. 6 a 8.</a:t>
            </a:r>
          </a:p>
          <a:p>
            <a:r>
              <a:rPr lang="cs-CZ" sz="2000" b="1" u="sng" dirty="0" smtClean="0"/>
              <a:t>Inovace: </a:t>
            </a:r>
            <a:r>
              <a:rPr lang="cs-CZ" sz="2000" dirty="0" smtClean="0"/>
              <a:t>práce s internetem, posilování čtenářské gramotnosti (úkol 2)</a:t>
            </a:r>
            <a:endParaRPr lang="cs-CZ" sz="2000" dirty="0" smtClean="0"/>
          </a:p>
        </p:txBody>
      </p:sp>
      <p:pic>
        <p:nvPicPr>
          <p:cNvPr id="4" name="Obrázek 3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214290"/>
            <a:ext cx="2024062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S.3: </a:t>
            </a:r>
            <a:r>
              <a:rPr lang="cs-CZ" sz="2000" dirty="0"/>
              <a:t>Foto: soukromý archiv autorky</a:t>
            </a:r>
            <a:r>
              <a:rPr lang="cs-CZ" sz="2000" b="1" dirty="0"/>
              <a:t> </a:t>
            </a:r>
            <a:endParaRPr lang="cs-CZ" sz="2000" dirty="0"/>
          </a:p>
          <a:p>
            <a:r>
              <a:rPr lang="cs-CZ" sz="2000" dirty="0"/>
              <a:t> </a:t>
            </a:r>
            <a:r>
              <a:rPr lang="cs-CZ" sz="2000" dirty="0" smtClean="0"/>
              <a:t>S.1 </a:t>
            </a:r>
            <a:r>
              <a:rPr lang="cs-CZ" sz="2000" dirty="0" smtClean="0"/>
              <a:t>- 10 </a:t>
            </a:r>
            <a:r>
              <a:rPr lang="cs-CZ" sz="2000" dirty="0" smtClean="0"/>
              <a:t>:</a:t>
            </a:r>
            <a:r>
              <a:rPr lang="cs-CZ" sz="2000" b="1" dirty="0" smtClean="0"/>
              <a:t>  </a:t>
            </a:r>
            <a:r>
              <a:rPr lang="cs-CZ" sz="2000" dirty="0"/>
              <a:t>Uvedené zdroje [ </a:t>
            </a:r>
            <a:r>
              <a:rPr lang="cs-CZ" sz="2000" dirty="0" smtClean="0"/>
              <a:t>2012 </a:t>
            </a:r>
            <a:r>
              <a:rPr lang="cs-CZ" sz="2000" dirty="0"/>
              <a:t>– </a:t>
            </a:r>
            <a:r>
              <a:rPr lang="cs-CZ" sz="2000" dirty="0" smtClean="0"/>
              <a:t>04 – 26]. </a:t>
            </a:r>
            <a:r>
              <a:rPr lang="cs-CZ" sz="2000" dirty="0"/>
              <a:t>Dostupné pod licencí </a:t>
            </a:r>
          </a:p>
          <a:p>
            <a:pPr>
              <a:buNone/>
            </a:pPr>
            <a:r>
              <a:rPr lang="cs-CZ" sz="2000" dirty="0"/>
              <a:t>      </a:t>
            </a:r>
            <a:r>
              <a:rPr lang="cs-CZ" sz="2000" dirty="0" err="1"/>
              <a:t>Creative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na www: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Mirek 256:</a:t>
            </a: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err="1" smtClean="0">
                <a:hlinkClick r:id="rId2"/>
              </a:rPr>
              <a:t>cs.wikipedia.org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wiki</a:t>
            </a:r>
            <a:r>
              <a:rPr lang="cs-CZ" sz="2000" dirty="0" smtClean="0">
                <a:hlinkClick r:id="rId2"/>
              </a:rPr>
              <a:t>/Soubor:</a:t>
            </a:r>
            <a:r>
              <a:rPr lang="cs-CZ" sz="2000" dirty="0" err="1" smtClean="0">
                <a:hlinkClick r:id="rId2"/>
              </a:rPr>
              <a:t>Hluboka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castle.jpg</a:t>
            </a:r>
            <a:endParaRPr lang="cs-CZ" sz="2000" dirty="0" smtClean="0"/>
          </a:p>
          <a:p>
            <a:r>
              <a:rPr lang="cs-CZ" sz="2000" dirty="0" smtClean="0"/>
              <a:t>S.5: autor:</a:t>
            </a:r>
            <a:r>
              <a:rPr lang="cs-CZ" sz="2000" dirty="0" smtClean="0">
                <a:hlinkClick r:id="rId3" action="ppaction://hlinkfile"/>
              </a:rPr>
              <a:t> </a:t>
            </a:r>
            <a:r>
              <a:rPr lang="cs-CZ" sz="2000" dirty="0" err="1" smtClean="0">
                <a:hlinkClick r:id="rId3" action="ppaction://hlinkfile"/>
              </a:rPr>
              <a:t>jiznicechy</a:t>
            </a:r>
            <a:r>
              <a:rPr lang="cs-CZ" sz="2000" dirty="0" smtClean="0"/>
              <a:t>: Uvedené zdroje [ 2012 – 04 – 26]: </a:t>
            </a:r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</a:t>
            </a:r>
            <a:r>
              <a:rPr lang="cs-CZ" sz="2000" dirty="0" err="1" smtClean="0">
                <a:hlinkClick r:id="rId4"/>
              </a:rPr>
              <a:t>youtube.com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</a:t>
            </a:r>
            <a:r>
              <a:rPr lang="cs-CZ" sz="2000" dirty="0" err="1" smtClean="0">
                <a:hlinkClick r:id="rId4"/>
              </a:rPr>
              <a:t>OfaYJDxYuag</a:t>
            </a:r>
            <a:endParaRPr lang="cs-CZ" sz="2000" dirty="0" smtClean="0"/>
          </a:p>
          <a:p>
            <a:r>
              <a:rPr lang="cs-CZ" sz="2000" dirty="0" smtClean="0"/>
              <a:t>Foto: soukromý archiv autorky</a:t>
            </a:r>
            <a:endParaRPr lang="cs-CZ" sz="2000" dirty="0" smtClean="0"/>
          </a:p>
          <a:p>
            <a:r>
              <a:rPr lang="cs-CZ" sz="2000" dirty="0" smtClean="0"/>
              <a:t> S.6:Uvedené zdroje [ 2012 – 04 – 26]. Dostupné pod licencí </a:t>
            </a:r>
          </a:p>
          <a:p>
            <a:pPr>
              <a:buNone/>
            </a:pPr>
            <a:r>
              <a:rPr lang="cs-CZ" sz="2000" dirty="0" smtClean="0"/>
              <a:t>     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5"/>
              </a:rPr>
              <a:t>Andy </a:t>
            </a:r>
            <a:r>
              <a:rPr lang="cs-CZ" sz="2000" dirty="0" err="1" smtClean="0">
                <a:hlinkClick r:id="rId5"/>
              </a:rPr>
              <a:t>Hawkins</a:t>
            </a:r>
            <a:r>
              <a:rPr lang="cs-CZ" sz="2000" dirty="0" smtClean="0"/>
              <a:t>:&lt;http://cs.wikipedia.org/wiki/Soubor:Hola%C5%A1ovice.jpg&gt;</a:t>
            </a:r>
            <a:endParaRPr lang="cs-CZ" sz="2000" dirty="0"/>
          </a:p>
        </p:txBody>
      </p:sp>
      <p:pic>
        <p:nvPicPr>
          <p:cNvPr id="6" name="Obrázek 5" descr="http://upload.wikimedia.org/wikipedia/commons/thumb/2/2a/Hluboka_castle.jpg/220px-Hluboka_castle.jpg">
            <a:hlinkClick r:id="rId2"/>
          </p:cNvPr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15140" y="500042"/>
            <a:ext cx="2095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445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Snímek 3</vt:lpstr>
      <vt:lpstr>ÚKOLY K FILMU</vt:lpstr>
      <vt:lpstr>FILM</vt:lpstr>
      <vt:lpstr>ŘEŠENÍ</vt:lpstr>
      <vt:lpstr>ÚKOL 2</vt:lpstr>
      <vt:lpstr>ŘEŠENÍ</vt:lpstr>
      <vt:lpstr>METODICKÝ NÁVOD</vt:lpstr>
      <vt:lpstr>POUŽITÉ ZDROJE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18</cp:revision>
  <dcterms:created xsi:type="dcterms:W3CDTF">2012-04-26T07:29:59Z</dcterms:created>
  <dcterms:modified xsi:type="dcterms:W3CDTF">2012-04-26T14:19:54Z</dcterms:modified>
</cp:coreProperties>
</file>