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 bright="5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3474E-4CAC-4566-ABD4-E5747787F48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ynx_lynx_poing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%C5%A0umav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Chalupska-slat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Kratky,_Frantisek_-_Sumava,_umrlci_prkna_-_cestou_z_trhu_(ca_1892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Lynx_lynx_poing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Vtip%25C3%25A1lek" TargetMode="External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file:///\\de.wikipedia.org\wiki\Benutzer:Oligoplectrum" TargetMode="External"/><Relationship Id="rId4" Type="http://schemas.openxmlformats.org/officeDocument/2006/relationships/hyperlink" Target="http://cs.wikipedia.org/wiki/Soubor:%C5%A0uma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71604" y="500042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Z.8.A.33_regiony_ceske_republiky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71604" y="4500570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5214950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Rys ostrovid">
            <a:hlinkClick r:id="rId3" tooltip="Rys ostrovid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214290"/>
            <a:ext cx="1967999" cy="295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Plzeňský kraj - Šumava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Orientace na mapě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Práce s internetem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Lidové tradice</a:t>
            </a:r>
          </a:p>
          <a:p>
            <a:pPr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214290"/>
            <a:ext cx="1967999" cy="295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214290"/>
            <a:ext cx="1967999" cy="2952000"/>
          </a:xfrm>
          <a:prstGeom prst="rect">
            <a:avLst/>
          </a:prstGeom>
          <a:noFill/>
        </p:spPr>
      </p:pic>
      <p:pic>
        <p:nvPicPr>
          <p:cNvPr id="5" name="Obrázek 4" descr="Obraz007.jpg"/>
          <p:cNvPicPr>
            <a:picLocks noChangeAspect="1"/>
          </p:cNvPicPr>
          <p:nvPr/>
        </p:nvPicPr>
        <p:blipFill>
          <a:blip r:embed="rId4" cstate="print">
            <a:lum bright="21000" contrast="34000"/>
          </a:blip>
          <a:stretch>
            <a:fillRect/>
          </a:stretch>
        </p:blipFill>
        <p:spPr>
          <a:xfrm>
            <a:off x="571472" y="285728"/>
            <a:ext cx="2349000" cy="3132000"/>
          </a:xfrm>
          <a:prstGeom prst="rect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3214678" y="1285860"/>
            <a:ext cx="3357586" cy="4500594"/>
          </a:xfrm>
          <a:prstGeom prst="wedgeRoundRectCallout">
            <a:avLst>
              <a:gd name="adj1" fmla="val -85957"/>
              <a:gd name="adj2" fmla="val -26425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86116" y="1714488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1857364"/>
            <a:ext cx="30003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Koukám, že tady mám dnes společnost!!!! No, tebe bych u nás na zahradě prohánět nechtěl…. Víte, jak se tento krasavec nazývá a kde žije? Zjistit,odkud pochází, to bude váš dnešní hlavní cíl….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2330" y="3357562"/>
            <a:ext cx="178595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RYS OSTROVID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DOPLŇTE ÚDAJE A ZJISTĚTE NÁZEV POHOŘÍ.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K PRÁCI POUŽIJTE MAPU.</a:t>
            </a:r>
          </a:p>
          <a:p>
            <a:pPr>
              <a:buNone/>
            </a:pP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Toto rozsáhlé pohoří se nachází na hranicích Česka,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Rakouska a Bavorska. Na jeho území se rozkládá velká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vodní  nádrž 1__________. Nejvyšší horou na české straně je 2__________,1378 m. Hora 3__________ 1362m vysoká se stala známou přírodní rezervací s  pralesem. Lesnaté území v centru oblasti bylo ustanoveno 4__________parkem.. Jedna z řek  této oblasti se nazývá jako zvíře  5_________, které zde žilo.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POHOŘÍ SE JMENUJE: __________</a:t>
            </a:r>
          </a:p>
          <a:p>
            <a:pPr>
              <a:buNone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214290"/>
            <a:ext cx="1967999" cy="295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LIPNO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PLECHÝ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BOUBÍN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NÁRODNÍM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VYDRA</a:t>
            </a: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</a:p>
          <a:p>
            <a:pPr marL="514350" indent="-514350">
              <a:buNone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ŠUMAVA</a:t>
            </a:r>
            <a:endParaRPr lang="cs-CZ" sz="28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85728"/>
            <a:ext cx="1967999" cy="2952000"/>
          </a:xfrm>
          <a:prstGeom prst="rect">
            <a:avLst/>
          </a:prstGeom>
          <a:noFill/>
        </p:spPr>
      </p:pic>
      <p:pic>
        <p:nvPicPr>
          <p:cNvPr id="2050" name="Picture 2" descr="http://upload.wikimedia.org/wikipedia/commons/thumb/c/cc/%C5%A0umava.jpg/220px-%C5%A0umav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488" y="1571612"/>
            <a:ext cx="3571200" cy="4464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14744" y="6143644"/>
            <a:ext cx="150019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ŘEKA VYDRA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TENTO ÚKOL ZNÍ PONĚKUD TAJEMNĚ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VYHLEDEJTE NA INTERNETU VŠE, CO SE VÁŽE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 ŠUMAVSKÉMU POJMU „UMRLČÍ PRKNA“</a:t>
            </a:r>
          </a:p>
          <a:p>
            <a:pPr>
              <a:buNone/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85728"/>
            <a:ext cx="1967999" cy="2952000"/>
          </a:xfrm>
          <a:prstGeom prst="rect">
            <a:avLst/>
          </a:prstGeom>
          <a:noFill/>
        </p:spPr>
      </p:pic>
      <p:pic>
        <p:nvPicPr>
          <p:cNvPr id="20486" name="Picture 6" descr="Chalupská slať">
            <a:hlinkClick r:id="rId4" tooltip="Chalupská slať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3071810"/>
            <a:ext cx="4635818" cy="3096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42976" y="6143644"/>
            <a:ext cx="163942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Šumavské </a:t>
            </a:r>
            <a:r>
              <a:rPr lang="cs-CZ" b="1" dirty="0" err="1" smtClean="0"/>
              <a:t>slatě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Když na Šumavě kdysi někdo zemřel,  byl rodinou uložen na prkno. To bylo zdobeno obrázky a symboly smrti. Když bylo mrtvé tělo pochováno, prkno zarazili do země, často u cesty, u kaple nebo pod nějakým stromem. Bylo opatřeno jménem a daty narození a úmrtí nebožtíka .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Často v zimě, kdy byly silné mrazy a nemohl být vykopán hrob, ležel mrtvý ve vyhrazené části domu na tomto prkně i několik týdnů.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4" descr="http://upload.wikimedia.org/wikipedia/commons/thumb/a/ad/Kratky%2C_Frantisek_-_Sumava%2C_umrlci_prkna_-_cestou_z_trhu_%28ca_1892%29.jpg/220px-Kratky%2C_Frantisek_-_Sumava%2C_umrlci_prkna_-_cestou_z_trhu_%28ca_1892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3643314"/>
            <a:ext cx="2175211" cy="280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6248" y="4786322"/>
            <a:ext cx="346921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Cestou z trhu - umrlčí prkna - 1892</a:t>
            </a:r>
            <a:endParaRPr lang="cs-CZ" dirty="0"/>
          </a:p>
        </p:txBody>
      </p:sp>
      <p:pic>
        <p:nvPicPr>
          <p:cNvPr id="6" name="Picture 2" descr="Rys ostrovid">
            <a:hlinkClick r:id="rId4" tooltip="Rys ostrovid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8148" y="142852"/>
            <a:ext cx="983999" cy="147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METODICKÝ </a:t>
            </a:r>
            <a:r>
              <a:rPr lang="cs-CZ" b="1" u="sng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DUM  bych zařadila spíše do závěrečné hodiny s cílem zopakovat učivo o pohoří Šumava, další část pak  jako přiblížení šumavských lidových tradic</a:t>
            </a:r>
          </a:p>
          <a:p>
            <a:r>
              <a:rPr lang="cs-CZ" sz="2400" dirty="0" smtClean="0"/>
              <a:t>Druhá část by neměla vyznít morbidně;je tedy dobré vysvětlit, že nejde o nějaké hororové výjevy, ale o lidový zvyk patřící do koloběhu života tak, jak jej chápali prostí lidí</a:t>
            </a:r>
          </a:p>
          <a:p>
            <a:r>
              <a:rPr lang="cs-CZ" sz="2400" dirty="0" smtClean="0"/>
              <a:t>V první části první správné luštitele odměníme</a:t>
            </a:r>
          </a:p>
          <a:p>
            <a:r>
              <a:rPr lang="cs-CZ" sz="2400" dirty="0" smtClean="0"/>
              <a:t>Jako domácí úkol můžeme zadat referáty či prezentace k obrazovému materiálu DŮM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s. 5 , (čtenářská gramotnost), rys, </a:t>
            </a:r>
            <a:r>
              <a:rPr lang="cs-CZ" sz="2400" dirty="0" err="1" smtClean="0"/>
              <a:t>slať</a:t>
            </a:r>
            <a:r>
              <a:rPr lang="cs-CZ" sz="2400" dirty="0" smtClean="0"/>
              <a:t>, umrlčí prkno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 práce s internetem, posilování čtenářské gramotnosti (úkol 1)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48" y="0"/>
            <a:ext cx="983999" cy="147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S.3: Foto: soukromý archiv autorky</a:t>
            </a:r>
            <a:r>
              <a:rPr lang="cs-CZ" sz="2000" b="1" dirty="0" smtClean="0"/>
              <a:t> </a:t>
            </a:r>
          </a:p>
          <a:p>
            <a:r>
              <a:rPr lang="cs-CZ" sz="2000" dirty="0" smtClean="0"/>
              <a:t>S. 1 - 9 :Bernard </a:t>
            </a:r>
            <a:r>
              <a:rPr lang="cs-CZ" sz="2000" dirty="0" err="1" smtClean="0"/>
              <a:t>Landgraf</a:t>
            </a:r>
            <a:r>
              <a:rPr lang="cs-CZ" sz="2000" dirty="0" smtClean="0"/>
              <a:t>,</a:t>
            </a:r>
            <a:r>
              <a:rPr lang="cs-CZ" sz="2000" i="1" dirty="0" err="1" smtClean="0"/>
              <a:t>commons.wikimedia</a:t>
            </a:r>
            <a:r>
              <a:rPr lang="cs-CZ" sz="2000" dirty="0" smtClean="0"/>
              <a:t> [2012-04-28].Dostupné na www:&lt;</a:t>
            </a:r>
            <a:r>
              <a:rPr lang="cs-CZ" sz="2000" dirty="0" smtClean="0">
                <a:hlinkClick r:id="rId2"/>
              </a:rPr>
              <a:t>http://cs.wikipedia.org/wiki/Soubor:Lynx_lynx_poing.jpg</a:t>
            </a:r>
            <a:r>
              <a:rPr lang="cs-CZ" sz="2000" dirty="0" smtClean="0"/>
              <a:t>&gt;</a:t>
            </a:r>
          </a:p>
          <a:p>
            <a:r>
              <a:rPr lang="cs-CZ" sz="2000" dirty="0" smtClean="0"/>
              <a:t>S.5 : Uvedené zdroje [ 2012 – 04 – 29]. Dostupné pod licencí </a:t>
            </a:r>
          </a:p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3" action="ppaction://hlinkfile" tooltip="User:Vtipálek"/>
              </a:rPr>
              <a:t> Vtipálek</a:t>
            </a:r>
            <a:r>
              <a:rPr lang="cs-CZ" sz="2000" dirty="0" smtClean="0"/>
              <a:t>:</a:t>
            </a:r>
            <a:r>
              <a:rPr lang="cs-CZ" sz="2000" dirty="0" smtClean="0">
                <a:hlinkClick r:id="rId4"/>
              </a:rPr>
              <a:t>http://cs.wikipedia.org/wiki/Soubor:%C5%A0umava.jpg</a:t>
            </a:r>
            <a:endParaRPr lang="cs-CZ" sz="2000" dirty="0" smtClean="0"/>
          </a:p>
          <a:p>
            <a:r>
              <a:rPr lang="cs-CZ" sz="2000" dirty="0" smtClean="0"/>
              <a:t>S.6:</a:t>
            </a:r>
            <a:r>
              <a:rPr lang="cs-CZ" sz="2000" dirty="0" smtClean="0">
                <a:hlinkClick r:id="rId5" action="ppaction://hlinkfile" tooltip="de:Benutzer:Oligoplectrum"/>
              </a:rPr>
              <a:t> </a:t>
            </a:r>
            <a:r>
              <a:rPr lang="cs-CZ" sz="2000" dirty="0" err="1" smtClean="0">
                <a:hlinkClick r:id="rId5" action="ppaction://hlinkfile" tooltip="de:Benutzer:Oligoplectrum"/>
              </a:rPr>
              <a:t>Oligoplectrum</a:t>
            </a:r>
            <a:r>
              <a:rPr lang="cs-CZ" sz="2000" dirty="0" smtClean="0"/>
              <a:t>,</a:t>
            </a:r>
            <a:r>
              <a:rPr lang="cs-CZ" sz="2000" i="1" dirty="0" err="1" smtClean="0"/>
              <a:t>commons.wikimedia</a:t>
            </a:r>
            <a:r>
              <a:rPr lang="cs-CZ" sz="2000" dirty="0" smtClean="0"/>
              <a:t> [2012-04-28].&lt;Dostupné na www: http://cs.wikipedia.org/wiki/Soubor:Chalupska-slat.jpg&gt;</a:t>
            </a:r>
          </a:p>
          <a:p>
            <a:r>
              <a:rPr lang="cs-CZ" sz="2000" dirty="0" smtClean="0"/>
              <a:t>S. 7 : František Krátký ,</a:t>
            </a:r>
            <a:r>
              <a:rPr lang="cs-CZ" sz="2000" i="1" dirty="0" err="1" smtClean="0"/>
              <a:t>commons.wikimedia</a:t>
            </a:r>
            <a:r>
              <a:rPr lang="cs-CZ" sz="2000" dirty="0" smtClean="0"/>
              <a:t> [2011-11-17].Dostupné na www:&lt; http://cs.wikipedia.org/wiki/Soubor:Kratky,_Frantisek_-_Sumava,_umrlci_prkna_-_cestou_z_trhu_(ca_1892).jpg&gt;</a:t>
            </a:r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8148" y="428604"/>
            <a:ext cx="983999" cy="147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495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</vt:lpstr>
      <vt:lpstr>ŘEŠENÍ</vt:lpstr>
      <vt:lpstr>ÚKOL 2</vt:lpstr>
      <vt:lpstr>MOŽNÉ ŘEŠENÍ</vt:lpstr>
      <vt:lpstr>METODICKÝ NÁVOD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30</cp:revision>
  <dcterms:created xsi:type="dcterms:W3CDTF">2012-04-28T13:18:45Z</dcterms:created>
  <dcterms:modified xsi:type="dcterms:W3CDTF">2012-05-16T10:26:34Z</dcterms:modified>
</cp:coreProperties>
</file>