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57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90FD36-BBBB-4A86-AF25-108EC7144801}" type="datetimeFigureOut">
              <a:rPr lang="cs-CZ"/>
              <a:pPr>
                <a:defRPr/>
              </a:pPr>
              <a:t>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62BAA1-4ECF-4313-8078-99D4A59330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6566DB-9245-4B02-987A-AA69C5F7D203}" type="datetimeFigureOut">
              <a:rPr lang="cs-CZ"/>
              <a:pPr>
                <a:defRPr/>
              </a:pPr>
              <a:t>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18BB1B-FA6F-44E0-93BB-1965C2E4B1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1FF74A-7AFB-4FE2-8D09-5EC8ACA4EA2D}" type="datetimeFigureOut">
              <a:rPr lang="cs-CZ"/>
              <a:pPr>
                <a:defRPr/>
              </a:pPr>
              <a:t>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35AD5B-9019-4B14-8A75-DFA7E3510F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FF8B3A-EB8C-4002-BA5F-62C522C519E5}" type="datetimeFigureOut">
              <a:rPr lang="cs-CZ"/>
              <a:pPr>
                <a:defRPr/>
              </a:pPr>
              <a:t>3.11.2012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D7C861-2AEC-4DAF-A043-9CE6041F03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2F9CB1-8134-4792-938D-FEE7A4F40937}" type="datetimeFigureOut">
              <a:rPr lang="cs-CZ"/>
              <a:pPr>
                <a:defRPr/>
              </a:pPr>
              <a:t>3.11.2012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389BF2-D03C-47AB-AD57-38F7466765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22C06-C5B4-4CCA-9AF8-FB33ADFFDA39}" type="datetimeFigureOut">
              <a:rPr lang="cs-CZ"/>
              <a:pPr>
                <a:defRPr/>
              </a:pPr>
              <a:t>3.11.2012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282506-0D9E-4CF6-ADC5-C4ECF48986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99D986-58F5-4D4F-9DFE-C9C0A542CD65}" type="datetimeFigureOut">
              <a:rPr lang="cs-CZ"/>
              <a:pPr>
                <a:defRPr/>
              </a:pPr>
              <a:t>3.11.2012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F696CD-5EF3-49B6-8D63-0EDDA0B85BC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85C94F-3728-498C-948D-6FE78C29BF5A}" type="datetimeFigureOut">
              <a:rPr lang="cs-CZ"/>
              <a:pPr>
                <a:defRPr/>
              </a:pPr>
              <a:t>3.11.2012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488DEB-C0F4-4A37-A600-3A74D561A7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9069E8-A45F-4D91-92E2-59B56B51CB75}" type="datetimeFigureOut">
              <a:rPr lang="cs-CZ"/>
              <a:pPr>
                <a:defRPr/>
              </a:pPr>
              <a:t>3.11.2012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59527D-0F04-4C34-91A6-06074D9865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01CD99-7F63-49CA-A15F-4713585B60D9}" type="datetimeFigureOut">
              <a:rPr lang="cs-CZ"/>
              <a:pPr>
                <a:defRPr/>
              </a:pPr>
              <a:t>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92CB8C-B636-43BA-BF71-69710DCB05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C58889-4BDF-4E84-A2DB-8C5702A73BDC}" type="datetimeFigureOut">
              <a:rPr lang="cs-CZ"/>
              <a:pPr>
                <a:defRPr/>
              </a:pPr>
              <a:t>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0EF256-A996-40C7-8732-53C8BE8F80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2FA7DF8-7944-4A26-B408-525AD658DD19}" type="datetimeFigureOut">
              <a:rPr lang="cs-CZ"/>
              <a:pPr>
                <a:defRPr/>
              </a:pPr>
              <a:t>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0B69A20-57DA-41F0-96D6-C4223D76F9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ransition spd="med">
    <p:cover dir="d"/>
  </p:transition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://cs.wikipedia.org/wiki/Soubor:V%C5%99%C3%ADdlo_-_Karlovy_Vary.jpg" TargetMode="Externa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://cs.wikipedia.org/wiki/Soubor:V%C5%99%C3%ADdlo_-_Karlovy_Vary.jpg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V%C5%99%C3%ADdlo_-_Karlovy_Vary.jpg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://cs.wikipedia.org/wiki/Soubor:V%C5%99%C3%ADdlo_-_Karlovy_Vary.jp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://cs.wikipedia.org/wiki/Soubor:V%C5%99%C3%ADdlo_-_Karlovy_Vary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www.youtube.com/watch?v=jNdF5PQrzX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.jpeg"/><Relationship Id="rId4" Type="http://schemas.openxmlformats.org/officeDocument/2006/relationships/hyperlink" Target="http://cs.wikipedia.org/wiki/Soubor:V%C5%99%C3%ADdlo_-_Karlovy_Vary.jpg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://cs.wikipedia.org/wiki/Soubor:V%C5%99%C3%ADdlo_-_Karlovy_Vary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hyperlink" Target="http://cs.wikipedia.org/wiki/Soubor:Abrham.jp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://cs.wikipedia.org/wiki/Soubor:V%C5%99%C3%ADdlo_-_Karlovy_Vary.jp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hyperlink" Target="http://cs.wikipedia.org/wiki/Soubor:V%C5%99%C3%ADdlo_-_Karlovy_Vary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.jpeg"/><Relationship Id="rId4" Type="http://schemas.openxmlformats.org/officeDocument/2006/relationships/hyperlink" Target="http://www.youtube.com/user/sidy007?feature=watch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2" descr="http://upload.wikimedia.org/wikipedia/commons/thumb/7/76/V%C5%99%C3%ADdlo_-_Karlovy_Vary.jpg/220px-V%C5%99%C3%ADdlo_-_Karlovy_Vary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286625" y="500063"/>
            <a:ext cx="1350963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2000250" y="500063"/>
            <a:ext cx="4572000" cy="378618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>
            <a:spAutoFit/>
          </a:bodyPr>
          <a:lstStyle/>
          <a:p>
            <a:r>
              <a:rPr lang="cs-CZ">
                <a:solidFill>
                  <a:schemeClr val="bg1"/>
                </a:solidFill>
                <a:latin typeface="Calibri" pitchFamily="34" charset="0"/>
              </a:rPr>
              <a:t>Název školy: </a:t>
            </a:r>
            <a:r>
              <a:rPr lang="cs-CZ" b="1">
                <a:solidFill>
                  <a:schemeClr val="bg1"/>
                </a:solidFill>
                <a:latin typeface="Calibri" pitchFamily="34" charset="0"/>
              </a:rPr>
              <a:t>ZŠ Štětí, Ostrovní 300</a:t>
            </a:r>
            <a:r>
              <a:rPr lang="cs-CZ">
                <a:solidFill>
                  <a:schemeClr val="bg1"/>
                </a:solidFill>
                <a:latin typeface="Calibri" pitchFamily="34" charset="0"/>
              </a:rPr>
              <a:t/>
            </a:r>
            <a:br>
              <a:rPr lang="cs-CZ">
                <a:solidFill>
                  <a:schemeClr val="bg1"/>
                </a:solidFill>
                <a:latin typeface="Calibri" pitchFamily="34" charset="0"/>
              </a:rPr>
            </a:br>
            <a:r>
              <a:rPr lang="cs-CZ">
                <a:solidFill>
                  <a:schemeClr val="bg1"/>
                </a:solidFill>
                <a:latin typeface="Calibri" pitchFamily="34" charset="0"/>
              </a:rPr>
              <a:t>Autor: </a:t>
            </a:r>
            <a:r>
              <a:rPr lang="cs-CZ" b="1">
                <a:solidFill>
                  <a:schemeClr val="bg1"/>
                </a:solidFill>
                <a:latin typeface="Calibri" pitchFamily="34" charset="0"/>
              </a:rPr>
              <a:t>MGR. SOŇA KYSELOVÁ</a:t>
            </a:r>
            <a:r>
              <a:rPr lang="cs-CZ">
                <a:solidFill>
                  <a:schemeClr val="bg1"/>
                </a:solidFill>
                <a:latin typeface="Calibri" pitchFamily="34" charset="0"/>
              </a:rPr>
              <a:t/>
            </a:r>
            <a:br>
              <a:rPr lang="cs-CZ">
                <a:solidFill>
                  <a:schemeClr val="bg1"/>
                </a:solidFill>
                <a:latin typeface="Calibri" pitchFamily="34" charset="0"/>
              </a:rPr>
            </a:br>
            <a:r>
              <a:rPr lang="cs-CZ">
                <a:solidFill>
                  <a:schemeClr val="bg1"/>
                </a:solidFill>
                <a:latin typeface="Calibri" pitchFamily="34" charset="0"/>
              </a:rPr>
              <a:t>Název materiálu: </a:t>
            </a:r>
            <a:r>
              <a:rPr lang="cs-CZ" sz="2400" b="1">
                <a:solidFill>
                  <a:schemeClr val="bg1"/>
                </a:solidFill>
                <a:latin typeface="Calibri" pitchFamily="34" charset="0"/>
              </a:rPr>
              <a:t>VY_12_INOVACE</a:t>
            </a:r>
            <a:r>
              <a:rPr lang="cs-CZ" b="1">
                <a:solidFill>
                  <a:schemeClr val="bg1"/>
                </a:solidFill>
                <a:latin typeface="Calibri" pitchFamily="34" charset="0"/>
              </a:rPr>
              <a:t>_ Z.8.A.34_regiony_ceske_republiky_</a:t>
            </a:r>
          </a:p>
          <a:p>
            <a:r>
              <a:rPr lang="cs-CZ" b="1">
                <a:solidFill>
                  <a:schemeClr val="bg1"/>
                </a:solidFill>
                <a:latin typeface="Calibri" pitchFamily="34" charset="0"/>
              </a:rPr>
              <a:t>18. 05.2012</a:t>
            </a:r>
          </a:p>
          <a:p>
            <a:r>
              <a:rPr lang="cs-CZ" b="1">
                <a:solidFill>
                  <a:schemeClr val="bg1"/>
                </a:solidFill>
                <a:latin typeface="Calibri" pitchFamily="34" charset="0"/>
              </a:rPr>
              <a:t>Ročník: osmý</a:t>
            </a:r>
          </a:p>
          <a:p>
            <a:r>
              <a:rPr lang="cs-CZ" b="1">
                <a:solidFill>
                  <a:schemeClr val="bg1"/>
                </a:solidFill>
                <a:latin typeface="Calibri" pitchFamily="34" charset="0"/>
              </a:rPr>
              <a:t>Vzdělávací oblast: ČLOVĚK A PŘÍRODA</a:t>
            </a:r>
          </a:p>
          <a:p>
            <a:r>
              <a:rPr lang="cs-CZ" b="1">
                <a:solidFill>
                  <a:schemeClr val="bg1"/>
                </a:solidFill>
                <a:latin typeface="Calibri" pitchFamily="34" charset="0"/>
              </a:rPr>
              <a:t>Předmět: ZEMĚPIS</a:t>
            </a:r>
            <a:r>
              <a:rPr lang="cs-CZ">
                <a:solidFill>
                  <a:schemeClr val="bg1"/>
                </a:solidFill>
                <a:latin typeface="Calibri" pitchFamily="34" charset="0"/>
              </a:rPr>
              <a:t/>
            </a:r>
            <a:br>
              <a:rPr lang="cs-CZ">
                <a:solidFill>
                  <a:schemeClr val="bg1"/>
                </a:solidFill>
                <a:latin typeface="Calibri" pitchFamily="34" charset="0"/>
              </a:rPr>
            </a:br>
            <a:r>
              <a:rPr lang="cs-CZ">
                <a:solidFill>
                  <a:schemeClr val="bg1"/>
                </a:solidFill>
                <a:latin typeface="Calibri" pitchFamily="34" charset="0"/>
              </a:rPr>
              <a:t>Název:REGIONY ČESKÉ REPUBLIKY</a:t>
            </a:r>
            <a:br>
              <a:rPr lang="cs-CZ">
                <a:solidFill>
                  <a:schemeClr val="bg1"/>
                </a:solidFill>
                <a:latin typeface="Calibri" pitchFamily="34" charset="0"/>
              </a:rPr>
            </a:br>
            <a:r>
              <a:rPr lang="cs-CZ">
                <a:solidFill>
                  <a:schemeClr val="bg1"/>
                </a:solidFill>
                <a:latin typeface="Calibri" pitchFamily="34" charset="0"/>
              </a:rPr>
              <a:t>Číslo operačního programu: </a:t>
            </a:r>
            <a:r>
              <a:rPr lang="cs-CZ" b="1">
                <a:solidFill>
                  <a:schemeClr val="bg1"/>
                </a:solidFill>
                <a:latin typeface="Calibri" pitchFamily="34" charset="0"/>
              </a:rPr>
              <a:t>CZ.1.07/1.4.00/21.1693</a:t>
            </a:r>
          </a:p>
          <a:p>
            <a:r>
              <a:rPr lang="cs-CZ">
                <a:solidFill>
                  <a:schemeClr val="bg1"/>
                </a:solidFill>
                <a:latin typeface="Calibri" pitchFamily="34" charset="0"/>
              </a:rPr>
              <a:t>Název projektu: </a:t>
            </a:r>
            <a:r>
              <a:rPr lang="cs-CZ" b="1">
                <a:solidFill>
                  <a:srgbClr val="FF0000"/>
                </a:solidFill>
                <a:latin typeface="Calibri" pitchFamily="34" charset="0"/>
              </a:rPr>
              <a:t>PRIMA ŠKOLA</a:t>
            </a:r>
            <a:r>
              <a:rPr lang="cs-CZ">
                <a:solidFill>
                  <a:schemeClr val="bg1"/>
                </a:solidFill>
                <a:latin typeface="Calibri" pitchFamily="34" charset="0"/>
              </a:rPr>
              <a:t/>
            </a:r>
            <a:br>
              <a:rPr lang="cs-CZ">
                <a:solidFill>
                  <a:schemeClr val="bg1"/>
                </a:solidFill>
                <a:latin typeface="Calibri" pitchFamily="34" charset="0"/>
              </a:rPr>
            </a:br>
            <a:endParaRPr lang="cs-CZ" b="1">
              <a:solidFill>
                <a:schemeClr val="bg1"/>
              </a:solidFill>
              <a:latin typeface="Calibri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571625" y="4714875"/>
            <a:ext cx="5407025" cy="64611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u="sng" dirty="0">
                <a:solidFill>
                  <a:srgbClr val="FF0000"/>
                </a:solidFill>
                <a:latin typeface="Calibri" pitchFamily="34" charset="0"/>
                <a:cs typeface="+mn-cs"/>
              </a:rPr>
              <a:t>REGIONY ČESKÉ REPUBLIKY</a:t>
            </a:r>
            <a:endParaRPr lang="cs-CZ" sz="3600" b="1" u="sng" dirty="0">
              <a:solidFill>
                <a:srgbClr val="FF0000"/>
              </a:solidFill>
              <a:latin typeface="Calibri" pitchFamily="34" charset="0"/>
              <a:cs typeface="+mn-cs"/>
            </a:endParaRPr>
          </a:p>
        </p:txBody>
      </p:sp>
      <p:pic>
        <p:nvPicPr>
          <p:cNvPr id="13316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214563" y="5643563"/>
            <a:ext cx="4292600" cy="969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cover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57313" y="1071563"/>
            <a:ext cx="5286375" cy="1143000"/>
          </a:xfrm>
          <a:solidFill>
            <a:schemeClr val="accent1">
              <a:lumMod val="40000"/>
              <a:lumOff val="60000"/>
            </a:schemeClr>
          </a:solid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u="sng" dirty="0" smtClean="0">
                <a:solidFill>
                  <a:srgbClr val="FF0000"/>
                </a:solidFill>
                <a:cs typeface="Calibri" pitchFamily="34" charset="0"/>
              </a:rPr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28688" y="2571750"/>
            <a:ext cx="6686550" cy="2828925"/>
          </a:xfrm>
          <a:solidFill>
            <a:schemeClr val="accent1">
              <a:lumMod val="40000"/>
              <a:lumOff val="60000"/>
            </a:schemeClr>
          </a:solidFill>
        </p:spPr>
        <p:txBody>
          <a:bodyPr rtlCol="0">
            <a:normAutofit lnSpcReduction="10000"/>
          </a:bodyPr>
          <a:lstStyle/>
          <a:p>
            <a:pPr algn="just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i="1" dirty="0" smtClean="0">
                <a:solidFill>
                  <a:schemeClr val="bg2">
                    <a:lumMod val="75000"/>
                  </a:schemeClr>
                </a:solidFill>
              </a:rPr>
              <a:t>Zeměpis 8. ročník</a:t>
            </a:r>
          </a:p>
          <a:p>
            <a:pPr algn="just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i="1" dirty="0" smtClean="0">
                <a:solidFill>
                  <a:schemeClr val="bg2">
                    <a:lumMod val="75000"/>
                  </a:schemeClr>
                </a:solidFill>
              </a:rPr>
              <a:t>Karlovarský kraj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i="1" dirty="0" smtClean="0">
                <a:solidFill>
                  <a:schemeClr val="bg2">
                    <a:lumMod val="75000"/>
                  </a:schemeClr>
                </a:solidFill>
              </a:rPr>
              <a:t>Čtenářská gramotnost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i="1" dirty="0" smtClean="0">
                <a:solidFill>
                  <a:schemeClr val="bg2">
                    <a:lumMod val="75000"/>
                  </a:schemeClr>
                </a:solidFill>
              </a:rPr>
              <a:t>Orientace na mapě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i="1" dirty="0" smtClean="0">
                <a:solidFill>
                  <a:schemeClr val="bg2">
                    <a:lumMod val="75000"/>
                  </a:schemeClr>
                </a:solidFill>
              </a:rPr>
              <a:t>Práce s internetem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  <p:pic>
        <p:nvPicPr>
          <p:cNvPr id="14339" name="Picture 2" descr="http://upload.wikimedia.org/wikipedia/commons/thumb/7/76/V%C5%99%C3%ADdlo_-_Karlovy_Vary.jpg/220px-V%C5%99%C3%ADdlo_-_Karlovy_Vary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286625" y="500063"/>
            <a:ext cx="1350963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cover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1" name="Obrázek 3" descr="untitled9.bmp"/>
          <p:cNvPicPr>
            <a:picLocks noChangeAspect="1"/>
          </p:cNvPicPr>
          <p:nvPr/>
        </p:nvPicPr>
        <p:blipFill>
          <a:blip r:embed="rId2"/>
          <a:srcRect l="33661" t="18111" r="21851" b="15749"/>
          <a:stretch>
            <a:fillRect/>
          </a:stretch>
        </p:blipFill>
        <p:spPr bwMode="auto">
          <a:xfrm>
            <a:off x="3214688" y="857250"/>
            <a:ext cx="2370137" cy="2643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2" name="Picture 2" descr="http://upload.wikimedia.org/wikipedia/commons/thumb/7/76/V%C5%99%C3%ADdlo_-_Karlovy_Vary.jpg/220px-V%C5%99%C3%ADdlo_-_Karlovy_Vary.jpg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500938" y="357188"/>
            <a:ext cx="1350962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Obdélníkový popisek 6"/>
          <p:cNvSpPr/>
          <p:nvPr/>
        </p:nvSpPr>
        <p:spPr>
          <a:xfrm>
            <a:off x="2214563" y="4357688"/>
            <a:ext cx="4429125" cy="1428750"/>
          </a:xfrm>
          <a:prstGeom prst="wedgeRectCallout">
            <a:avLst>
              <a:gd name="adj1" fmla="val -7967"/>
              <a:gd name="adj2" fmla="val -125789"/>
            </a:avLst>
          </a:prstGeom>
          <a:solidFill>
            <a:schemeClr val="bg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2500313" y="4500563"/>
            <a:ext cx="3857625" cy="92392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i="1" dirty="0">
                <a:solidFill>
                  <a:schemeClr val="bg2">
                    <a:lumMod val="75000"/>
                  </a:schemeClr>
                </a:solidFill>
                <a:latin typeface="+mn-lt"/>
                <a:cs typeface="+mn-cs"/>
              </a:rPr>
              <a:t>Dnes uskutečníte pomyslný (škoda) výlet po Karlovarském kraji. Doufám, že se vám tam bude líbit…</a:t>
            </a:r>
            <a:endParaRPr lang="cs-CZ" b="1" i="1" dirty="0">
              <a:solidFill>
                <a:schemeClr val="bg2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143750" y="2286000"/>
            <a:ext cx="2000250" cy="36988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i="1" dirty="0">
                <a:solidFill>
                  <a:schemeClr val="bg2">
                    <a:lumMod val="75000"/>
                  </a:schemeClr>
                </a:solidFill>
                <a:latin typeface="+mn-lt"/>
                <a:cs typeface="+mn-cs"/>
              </a:rPr>
              <a:t>Karlovarské vřídlo</a:t>
            </a:r>
            <a:endParaRPr lang="cs-CZ" b="1" i="1" dirty="0">
              <a:solidFill>
                <a:schemeClr val="bg2">
                  <a:lumMod val="75000"/>
                </a:schemeClr>
              </a:solidFill>
              <a:latin typeface="+mn-lt"/>
              <a:cs typeface="+mn-cs"/>
            </a:endParaRPr>
          </a:p>
        </p:txBody>
      </p:sp>
    </p:spTree>
  </p:cSld>
  <p:clrMapOvr>
    <a:masterClrMapping/>
  </p:clrMapOvr>
  <p:transition spd="med">
    <p:cover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571625" y="285750"/>
            <a:ext cx="5686425" cy="1143000"/>
          </a:xfrm>
          <a:solidFill>
            <a:schemeClr val="accent1">
              <a:lumMod val="40000"/>
              <a:lumOff val="60000"/>
            </a:schemeClr>
          </a:solid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u="sng" dirty="0" smtClean="0">
                <a:solidFill>
                  <a:srgbClr val="FF0000"/>
                </a:solidFill>
              </a:rPr>
              <a:t>VÝLET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b="1" dirty="0" smtClean="0">
                <a:solidFill>
                  <a:schemeClr val="bg2">
                    <a:lumMod val="75000"/>
                  </a:schemeClr>
                </a:solidFill>
              </a:rPr>
              <a:t>DOPLŇTE NÁZVY LÁZEŇSKÝCH MĚST; POUŽIJTE MAPU I INTERNET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000" b="1" dirty="0" smtClean="0">
              <a:solidFill>
                <a:schemeClr val="bg2">
                  <a:lumMod val="75000"/>
                </a:schemeClr>
              </a:solidFill>
            </a:endParaRPr>
          </a:p>
          <a:p>
            <a:pPr marL="457200" indent="-45720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1800" b="1" dirty="0" smtClean="0">
                <a:solidFill>
                  <a:schemeClr val="bg2">
                    <a:lumMod val="75000"/>
                  </a:schemeClr>
                </a:solidFill>
              </a:rPr>
              <a:t>Vyrážíme z města _______________ na jihu kraje. Jsou to nejmenší lázně v ČR, pojmenované podle majitele panství.</a:t>
            </a:r>
          </a:p>
          <a:p>
            <a:pPr marL="457200" indent="-45720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1800" b="1" dirty="0" smtClean="0">
                <a:solidFill>
                  <a:schemeClr val="bg2">
                    <a:lumMod val="75000"/>
                  </a:schemeClr>
                </a:solidFill>
              </a:rPr>
              <a:t>Vydáváme se </a:t>
            </a:r>
            <a:r>
              <a:rPr lang="cs-CZ" sz="1800" b="1" smtClean="0">
                <a:solidFill>
                  <a:schemeClr val="bg2">
                    <a:lumMod val="75000"/>
                  </a:schemeClr>
                </a:solidFill>
              </a:rPr>
              <a:t>na západ</a:t>
            </a:r>
            <a:r>
              <a:rPr lang="cs-CZ" sz="1800" b="1" dirty="0" smtClean="0">
                <a:solidFill>
                  <a:schemeClr val="bg2">
                    <a:lumMod val="75000"/>
                  </a:schemeClr>
                </a:solidFill>
              </a:rPr>
              <a:t>; projíždíme městem_______________ se zpívající fontánou.</a:t>
            </a:r>
          </a:p>
          <a:p>
            <a:pPr marL="457200" indent="-45720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1800" b="1" dirty="0" smtClean="0">
                <a:solidFill>
                  <a:schemeClr val="bg2">
                    <a:lumMod val="75000"/>
                  </a:schemeClr>
                </a:solidFill>
              </a:rPr>
              <a:t>Pokračujeme na sever; míjíme lázně __________, kde je i slavný zámek se sbírkami knížete </a:t>
            </a:r>
            <a:r>
              <a:rPr lang="cs-CZ" sz="1800" b="1" dirty="0" err="1" smtClean="0">
                <a:solidFill>
                  <a:schemeClr val="bg2">
                    <a:lumMod val="75000"/>
                  </a:schemeClr>
                </a:solidFill>
              </a:rPr>
              <a:t>Metternicha</a:t>
            </a:r>
            <a:r>
              <a:rPr lang="cs-CZ" sz="1800" b="1" dirty="0" smtClean="0">
                <a:solidFill>
                  <a:schemeClr val="bg2">
                    <a:lumMod val="75000"/>
                  </a:schemeClr>
                </a:solidFill>
              </a:rPr>
              <a:t>.</a:t>
            </a:r>
          </a:p>
          <a:p>
            <a:pPr marL="457200" indent="-45720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1800" b="1" dirty="0" smtClean="0">
                <a:solidFill>
                  <a:schemeClr val="bg2">
                    <a:lumMod val="75000"/>
                  </a:schemeClr>
                </a:solidFill>
              </a:rPr>
              <a:t>Dále směřujeme na severozápad do města ______________ založeného r. 1793 císařem Františkem.</a:t>
            </a:r>
          </a:p>
          <a:p>
            <a:pPr marL="457200" indent="-45720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1800" b="1" dirty="0" smtClean="0">
                <a:solidFill>
                  <a:schemeClr val="bg2">
                    <a:lumMod val="75000"/>
                  </a:schemeClr>
                </a:solidFill>
              </a:rPr>
              <a:t>Cesta se stáčí na severovýchod k městu __________; jeho lázeňství je ojedinělé v ČR i ve světě (léčba radonovou vodou)</a:t>
            </a:r>
          </a:p>
          <a:p>
            <a:pPr marL="457200" indent="-45720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1800" b="1" dirty="0" smtClean="0">
                <a:solidFill>
                  <a:schemeClr val="bg2">
                    <a:lumMod val="75000"/>
                  </a:schemeClr>
                </a:solidFill>
              </a:rPr>
              <a:t>Naše cesta končí v _______________, významném </a:t>
            </a:r>
            <a:r>
              <a:rPr lang="cs-CZ" sz="1800" b="1" dirty="0" err="1" smtClean="0">
                <a:solidFill>
                  <a:schemeClr val="bg2">
                    <a:lumMod val="75000"/>
                  </a:schemeClr>
                </a:solidFill>
              </a:rPr>
              <a:t>lázeňskám</a:t>
            </a:r>
            <a:r>
              <a:rPr lang="cs-CZ" sz="1800" b="1" dirty="0" smtClean="0">
                <a:solidFill>
                  <a:schemeClr val="bg2">
                    <a:lumMod val="75000"/>
                  </a:schemeClr>
                </a:solidFill>
              </a:rPr>
              <a:t> městě  a centru Karlovarského kraje.</a:t>
            </a:r>
            <a:endParaRPr lang="cs-CZ" sz="1800" b="1" dirty="0">
              <a:solidFill>
                <a:schemeClr val="bg2">
                  <a:lumMod val="75000"/>
                </a:schemeClr>
              </a:solidFill>
            </a:endParaRPr>
          </a:p>
        </p:txBody>
      </p:sp>
      <p:pic>
        <p:nvPicPr>
          <p:cNvPr id="16387" name="Picture 2" descr="http://upload.wikimedia.org/wikipedia/commons/thumb/7/76/V%C5%99%C3%ADdlo_-_Karlovy_Vary.jpg/220px-V%C5%99%C3%ADdlo_-_Karlovy_Vary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793038" y="357188"/>
            <a:ext cx="1350962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cover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6400800" cy="1143000"/>
          </a:xfrm>
          <a:solidFill>
            <a:schemeClr val="accent1">
              <a:lumMod val="40000"/>
              <a:lumOff val="60000"/>
            </a:schemeClr>
          </a:solid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u="sng" dirty="0" smtClean="0">
                <a:solidFill>
                  <a:srgbClr val="FF0000"/>
                </a:solidFill>
              </a:rPr>
              <a:t>VÝLET -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72050"/>
          </a:xfrm>
          <a:solidFill>
            <a:schemeClr val="accent1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 marL="514350" indent="-514350">
              <a:buFont typeface="Arial" charset="0"/>
              <a:buNone/>
            </a:pPr>
            <a:endParaRPr lang="cs-CZ" sz="2800" b="1" smtClean="0">
              <a:solidFill>
                <a:srgbClr val="17375E"/>
              </a:solidFill>
            </a:endParaRPr>
          </a:p>
          <a:p>
            <a:pPr marL="514350" indent="-514350">
              <a:buFont typeface="Calibri" pitchFamily="34" charset="0"/>
              <a:buAutoNum type="arabicPeriod"/>
            </a:pPr>
            <a:r>
              <a:rPr lang="cs-CZ" sz="2800" b="1" smtClean="0">
                <a:solidFill>
                  <a:srgbClr val="17375E"/>
                </a:solidFill>
              </a:rPr>
              <a:t>KONSTA</a:t>
            </a:r>
            <a:r>
              <a:rPr lang="cs-CZ" sz="2800" b="1" smtClean="0">
                <a:solidFill>
                  <a:srgbClr val="17375E"/>
                </a:solidFill>
                <a:latin typeface="Arial" charset="0"/>
              </a:rPr>
              <a:t>N</a:t>
            </a:r>
            <a:r>
              <a:rPr lang="cs-CZ" sz="2800" b="1" smtClean="0">
                <a:solidFill>
                  <a:srgbClr val="17375E"/>
                </a:solidFill>
              </a:rPr>
              <a:t>TINOVY LÁZNĚ</a:t>
            </a:r>
          </a:p>
          <a:p>
            <a:pPr marL="514350" indent="-514350">
              <a:buFont typeface="Calibri" pitchFamily="34" charset="0"/>
              <a:buAutoNum type="arabicPeriod"/>
            </a:pPr>
            <a:r>
              <a:rPr lang="cs-CZ" sz="2800" b="1" smtClean="0">
                <a:solidFill>
                  <a:srgbClr val="17375E"/>
                </a:solidFill>
              </a:rPr>
              <a:t>MARIÁNSKÉ LÁZNĚ</a:t>
            </a:r>
          </a:p>
          <a:p>
            <a:pPr marL="514350" indent="-514350">
              <a:buFont typeface="Calibri" pitchFamily="34" charset="0"/>
              <a:buAutoNum type="arabicPeriod"/>
            </a:pPr>
            <a:r>
              <a:rPr lang="cs-CZ" sz="2800" b="1" smtClean="0">
                <a:solidFill>
                  <a:srgbClr val="17375E"/>
                </a:solidFill>
              </a:rPr>
              <a:t>KYNŽVART</a:t>
            </a:r>
          </a:p>
          <a:p>
            <a:pPr marL="514350" indent="-514350">
              <a:buFont typeface="Calibri" pitchFamily="34" charset="0"/>
              <a:buAutoNum type="arabicPeriod"/>
            </a:pPr>
            <a:r>
              <a:rPr lang="cs-CZ" sz="2800" b="1" smtClean="0">
                <a:solidFill>
                  <a:srgbClr val="17375E"/>
                </a:solidFill>
              </a:rPr>
              <a:t>FRANTIŠKOVY LÁZNĚ</a:t>
            </a:r>
          </a:p>
          <a:p>
            <a:pPr marL="514350" indent="-514350">
              <a:buFont typeface="Calibri" pitchFamily="34" charset="0"/>
              <a:buAutoNum type="arabicPeriod"/>
            </a:pPr>
            <a:r>
              <a:rPr lang="cs-CZ" sz="2800" b="1" smtClean="0">
                <a:solidFill>
                  <a:srgbClr val="17375E"/>
                </a:solidFill>
              </a:rPr>
              <a:t>JÁCHYMOV</a:t>
            </a:r>
          </a:p>
          <a:p>
            <a:pPr marL="514350" indent="-514350">
              <a:buFont typeface="Calibri" pitchFamily="34" charset="0"/>
              <a:buAutoNum type="arabicPeriod"/>
            </a:pPr>
            <a:r>
              <a:rPr lang="cs-CZ" sz="2800" b="1" smtClean="0">
                <a:solidFill>
                  <a:srgbClr val="17375E"/>
                </a:solidFill>
              </a:rPr>
              <a:t>KARLOVY VARY</a:t>
            </a:r>
          </a:p>
        </p:txBody>
      </p:sp>
      <p:pic>
        <p:nvPicPr>
          <p:cNvPr id="17411" name="Picture 2" descr="http://upload.wikimedia.org/wikipedia/commons/thumb/7/76/V%C5%99%C3%ADdlo_-_Karlovy_Vary.jpg/220px-V%C5%99%C3%ADdlo_-_Karlovy_Vary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072313" y="571500"/>
            <a:ext cx="1350962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2" name="Picture 2" descr="C:\Users\Soňa\AppData\Local\Microsoft\Windows\Temporary Internet Files\Content.IE5\3HIO1VQG\MC900089440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214938" y="3929063"/>
            <a:ext cx="3359150" cy="2195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cover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000" b="1" dirty="0" smtClean="0">
                <a:solidFill>
                  <a:srgbClr val="FF0000"/>
                </a:solidFill>
              </a:rPr>
              <a:t>ÚKOLY K VIDEOKLIPU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800" b="1" dirty="0" smtClean="0">
                <a:solidFill>
                  <a:schemeClr val="bg2">
                    <a:lumMod val="75000"/>
                  </a:schemeClr>
                </a:solidFill>
              </a:rPr>
              <a:t>ZKUSTE DOPLNIT ÚDAJE O SLAVNÉ ČESKÉ FILMOVÉ KOMEDII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1800" b="1" dirty="0" smtClean="0">
              <a:solidFill>
                <a:schemeClr val="bg2">
                  <a:lumMod val="7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1800" b="1" dirty="0" smtClean="0">
                <a:solidFill>
                  <a:schemeClr val="bg2">
                    <a:lumMod val="75000"/>
                  </a:schemeClr>
                </a:solidFill>
              </a:rPr>
              <a:t>Název filmu </a:t>
            </a:r>
          </a:p>
          <a:p>
            <a:pPr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1800" b="1" dirty="0" smtClean="0">
                <a:solidFill>
                  <a:schemeClr val="bg2">
                    <a:lumMod val="75000"/>
                  </a:schemeClr>
                </a:solidFill>
              </a:rPr>
              <a:t>Ve kterém městě honí číšníci falešného kolegu</a:t>
            </a:r>
          </a:p>
          <a:p>
            <a:pPr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1800" b="1" dirty="0" smtClean="0">
                <a:solidFill>
                  <a:schemeClr val="bg2">
                    <a:lumMod val="75000"/>
                  </a:schemeClr>
                </a:solidFill>
              </a:rPr>
              <a:t>Kolonáda – vysvětli tento pojem</a:t>
            </a:r>
          </a:p>
          <a:p>
            <a:pPr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1800" b="1" dirty="0" smtClean="0">
                <a:solidFill>
                  <a:schemeClr val="bg2">
                    <a:lumMod val="75000"/>
                  </a:schemeClr>
                </a:solidFill>
              </a:rPr>
              <a:t>Který český herec ztvárnil roli vrchního – podvodníka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b="1" dirty="0" smtClean="0">
              <a:solidFill>
                <a:schemeClr val="bg2">
                  <a:lumMod val="75000"/>
                </a:schemeClr>
              </a:solidFill>
            </a:endParaRPr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000" b="1" dirty="0" smtClean="0">
                <a:solidFill>
                  <a:schemeClr val="bg2">
                    <a:lumMod val="75000"/>
                  </a:schemeClr>
                </a:solidFill>
                <a:hlinkClick r:id="rId2"/>
              </a:rPr>
              <a:t>FILM</a:t>
            </a:r>
            <a:endParaRPr lang="cs-CZ" sz="4000" b="1" dirty="0" smtClean="0">
              <a:solidFill>
                <a:schemeClr val="bg2">
                  <a:lumMod val="7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b="1" dirty="0" smtClean="0">
              <a:solidFill>
                <a:schemeClr val="bg2">
                  <a:lumMod val="7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b="1" dirty="0" smtClean="0">
              <a:solidFill>
                <a:schemeClr val="bg2">
                  <a:lumMod val="7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b="1" dirty="0" smtClean="0">
              <a:solidFill>
                <a:schemeClr val="bg2">
                  <a:lumMod val="7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800" b="1" dirty="0" smtClean="0">
                <a:solidFill>
                  <a:schemeClr val="bg2">
                    <a:lumMod val="75000"/>
                  </a:schemeClr>
                </a:solidFill>
              </a:rPr>
              <a:t>Hypertextový odkaz – nutné připojení  k internetu</a:t>
            </a:r>
            <a:endParaRPr lang="cs-CZ" sz="1800" b="1" dirty="0">
              <a:solidFill>
                <a:schemeClr val="bg2">
                  <a:lumMod val="75000"/>
                </a:schemeClr>
              </a:solidFill>
            </a:endParaRPr>
          </a:p>
        </p:txBody>
      </p:sp>
      <p:pic>
        <p:nvPicPr>
          <p:cNvPr id="18435" name="Obrázek 3" descr="http://img5.rajce.idnes.cz/d0502/2/2375/2375491_dc3ba20632ebd5d2419d89d84c45d329/images/017--45_let_bigbitu--20-06-2009.jpg"/>
          <p:cNvPicPr>
            <a:picLocks noChangeAspect="1" noChangeArrowheads="1"/>
          </p:cNvPicPr>
          <p:nvPr/>
        </p:nvPicPr>
        <p:blipFill>
          <a:blip r:embed="rId3"/>
          <a:srcRect l="27538" t="25722" r="61957" b="58943"/>
          <a:stretch>
            <a:fillRect/>
          </a:stretch>
        </p:blipFill>
        <p:spPr bwMode="auto">
          <a:xfrm>
            <a:off x="4214813" y="4643438"/>
            <a:ext cx="619125" cy="681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6" name="Picture 2" descr="http://upload.wikimedia.org/wikipedia/commons/thumb/7/76/V%C5%99%C3%ADdlo_-_Karlovy_Vary.jpg/220px-V%C5%99%C3%ADdlo_-_Karlovy_Vary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072313" y="571500"/>
            <a:ext cx="1350962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cover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6400800" cy="1143000"/>
          </a:xfrm>
          <a:solidFill>
            <a:schemeClr val="accent1">
              <a:lumMod val="40000"/>
              <a:lumOff val="60000"/>
            </a:schemeClr>
          </a:solid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u="sng" dirty="0" smtClean="0">
                <a:solidFill>
                  <a:srgbClr val="FF0000"/>
                </a:solidFill>
              </a:rPr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 rtlCol="0">
            <a:normAutofit/>
          </a:bodyPr>
          <a:lstStyle/>
          <a:p>
            <a:pPr marL="514350" indent="-51435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2400" b="1" dirty="0" smtClean="0">
                <a:solidFill>
                  <a:schemeClr val="bg2">
                    <a:lumMod val="75000"/>
                  </a:schemeClr>
                </a:solidFill>
              </a:rPr>
              <a:t>Vrchní, prchni</a:t>
            </a:r>
          </a:p>
          <a:p>
            <a:pPr marL="514350" indent="-51435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2400" b="1" dirty="0" smtClean="0">
                <a:solidFill>
                  <a:schemeClr val="bg2">
                    <a:lumMod val="75000"/>
                  </a:schemeClr>
                </a:solidFill>
              </a:rPr>
              <a:t>Karlovy Vary</a:t>
            </a:r>
          </a:p>
          <a:p>
            <a:pPr marL="514350" indent="-51435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2400" b="1" dirty="0" smtClean="0">
                <a:solidFill>
                  <a:schemeClr val="bg2">
                    <a:lumMod val="75000"/>
                  </a:schemeClr>
                </a:solidFill>
              </a:rPr>
              <a:t>Kolonáda je sloupořadí, krytá chodba ;</a:t>
            </a: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dirty="0" smtClean="0">
                <a:solidFill>
                  <a:schemeClr val="bg2">
                    <a:lumMod val="75000"/>
                  </a:schemeClr>
                </a:solidFill>
              </a:rPr>
              <a:t>       při procházkách jsou lidé chráněni před nepřízní počasí</a:t>
            </a: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dirty="0" smtClean="0">
                <a:solidFill>
                  <a:schemeClr val="bg2">
                    <a:lumMod val="75000"/>
                  </a:schemeClr>
                </a:solidFill>
              </a:rPr>
              <a:t> 4.   Josef </a:t>
            </a:r>
            <a:r>
              <a:rPr lang="cs-CZ" sz="2400" b="1" dirty="0" err="1" smtClean="0">
                <a:solidFill>
                  <a:schemeClr val="bg2">
                    <a:lumMod val="75000"/>
                  </a:schemeClr>
                </a:solidFill>
              </a:rPr>
              <a:t>Abrhám</a:t>
            </a:r>
            <a:endParaRPr lang="cs-CZ" sz="2400" b="1" dirty="0" smtClean="0">
              <a:solidFill>
                <a:schemeClr val="bg2">
                  <a:lumMod val="75000"/>
                </a:schemeClr>
              </a:solidFill>
            </a:endParaRPr>
          </a:p>
          <a:p>
            <a:pPr marL="514350" indent="-514350" fontAlgn="auto">
              <a:spcAft>
                <a:spcPts val="0"/>
              </a:spcAft>
              <a:buFont typeface="+mj-lt"/>
              <a:buAutoNum type="arabicPeriod"/>
              <a:defRPr/>
            </a:pPr>
            <a:endParaRPr lang="cs-CZ" b="1" dirty="0" smtClean="0">
              <a:solidFill>
                <a:schemeClr val="bg2">
                  <a:lumMod val="75000"/>
                </a:schemeClr>
              </a:solidFill>
            </a:endParaRP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>
              <a:solidFill>
                <a:schemeClr val="bg2">
                  <a:lumMod val="75000"/>
                </a:schemeClr>
              </a:solidFill>
            </a:endParaRPr>
          </a:p>
        </p:txBody>
      </p:sp>
      <p:pic>
        <p:nvPicPr>
          <p:cNvPr id="19459" name="Picture 2" descr="http://upload.wikimedia.org/wikipedia/commons/thumb/7/76/V%C5%99%C3%ADdlo_-_Karlovy_Vary.jpg/220px-V%C5%99%C3%ADdlo_-_Karlovy_Vary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072313" y="571500"/>
            <a:ext cx="1350962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0" name="Picture 2" descr="http://upload.wikimedia.org/wikipedia/commons/thumb/d/d6/Abrham.jpg/220px-Abrham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 r="23193" b="40234"/>
          <a:stretch>
            <a:fillRect/>
          </a:stretch>
        </p:blipFill>
        <p:spPr bwMode="auto">
          <a:xfrm>
            <a:off x="3000375" y="3571875"/>
            <a:ext cx="1609725" cy="176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cover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smtClean="0">
                <a:solidFill>
                  <a:schemeClr val="bg1"/>
                </a:solidFill>
              </a:rPr>
              <a:t>METODICKÝ NÁVOD</a:t>
            </a:r>
            <a:endParaRPr lang="cs-CZ" smtClean="0">
              <a:solidFill>
                <a:schemeClr val="bg1"/>
              </a:solidFill>
            </a:endParaRPr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b="1" smtClean="0">
                <a:solidFill>
                  <a:schemeClr val="bg1"/>
                </a:solidFill>
              </a:rPr>
              <a:t>Materiál slouží k opakování</a:t>
            </a:r>
          </a:p>
          <a:p>
            <a:r>
              <a:rPr lang="cs-CZ" sz="2000" b="1" smtClean="0">
                <a:solidFill>
                  <a:schemeClr val="bg1"/>
                </a:solidFill>
              </a:rPr>
              <a:t>Zařadila bych ho na konec hodiny, a to kvůli oddechovému charakteru druhého úkolu</a:t>
            </a:r>
          </a:p>
          <a:p>
            <a:r>
              <a:rPr lang="cs-CZ" sz="2000" b="1" smtClean="0">
                <a:solidFill>
                  <a:schemeClr val="bg1"/>
                </a:solidFill>
              </a:rPr>
              <a:t>žáci opakují jak učivo o karlovarském kraji, tak již dříve probírané lázeňství, v 1. úkolu využíváme mezipředmětové vztahy Z - D</a:t>
            </a:r>
          </a:p>
          <a:p>
            <a:r>
              <a:rPr lang="cs-CZ" sz="2000" b="1" smtClean="0">
                <a:solidFill>
                  <a:schemeClr val="bg1"/>
                </a:solidFill>
              </a:rPr>
              <a:t>Procvičují orientaci na mapě a posilují čtenářskou gramotnost ( 1. úkol)</a:t>
            </a:r>
          </a:p>
          <a:p>
            <a:r>
              <a:rPr lang="cs-CZ" sz="2000" b="1" smtClean="0">
                <a:solidFill>
                  <a:schemeClr val="bg1"/>
                </a:solidFill>
              </a:rPr>
              <a:t>Za zvládnutí 1. úkolu bych dala 1, druhý, snadný, bych ocenila +, záleží na individuálním typu klasifikace</a:t>
            </a:r>
          </a:p>
          <a:p>
            <a:r>
              <a:rPr lang="cs-CZ" sz="2000" b="1" u="sng" smtClean="0">
                <a:solidFill>
                  <a:schemeClr val="bg1"/>
                </a:solidFill>
              </a:rPr>
              <a:t>Klíčová slova</a:t>
            </a:r>
            <a:r>
              <a:rPr lang="cs-CZ" sz="2000" b="1" smtClean="0">
                <a:solidFill>
                  <a:schemeClr val="bg1"/>
                </a:solidFill>
              </a:rPr>
              <a:t>: viz s.5, kolonáda, vřídlo</a:t>
            </a:r>
          </a:p>
          <a:p>
            <a:r>
              <a:rPr lang="cs-CZ" sz="2000" b="1" u="sng" smtClean="0">
                <a:solidFill>
                  <a:schemeClr val="bg1"/>
                </a:solidFill>
              </a:rPr>
              <a:t>Inovace</a:t>
            </a:r>
            <a:r>
              <a:rPr lang="cs-CZ" sz="2000" b="1" smtClean="0">
                <a:solidFill>
                  <a:schemeClr val="bg1"/>
                </a:solidFill>
              </a:rPr>
              <a:t>: posilování čtenářské gramotnosti, relaxace zábavnou formou,</a:t>
            </a:r>
          </a:p>
          <a:p>
            <a:pPr>
              <a:buFont typeface="Arial" charset="0"/>
              <a:buNone/>
            </a:pPr>
            <a:r>
              <a:rPr lang="cs-CZ" sz="2000" b="1" smtClean="0">
                <a:solidFill>
                  <a:schemeClr val="bg1"/>
                </a:solidFill>
              </a:rPr>
              <a:t>       práce na PC</a:t>
            </a:r>
          </a:p>
          <a:p>
            <a:endParaRPr lang="cs-CZ" sz="2000" b="1" smtClean="0">
              <a:solidFill>
                <a:schemeClr val="bg1"/>
              </a:solidFill>
            </a:endParaRPr>
          </a:p>
        </p:txBody>
      </p:sp>
      <p:pic>
        <p:nvPicPr>
          <p:cNvPr id="20483" name="Picture 2" descr="http://upload.wikimedia.org/wikipedia/commons/thumb/7/76/V%C5%99%C3%ADdlo_-_Karlovy_Vary.jpg/220px-V%C5%99%C3%ADdlo_-_Karlovy_Vary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572375" y="285750"/>
            <a:ext cx="1350963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cover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smtClean="0">
                <a:solidFill>
                  <a:schemeClr val="bg1"/>
                </a:solidFill>
              </a:rPr>
              <a:t>POUŽITÉ ZDROJE </a:t>
            </a:r>
            <a:endParaRPr lang="cs-CZ" smtClean="0">
              <a:solidFill>
                <a:schemeClr val="bg1"/>
              </a:solidFill>
            </a:endParaRPr>
          </a:p>
        </p:txBody>
      </p:sp>
      <p:sp>
        <p:nvSpPr>
          <p:cNvPr id="21506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600" smtClean="0">
                <a:solidFill>
                  <a:schemeClr val="bg1"/>
                </a:solidFill>
              </a:rPr>
              <a:t>S.3: Foto: soukromý archiv autorky </a:t>
            </a:r>
          </a:p>
          <a:p>
            <a:r>
              <a:rPr lang="cs-CZ" sz="1600" smtClean="0">
                <a:solidFill>
                  <a:schemeClr val="bg1"/>
                </a:solidFill>
              </a:rPr>
              <a:t>S. 1 - 9 </a:t>
            </a:r>
            <a:r>
              <a:rPr lang="cs-CZ" sz="1600" u="sng" smtClean="0">
                <a:solidFill>
                  <a:schemeClr val="bg1"/>
                </a:solidFill>
              </a:rPr>
              <a:t>:</a:t>
            </a:r>
            <a:r>
              <a:rPr lang="cs-CZ" sz="1600" smtClean="0">
                <a:solidFill>
                  <a:schemeClr val="bg1"/>
                </a:solidFill>
              </a:rPr>
              <a:t> Uvedené zdroje [ 2012 – 04 – 30]. Dostupné pod licencí </a:t>
            </a:r>
          </a:p>
          <a:p>
            <a:r>
              <a:rPr lang="cs-CZ" sz="1600" smtClean="0">
                <a:solidFill>
                  <a:schemeClr val="bg1"/>
                </a:solidFill>
              </a:rPr>
              <a:t>      Creative Commons na www: Juan de Vojníkov, </a:t>
            </a:r>
            <a:r>
              <a:rPr lang="cs-CZ" sz="1600" smtClean="0">
                <a:solidFill>
                  <a:schemeClr val="bg1"/>
                </a:solidFill>
                <a:hlinkClick r:id="rId2"/>
              </a:rPr>
              <a:t>http://cs.wikipedia.org/wiki/Soubor:V%C5%99%C3%ADdlo_-_Karlovy_Vary.jpg</a:t>
            </a:r>
            <a:endParaRPr lang="cs-CZ" sz="1600" smtClean="0">
              <a:solidFill>
                <a:schemeClr val="bg1"/>
              </a:solidFill>
            </a:endParaRPr>
          </a:p>
          <a:p>
            <a:r>
              <a:rPr lang="cs-CZ" sz="1600" smtClean="0">
                <a:solidFill>
                  <a:schemeClr val="bg1"/>
                </a:solidFill>
              </a:rPr>
              <a:t>S.5:</a:t>
            </a:r>
            <a:r>
              <a:rPr lang="cs-CZ" sz="1600" smtClean="0"/>
              <a:t> </a:t>
            </a:r>
            <a:r>
              <a:rPr lang="cs-CZ" sz="1600" smtClean="0">
                <a:solidFill>
                  <a:schemeClr val="bg1"/>
                </a:solidFill>
              </a:rPr>
              <a:t>Ilustrace</a:t>
            </a:r>
            <a:r>
              <a:rPr lang="cs-CZ" sz="1600" smtClean="0"/>
              <a:t>: </a:t>
            </a:r>
            <a:r>
              <a:rPr lang="cs-CZ" sz="1600" u="sng" smtClean="0">
                <a:hlinkClick r:id="rId3"/>
              </a:rPr>
              <a:t>www.office.microsoft.com</a:t>
            </a:r>
            <a:endParaRPr lang="cs-CZ" sz="1600" smtClean="0">
              <a:solidFill>
                <a:schemeClr val="bg1"/>
              </a:solidFill>
            </a:endParaRPr>
          </a:p>
          <a:p>
            <a:r>
              <a:rPr lang="cs-CZ" sz="1600" smtClean="0">
                <a:solidFill>
                  <a:schemeClr val="bg1"/>
                </a:solidFill>
              </a:rPr>
              <a:t>S.6: Foto: soukromý archiv autorky </a:t>
            </a:r>
          </a:p>
          <a:p>
            <a:r>
              <a:rPr lang="cs-CZ" sz="1600" b="1" smtClean="0">
                <a:solidFill>
                  <a:schemeClr val="bg1"/>
                </a:solidFill>
              </a:rPr>
              <a:t> </a:t>
            </a:r>
            <a:r>
              <a:rPr lang="cs-CZ" sz="1600" smtClean="0">
                <a:solidFill>
                  <a:schemeClr val="bg1"/>
                </a:solidFill>
              </a:rPr>
              <a:t>autor: sidy007, </a:t>
            </a:r>
            <a:r>
              <a:rPr lang="cs-CZ" sz="1600" smtClean="0">
                <a:solidFill>
                  <a:schemeClr val="bg1"/>
                </a:solidFill>
                <a:hlinkClick r:id="rId4"/>
              </a:rPr>
              <a:t>http://www.youtube.com/user/sidy007?feature=watch</a:t>
            </a:r>
            <a:endParaRPr lang="cs-CZ" sz="1600" smtClean="0">
              <a:solidFill>
                <a:schemeClr val="bg1"/>
              </a:solidFill>
            </a:endParaRPr>
          </a:p>
          <a:p>
            <a:r>
              <a:rPr lang="cs-CZ" sz="1600" smtClean="0">
                <a:solidFill>
                  <a:schemeClr val="bg1"/>
                </a:solidFill>
              </a:rPr>
              <a:t>S.7 : Uvedené zdroje [ 2012 – 04 – 30]. Dostupné pod licencí </a:t>
            </a:r>
          </a:p>
          <a:p>
            <a:r>
              <a:rPr lang="cs-CZ" sz="1600" smtClean="0">
                <a:solidFill>
                  <a:schemeClr val="bg1"/>
                </a:solidFill>
              </a:rPr>
              <a:t>      Creative Commons na www: Martin Pauer , http://cs.wikipedia.org/wiki/Soubor:Abrham.jpg</a:t>
            </a:r>
          </a:p>
          <a:p>
            <a:endParaRPr lang="cs-CZ" sz="2000" b="1" u="sng" smtClean="0">
              <a:solidFill>
                <a:schemeClr val="bg1"/>
              </a:solidFill>
            </a:endParaRPr>
          </a:p>
          <a:p>
            <a:endParaRPr lang="cs-CZ" sz="2000" b="1" smtClean="0"/>
          </a:p>
        </p:txBody>
      </p:sp>
      <p:pic>
        <p:nvPicPr>
          <p:cNvPr id="21507" name="Picture 2" descr="http://upload.wikimedia.org/wikipedia/commons/thumb/7/76/V%C5%99%C3%ADdlo_-_Karlovy_Vary.jpg/220px-V%C5%99%C3%ADdlo_-_Karlovy_Vary.jpg">
            <a:hlinkClick r:id="rId2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286625" y="500063"/>
            <a:ext cx="1350963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cover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181</TotalTime>
  <Words>368</Words>
  <Application>Microsoft Office PowerPoint</Application>
  <PresentationFormat>On-screen Show (4:3)</PresentationFormat>
  <Paragraphs>69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2" baseType="lpstr">
      <vt:lpstr>Calibri</vt:lpstr>
      <vt:lpstr>Arial</vt:lpstr>
      <vt:lpstr>Motiv sady Office</vt:lpstr>
      <vt:lpstr>Snímek 1</vt:lpstr>
      <vt:lpstr>ANOTACE</vt:lpstr>
      <vt:lpstr>Snímek 3</vt:lpstr>
      <vt:lpstr>VÝLET</vt:lpstr>
      <vt:lpstr>VÝLET - ŘEŠENÍ</vt:lpstr>
      <vt:lpstr>ÚKOLY K VIDEOKLIPU</vt:lpstr>
      <vt:lpstr>ŘEŠENÍ</vt:lpstr>
      <vt:lpstr>METODICKÝ NÁVOD</vt:lpstr>
      <vt:lpstr>POUŽITÉ ZDROJE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Soňa</dc:creator>
  <cp:lastModifiedBy>DUM</cp:lastModifiedBy>
  <cp:revision>28</cp:revision>
  <dcterms:created xsi:type="dcterms:W3CDTF">2012-04-30T07:38:43Z</dcterms:created>
  <dcterms:modified xsi:type="dcterms:W3CDTF">2012-11-03T19:24:54Z</dcterms:modified>
</cp:coreProperties>
</file>