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VY_32_INOVACE_2A15Čj4_Podstatná jména-procvičování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- pocvičování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3554BDE-39E4-4991-981A-B9E9588050D8}" type="presOf" srcId="{39F8B381-5807-488E-AC22-73DD4140ED4A}" destId="{71045F8C-00FA-488E-A7BD-E2E6753D979D}" srcOrd="0" destOrd="0" presId="urn:microsoft.com/office/officeart/2005/8/layout/target3"/>
    <dgm:cxn modelId="{0EB01401-8201-475E-BD16-386DFF8C989B}" type="presOf" srcId="{019433A1-1324-4DE1-9E6F-32B851095F74}" destId="{A3817367-F2BC-482F-8832-FA00B51DCCF3}" srcOrd="0" destOrd="0" presId="urn:microsoft.com/office/officeart/2005/8/layout/target3"/>
    <dgm:cxn modelId="{129CDBF2-415B-4FF0-8AFA-46034D96D6A0}" type="presOf" srcId="{019433A1-1324-4DE1-9E6F-32B851095F74}" destId="{E7297F21-D4FD-4A41-AE58-814D01A6B5E7}" srcOrd="1" destOrd="0" presId="urn:microsoft.com/office/officeart/2005/8/layout/target3"/>
    <dgm:cxn modelId="{D91B76C9-5EA4-4C0D-A1D9-23F5C794242F}" type="presOf" srcId="{C73C7642-F245-4585-8F88-243F9FAEF6CA}" destId="{59F530CB-4999-43B3-A00D-6AB53886BD77}" srcOrd="1" destOrd="0" presId="urn:microsoft.com/office/officeart/2005/8/layout/target3"/>
    <dgm:cxn modelId="{7D8AEB8A-80F5-4BC6-A3DC-63B87CC0C9EA}" type="presOf" srcId="{EBC41103-E2E5-4D48-9B4B-425520D3D098}" destId="{3BA01B75-849B-4716-8BCD-084A86FF328F}" srcOrd="0" destOrd="0" presId="urn:microsoft.com/office/officeart/2005/8/layout/target3"/>
    <dgm:cxn modelId="{E141F36C-1912-43BF-B1BD-1B10FF12ADF2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26ECE03-D2D1-4F70-912D-FD85CC6A2B21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35144E4-86E1-45E4-AD34-D98E1C9E78B0}" type="presOf" srcId="{C73C7642-F245-4585-8F88-243F9FAEF6CA}" destId="{9A9B6F4F-B6FF-4F2D-B640-A8473E589523}" srcOrd="0" destOrd="0" presId="urn:microsoft.com/office/officeart/2005/8/layout/target3"/>
    <dgm:cxn modelId="{2AC2EA58-E611-45C4-9B36-3273D44F63EF}" type="presOf" srcId="{EBC41103-E2E5-4D48-9B4B-425520D3D098}" destId="{A27B6496-BF1B-4384-9217-9659064D5D6A}" srcOrd="1" destOrd="0" presId="urn:microsoft.com/office/officeart/2005/8/layout/target3"/>
    <dgm:cxn modelId="{1DF21C8B-5B1F-4375-AA93-E2C7359333A1}" type="presOf" srcId="{FBBFC3EA-9D9D-4F3A-BEA6-9C2C0E46BF20}" destId="{832BF48F-0145-4429-9E02-8FCA946CCE9E}" srcOrd="1" destOrd="0" presId="urn:microsoft.com/office/officeart/2005/8/layout/target3"/>
    <dgm:cxn modelId="{1E48C491-E951-471D-AFED-33A039EFBB0D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376FC87-8369-43B5-85F2-63DD763D25CF}" type="presParOf" srcId="{71045F8C-00FA-488E-A7BD-E2E6753D979D}" destId="{3577EC6B-C980-4F34-8C69-4365E7B8FC8C}" srcOrd="0" destOrd="0" presId="urn:microsoft.com/office/officeart/2005/8/layout/target3"/>
    <dgm:cxn modelId="{55C142F7-332D-47A4-8B29-1259210AF186}" type="presParOf" srcId="{71045F8C-00FA-488E-A7BD-E2E6753D979D}" destId="{6940EB87-DC1D-4BC3-9408-9AC2E1FFC039}" srcOrd="1" destOrd="0" presId="urn:microsoft.com/office/officeart/2005/8/layout/target3"/>
    <dgm:cxn modelId="{4EDF12C6-9F31-448E-9EB8-2F03E996BE44}" type="presParOf" srcId="{71045F8C-00FA-488E-A7BD-E2E6753D979D}" destId="{BC35EE03-4121-4EF9-923D-7CB6D30D358D}" srcOrd="2" destOrd="0" presId="urn:microsoft.com/office/officeart/2005/8/layout/target3"/>
    <dgm:cxn modelId="{58D62311-6CEA-4BC9-8B7A-59539004E284}" type="presParOf" srcId="{71045F8C-00FA-488E-A7BD-E2E6753D979D}" destId="{C95EEA27-3CBF-4645-A92D-9D8AF5C1CBFC}" srcOrd="3" destOrd="0" presId="urn:microsoft.com/office/officeart/2005/8/layout/target3"/>
    <dgm:cxn modelId="{5471D807-FAD0-4B64-AFAE-A38D23C0B686}" type="presParOf" srcId="{71045F8C-00FA-488E-A7BD-E2E6753D979D}" destId="{851BB866-B6AE-4566-893F-4C635BA974FC}" srcOrd="4" destOrd="0" presId="urn:microsoft.com/office/officeart/2005/8/layout/target3"/>
    <dgm:cxn modelId="{C45709CD-13E3-49E4-B93B-FC0FE495E9A5}" type="presParOf" srcId="{71045F8C-00FA-488E-A7BD-E2E6753D979D}" destId="{643EA938-EDE0-4533-ACCC-D2BD6F3A527C}" srcOrd="5" destOrd="0" presId="urn:microsoft.com/office/officeart/2005/8/layout/target3"/>
    <dgm:cxn modelId="{D73A9106-5CBC-42AE-B0EB-51D70C6C67D7}" type="presParOf" srcId="{71045F8C-00FA-488E-A7BD-E2E6753D979D}" destId="{92F31B18-D66D-4CC7-89B9-378928DE877D}" srcOrd="6" destOrd="0" presId="urn:microsoft.com/office/officeart/2005/8/layout/target3"/>
    <dgm:cxn modelId="{29ACDFAE-4BB0-4195-B12B-101F49758B63}" type="presParOf" srcId="{71045F8C-00FA-488E-A7BD-E2E6753D979D}" destId="{902074E1-B931-4618-97F1-FADBE82E9C3C}" srcOrd="7" destOrd="0" presId="urn:microsoft.com/office/officeart/2005/8/layout/target3"/>
    <dgm:cxn modelId="{3A7E5EFF-56FB-4E66-A11D-2C3C088C39A1}" type="presParOf" srcId="{71045F8C-00FA-488E-A7BD-E2E6753D979D}" destId="{A3817367-F2BC-482F-8832-FA00B51DCCF3}" srcOrd="8" destOrd="0" presId="urn:microsoft.com/office/officeart/2005/8/layout/target3"/>
    <dgm:cxn modelId="{153B1E9E-2EA0-4184-9B1D-F763F09C67BE}" type="presParOf" srcId="{71045F8C-00FA-488E-A7BD-E2E6753D979D}" destId="{2DD79E57-A63E-47D4-A1AB-6DF333476AD4}" srcOrd="9" destOrd="0" presId="urn:microsoft.com/office/officeart/2005/8/layout/target3"/>
    <dgm:cxn modelId="{240C1FAE-61E3-444B-AFC6-6D46B227551F}" type="presParOf" srcId="{71045F8C-00FA-488E-A7BD-E2E6753D979D}" destId="{648967D3-ED80-4214-8D87-4E7012561E4A}" srcOrd="10" destOrd="0" presId="urn:microsoft.com/office/officeart/2005/8/layout/target3"/>
    <dgm:cxn modelId="{470A4610-D8C9-4EAE-AD2C-D2EC1D6F981E}" type="presParOf" srcId="{71045F8C-00FA-488E-A7BD-E2E6753D979D}" destId="{9A9B6F4F-B6FF-4F2D-B640-A8473E589523}" srcOrd="11" destOrd="0" presId="urn:microsoft.com/office/officeart/2005/8/layout/target3"/>
    <dgm:cxn modelId="{316E31B7-AB9E-43F0-86B2-F279BEE401CC}" type="presParOf" srcId="{71045F8C-00FA-488E-A7BD-E2E6753D979D}" destId="{13BD0FAF-9F2C-4708-9E63-A8E8E5252943}" srcOrd="12" destOrd="0" presId="urn:microsoft.com/office/officeart/2005/8/layout/target3"/>
    <dgm:cxn modelId="{757DA361-7AF5-492F-83AF-9AD6FCDA0619}" type="presParOf" srcId="{71045F8C-00FA-488E-A7BD-E2E6753D979D}" destId="{6821E7C9-5E4B-45FA-8F82-01E6F26FAA25}" srcOrd="13" destOrd="0" presId="urn:microsoft.com/office/officeart/2005/8/layout/target3"/>
    <dgm:cxn modelId="{ABD3D53F-D0B1-47A1-838D-D52893EE5797}" type="presParOf" srcId="{71045F8C-00FA-488E-A7BD-E2E6753D979D}" destId="{3BA01B75-849B-4716-8BCD-084A86FF328F}" srcOrd="14" destOrd="0" presId="urn:microsoft.com/office/officeart/2005/8/layout/target3"/>
    <dgm:cxn modelId="{3715390E-B25D-4AF3-95AC-4B7BD03E4396}" type="presParOf" srcId="{71045F8C-00FA-488E-A7BD-E2E6753D979D}" destId="{4D19AB04-24FA-40C2-B203-52AE3D15E171}" srcOrd="15" destOrd="0" presId="urn:microsoft.com/office/officeart/2005/8/layout/target3"/>
    <dgm:cxn modelId="{7139D52F-93AD-450F-AF4D-42B01B5673D1}" type="presParOf" srcId="{71045F8C-00FA-488E-A7BD-E2E6753D979D}" destId="{832BF48F-0145-4429-9E02-8FCA946CCE9E}" srcOrd="16" destOrd="0" presId="urn:microsoft.com/office/officeart/2005/8/layout/target3"/>
    <dgm:cxn modelId="{62E72668-5B8D-46D2-8B00-D3A612AD6259}" type="presParOf" srcId="{71045F8C-00FA-488E-A7BD-E2E6753D979D}" destId="{E7297F21-D4FD-4A41-AE58-814D01A6B5E7}" srcOrd="17" destOrd="0" presId="urn:microsoft.com/office/officeart/2005/8/layout/target3"/>
    <dgm:cxn modelId="{CDC1DE57-723D-43B2-B808-429257A1FCCC}" type="presParOf" srcId="{71045F8C-00FA-488E-A7BD-E2E6753D979D}" destId="{59F530CB-4999-43B3-A00D-6AB53886BD77}" srcOrd="18" destOrd="0" presId="urn:microsoft.com/office/officeart/2005/8/layout/target3"/>
    <dgm:cxn modelId="{2D76AFB2-1B04-4805-A5D4-8BCBCD71F70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VY_32_INOVACE_2A15Čj4_Podstatná jména-procvičování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- pocvičování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05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91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829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615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297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914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476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051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09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029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223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203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061B92-13EA-4582-B12D-E81B5739A9A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2D2D5-E744-4108-AD80-3F321B116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995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460635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021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aktivní procvičení probraného učiva a motivace žáků pro získávání nových </a:t>
            </a:r>
            <a:r>
              <a:rPr lang="cs-CZ" dirty="0" smtClean="0"/>
              <a:t>poznatků.</a:t>
            </a:r>
            <a:endParaRPr lang="cs-CZ" dirty="0" smtClean="0"/>
          </a:p>
          <a:p>
            <a:r>
              <a:rPr lang="cs-CZ" dirty="0" smtClean="0"/>
              <a:t>Metodický </a:t>
            </a:r>
            <a:r>
              <a:rPr lang="cs-CZ" dirty="0" smtClean="0"/>
              <a:t>pokyn: jde o skupinovou práci, skupiny žáků se střídají při práci s interaktivní tabulí, mezi tím ostatní pracují např. s učebnicí, pracovním sešitem, pracovními listy, počítačem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87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Najdi správné řešení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správné řešení a spoj se správným výrazem:   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/>
                </a:solidFill>
              </a:rPr>
              <a:t>Lv</a:t>
            </a:r>
            <a:r>
              <a:rPr lang="cs-CZ" dirty="0" smtClean="0">
                <a:solidFill>
                  <a:schemeClr val="accent2"/>
                </a:solidFill>
              </a:rPr>
              <a:t> _ žijí ve step_ ch hustě porostlých </a:t>
            </a:r>
            <a:r>
              <a:rPr lang="cs-CZ" dirty="0" err="1" smtClean="0">
                <a:solidFill>
                  <a:schemeClr val="accent2"/>
                </a:solidFill>
              </a:rPr>
              <a:t>křovinam</a:t>
            </a:r>
            <a:r>
              <a:rPr lang="cs-CZ" dirty="0" smtClean="0">
                <a:solidFill>
                  <a:schemeClr val="accent2"/>
                </a:solidFill>
              </a:rPr>
              <a:t>_ .</a:t>
            </a:r>
          </a:p>
          <a:p>
            <a:pPr marL="0" indent="0">
              <a:buNone/>
            </a:pPr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Pomoz přítel _ v </a:t>
            </a:r>
            <a:r>
              <a:rPr lang="cs-CZ" dirty="0" err="1" smtClean="0">
                <a:solidFill>
                  <a:schemeClr val="accent2"/>
                </a:solidFill>
              </a:rPr>
              <a:t>nouz</a:t>
            </a:r>
            <a:r>
              <a:rPr lang="cs-CZ" dirty="0" smtClean="0">
                <a:solidFill>
                  <a:schemeClr val="accent2"/>
                </a:solidFill>
              </a:rPr>
              <a:t> _. 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Voz _ jely s </a:t>
            </a:r>
            <a:r>
              <a:rPr lang="cs-CZ" dirty="0" err="1" smtClean="0">
                <a:solidFill>
                  <a:schemeClr val="accent2"/>
                </a:solidFill>
              </a:rPr>
              <a:t>pytl</a:t>
            </a:r>
            <a:r>
              <a:rPr lang="cs-CZ" dirty="0" smtClean="0">
                <a:solidFill>
                  <a:schemeClr val="accent2"/>
                </a:solidFill>
              </a:rPr>
              <a:t>_ s obil_ m.</a:t>
            </a:r>
          </a:p>
          <a:p>
            <a:pPr marL="0" indent="0">
              <a:buNone/>
            </a:pPr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3429000"/>
            <a:ext cx="720080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lvy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691680" y="3429000"/>
            <a:ext cx="648072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lvi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699792" y="3429000"/>
            <a:ext cx="1008112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stepích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923928" y="3429000"/>
            <a:ext cx="936104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stepých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148064" y="3429000"/>
            <a:ext cx="1224136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křovinami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6588224" y="3429000"/>
            <a:ext cx="1440160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křovinamy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611560" y="4437112"/>
            <a:ext cx="1080120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příteli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2015716" y="4437112"/>
            <a:ext cx="1044116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přítely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3347864" y="4437112"/>
            <a:ext cx="1044116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nouzi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4437112"/>
            <a:ext cx="1008112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nouzy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611560" y="5589240"/>
            <a:ext cx="72008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vozi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1416015" y="5589240"/>
            <a:ext cx="648072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vozy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2339752" y="5589240"/>
            <a:ext cx="72008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pytli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3347864" y="5589240"/>
            <a:ext cx="72008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pytly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4391980" y="5589240"/>
            <a:ext cx="90010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obilím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5580112" y="5589240"/>
            <a:ext cx="86409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obilým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01768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Vyhledej a oprav chyby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Silnici lemují vysoké topoly. Nad </a:t>
            </a:r>
            <a:r>
              <a:rPr lang="cs-CZ" dirty="0" err="1" smtClean="0">
                <a:solidFill>
                  <a:srgbClr val="00B050"/>
                </a:solidFill>
              </a:rPr>
              <a:t>poly</a:t>
            </a:r>
            <a:r>
              <a:rPr lang="cs-CZ" dirty="0" smtClean="0">
                <a:solidFill>
                  <a:srgbClr val="00B050"/>
                </a:solidFill>
              </a:rPr>
              <a:t> krouží jestřáby. Čápi loví </a:t>
            </a:r>
            <a:r>
              <a:rPr lang="cs-CZ" dirty="0" err="1" smtClean="0">
                <a:solidFill>
                  <a:srgbClr val="00B050"/>
                </a:solidFill>
              </a:rPr>
              <a:t>žábi</a:t>
            </a:r>
            <a:r>
              <a:rPr lang="cs-CZ" dirty="0" smtClean="0">
                <a:solidFill>
                  <a:srgbClr val="00B050"/>
                </a:solidFill>
              </a:rPr>
              <a:t> na </a:t>
            </a:r>
            <a:r>
              <a:rPr lang="cs-CZ" dirty="0" err="1" smtClean="0">
                <a:solidFill>
                  <a:srgbClr val="00B050"/>
                </a:solidFill>
              </a:rPr>
              <a:t>březých</a:t>
            </a:r>
            <a:r>
              <a:rPr lang="cs-CZ" dirty="0" smtClean="0">
                <a:solidFill>
                  <a:srgbClr val="00B050"/>
                </a:solidFill>
              </a:rPr>
              <a:t> rybníků. Mám šaty z jemného hedvábí. Dones vodu v </a:t>
            </a:r>
            <a:r>
              <a:rPr lang="cs-CZ" dirty="0" err="1" smtClean="0">
                <a:solidFill>
                  <a:srgbClr val="00B050"/>
                </a:solidFill>
              </a:rPr>
              <a:t>konvy</a:t>
            </a:r>
            <a:r>
              <a:rPr lang="cs-CZ" dirty="0" smtClean="0">
                <a:solidFill>
                  <a:srgbClr val="00B050"/>
                </a:solidFill>
              </a:rPr>
              <a:t>. Na paloučku tančily víly s dlouhými </a:t>
            </a:r>
            <a:r>
              <a:rPr lang="cs-CZ" dirty="0" err="1" smtClean="0">
                <a:solidFill>
                  <a:srgbClr val="00B050"/>
                </a:solidFill>
              </a:rPr>
              <a:t>vlasi</a:t>
            </a:r>
            <a:r>
              <a:rPr lang="cs-CZ" dirty="0" smtClean="0">
                <a:solidFill>
                  <a:srgbClr val="00B050"/>
                </a:solidFill>
              </a:rPr>
              <a:t>. Cesta k cíli není snadná. Na louce poletovali pestří motýly. Cesta do školy je dlouhá. Přinesu košík s </a:t>
            </a:r>
            <a:r>
              <a:rPr lang="cs-CZ" dirty="0" err="1" smtClean="0">
                <a:solidFill>
                  <a:srgbClr val="00B050"/>
                </a:solidFill>
              </a:rPr>
              <a:t>květinamy</a:t>
            </a:r>
            <a:r>
              <a:rPr lang="cs-CZ" dirty="0" smtClean="0">
                <a:solidFill>
                  <a:srgbClr val="00B050"/>
                </a:solidFill>
              </a:rPr>
              <a:t>. Na </a:t>
            </a:r>
            <a:r>
              <a:rPr lang="cs-CZ" dirty="0" err="1" smtClean="0">
                <a:solidFill>
                  <a:srgbClr val="00B050"/>
                </a:solidFill>
              </a:rPr>
              <a:t>návsy</a:t>
            </a:r>
            <a:r>
              <a:rPr lang="cs-CZ" dirty="0" smtClean="0">
                <a:solidFill>
                  <a:srgbClr val="00B050"/>
                </a:solidFill>
              </a:rPr>
              <a:t> rostou </a:t>
            </a:r>
            <a:r>
              <a:rPr lang="cs-CZ" dirty="0" err="1" smtClean="0">
                <a:solidFill>
                  <a:srgbClr val="00B050"/>
                </a:solidFill>
              </a:rPr>
              <a:t>topoli</a:t>
            </a:r>
            <a:r>
              <a:rPr lang="cs-CZ" dirty="0" smtClean="0">
                <a:solidFill>
                  <a:srgbClr val="00B050"/>
                </a:solidFill>
              </a:rPr>
              <a:t> a lípy. Dostala jsem náhrdelník s perlami a drahokamy. V zoo mají klece se lvi a pardály.  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357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Slož věty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jednotlivých slov slož správné věty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2420888"/>
            <a:ext cx="129614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chytají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195736" y="2420888"/>
            <a:ext cx="12241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b="1" dirty="0" smtClean="0"/>
              <a:t>Rybáři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1080120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červy.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860032" y="2420888"/>
            <a:ext cx="57606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652120" y="2420888"/>
            <a:ext cx="12241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ryby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683568" y="3140968"/>
            <a:ext cx="129614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štěkali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195736" y="3140968"/>
            <a:ext cx="12241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holuby.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563888" y="3140968"/>
            <a:ext cx="1080120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Psi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4923300" y="3140968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</a:t>
            </a:r>
            <a:endParaRPr lang="cs-CZ" b="1" dirty="0"/>
          </a:p>
        </p:txBody>
      </p:sp>
      <p:sp>
        <p:nvSpPr>
          <p:cNvPr id="15" name="Ovál 14"/>
          <p:cNvSpPr/>
          <p:nvPr/>
        </p:nvSpPr>
        <p:spPr>
          <a:xfrm>
            <a:off x="683568" y="3789040"/>
            <a:ext cx="1296144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uhlí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2195736" y="3789040"/>
            <a:ext cx="504056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7" name="Ovál 16"/>
          <p:cNvSpPr/>
          <p:nvPr/>
        </p:nvSpPr>
        <p:spPr>
          <a:xfrm>
            <a:off x="2987824" y="3789040"/>
            <a:ext cx="1116124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dříví.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4355976" y="3789040"/>
            <a:ext cx="1296144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Přines</a:t>
            </a:r>
            <a:endParaRPr lang="cs-CZ" b="1" dirty="0"/>
          </a:p>
        </p:txBody>
      </p:sp>
      <p:sp>
        <p:nvSpPr>
          <p:cNvPr id="19" name="Ovál 18"/>
          <p:cNvSpPr/>
          <p:nvPr/>
        </p:nvSpPr>
        <p:spPr>
          <a:xfrm>
            <a:off x="539552" y="4437112"/>
            <a:ext cx="1224136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koláč</a:t>
            </a:r>
            <a:endParaRPr lang="cs-CZ" b="1" dirty="0"/>
          </a:p>
        </p:txBody>
      </p:sp>
      <p:sp>
        <p:nvSpPr>
          <p:cNvPr id="20" name="Ovál 19"/>
          <p:cNvSpPr/>
          <p:nvPr/>
        </p:nvSpPr>
        <p:spPr>
          <a:xfrm>
            <a:off x="1763688" y="4460259"/>
            <a:ext cx="1782198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borůvkami</a:t>
            </a:r>
            <a:endParaRPr lang="cs-CZ" b="1" dirty="0"/>
          </a:p>
        </p:txBody>
      </p:sp>
      <p:sp>
        <p:nvSpPr>
          <p:cNvPr id="21" name="Ovál 20"/>
          <p:cNvSpPr/>
          <p:nvPr/>
        </p:nvSpPr>
        <p:spPr>
          <a:xfrm>
            <a:off x="3599892" y="4456277"/>
            <a:ext cx="1044116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</a:t>
            </a:r>
            <a:endParaRPr lang="cs-CZ" b="1" dirty="0"/>
          </a:p>
        </p:txBody>
      </p:sp>
      <p:sp>
        <p:nvSpPr>
          <p:cNvPr id="22" name="Ovál 21"/>
          <p:cNvSpPr/>
          <p:nvPr/>
        </p:nvSpPr>
        <p:spPr>
          <a:xfrm>
            <a:off x="4686171" y="4478426"/>
            <a:ext cx="432048" cy="35647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5190403" y="4463827"/>
            <a:ext cx="1296144" cy="35647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Upekla</a:t>
            </a:r>
            <a:endParaRPr lang="cs-CZ" b="1" dirty="0"/>
          </a:p>
        </p:txBody>
      </p:sp>
      <p:sp>
        <p:nvSpPr>
          <p:cNvPr id="24" name="Ovál 23"/>
          <p:cNvSpPr/>
          <p:nvPr/>
        </p:nvSpPr>
        <p:spPr>
          <a:xfrm>
            <a:off x="6486547" y="4492695"/>
            <a:ext cx="504056" cy="3240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5" name="Ovál 24"/>
          <p:cNvSpPr/>
          <p:nvPr/>
        </p:nvSpPr>
        <p:spPr>
          <a:xfrm>
            <a:off x="6990603" y="4492694"/>
            <a:ext cx="1613845" cy="34220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jahodami.</a:t>
            </a:r>
            <a:endParaRPr lang="cs-CZ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683568" y="5085184"/>
            <a:ext cx="468052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</a:t>
            </a:r>
          </a:p>
        </p:txBody>
      </p:sp>
      <p:sp>
        <p:nvSpPr>
          <p:cNvPr id="27" name="Zaoblený obdélník 26"/>
          <p:cNvSpPr/>
          <p:nvPr/>
        </p:nvSpPr>
        <p:spPr>
          <a:xfrm>
            <a:off x="1475656" y="5085184"/>
            <a:ext cx="972108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Labi</a:t>
            </a:r>
            <a:endParaRPr lang="cs-CZ" b="1" dirty="0"/>
          </a:p>
        </p:txBody>
      </p:sp>
      <p:sp>
        <p:nvSpPr>
          <p:cNvPr id="28" name="Zaoblený obdélník 27"/>
          <p:cNvSpPr/>
          <p:nvPr/>
        </p:nvSpPr>
        <p:spPr>
          <a:xfrm>
            <a:off x="2654787" y="5085184"/>
            <a:ext cx="891099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lodě</a:t>
            </a:r>
            <a:endParaRPr lang="cs-CZ" b="1" dirty="0"/>
          </a:p>
        </p:txBody>
      </p:sp>
      <p:sp>
        <p:nvSpPr>
          <p:cNvPr id="29" name="Zaoblený obdélník 28"/>
          <p:cNvSpPr/>
          <p:nvPr/>
        </p:nvSpPr>
        <p:spPr>
          <a:xfrm>
            <a:off x="3599892" y="5085184"/>
            <a:ext cx="1044116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hnojivy.</a:t>
            </a:r>
            <a:endParaRPr lang="cs-CZ" b="1" dirty="0"/>
          </a:p>
        </p:txBody>
      </p:sp>
      <p:sp>
        <p:nvSpPr>
          <p:cNvPr id="30" name="Zaoblený obdélník 29"/>
          <p:cNvSpPr/>
          <p:nvPr/>
        </p:nvSpPr>
        <p:spPr>
          <a:xfrm>
            <a:off x="4815176" y="5085184"/>
            <a:ext cx="605908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</a:t>
            </a:r>
            <a:endParaRPr lang="cs-CZ" b="1" dirty="0"/>
          </a:p>
        </p:txBody>
      </p:sp>
      <p:sp>
        <p:nvSpPr>
          <p:cNvPr id="32" name="Zaoblený obdélník 31"/>
          <p:cNvSpPr/>
          <p:nvPr/>
        </p:nvSpPr>
        <p:spPr>
          <a:xfrm>
            <a:off x="5585611" y="5085184"/>
            <a:ext cx="1059191" cy="43204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plují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93755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276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Najdi správné řešení</vt:lpstr>
      <vt:lpstr>Vyhledej a oprav chyby</vt:lpstr>
      <vt:lpstr>Slož věty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42</cp:revision>
  <dcterms:created xsi:type="dcterms:W3CDTF">2012-01-29T09:14:59Z</dcterms:created>
  <dcterms:modified xsi:type="dcterms:W3CDTF">2012-03-08T19:59:23Z</dcterms:modified>
</cp:coreProperties>
</file>