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59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3A9996-1750-44F5-84CA-833DC77C4384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CD53CF-9013-4931-AB1E-61E9A99061A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53464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D53CF-9013-4931-AB1E-61E9A99061A5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937246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788E9-0B6D-474A-BB50-FB297838B621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43EBCB-9161-41BB-B07D-097C7C6368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788E9-0B6D-474A-BB50-FB297838B621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43EBCB-9161-41BB-B07D-097C7C6368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788E9-0B6D-474A-BB50-FB297838B621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43EBCB-9161-41BB-B07D-097C7C6368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788E9-0B6D-474A-BB50-FB297838B621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43EBCB-9161-41BB-B07D-097C7C6368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788E9-0B6D-474A-BB50-FB297838B621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43EBCB-9161-41BB-B07D-097C7C6368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788E9-0B6D-474A-BB50-FB297838B621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43EBCB-9161-41BB-B07D-097C7C6368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788E9-0B6D-474A-BB50-FB297838B621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43EBCB-9161-41BB-B07D-097C7C6368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788E9-0B6D-474A-BB50-FB297838B621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43EBCB-9161-41BB-B07D-097C7C6368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788E9-0B6D-474A-BB50-FB297838B621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43EBCB-9161-41BB-B07D-097C7C6368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788E9-0B6D-474A-BB50-FB297838B621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43EBCB-9161-41BB-B07D-097C7C6368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788E9-0B6D-474A-BB50-FB297838B621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43EBCB-9161-41BB-B07D-097C7C6368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D0B788E9-0B6D-474A-BB50-FB297838B621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F43EBCB-9161-41BB-B07D-097C7C63684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s.wikipedia.org/wiki/Hlavn%C3%AD_stran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nesco-czech.cz/unesco-pamatky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://cs.wikipedia.org/wiki/Verbu%C5%88k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Lednice_castle.jpg" TargetMode="External"/><Relationship Id="rId13" Type="http://schemas.openxmlformats.org/officeDocument/2006/relationships/hyperlink" Target="http://cs.wikipedia.org/wiki/Soubor:Litomysl3.jpg" TargetMode="External"/><Relationship Id="rId18" Type="http://schemas.openxmlformats.org/officeDocument/2006/relationships/hyperlink" Target="http://cs.wikipedia.org/wiki/Soubor:Diplom_verbunk.jpg" TargetMode="External"/><Relationship Id="rId3" Type="http://schemas.openxmlformats.org/officeDocument/2006/relationships/hyperlink" Target="http://cs.wikipedia.org/wiki/Soubor:Telc109.jpg" TargetMode="External"/><Relationship Id="rId7" Type="http://schemas.openxmlformats.org/officeDocument/2006/relationships/hyperlink" Target="http://cs.wikipedia.org/wiki/Soubor:Kutna_Hora-Sedlec_cathedral_011.jpg" TargetMode="External"/><Relationship Id="rId12" Type="http://schemas.openxmlformats.org/officeDocument/2006/relationships/hyperlink" Target="http://cs.wikipedia.org/wiki/Soubor:Hola%C5%A1ovice.jpg" TargetMode="External"/><Relationship Id="rId17" Type="http://schemas.openxmlformats.org/officeDocument/2006/relationships/hyperlink" Target="http://cs.wikipedia.org/wiki/Soubor:Trebic_podklasteri_bazilika_velka_apsida.jpg" TargetMode="External"/><Relationship Id="rId2" Type="http://schemas.openxmlformats.org/officeDocument/2006/relationships/hyperlink" Target="http://cs.wikipedia.org/wiki/Soubor:Flag_of_UNESCO.svg" TargetMode="External"/><Relationship Id="rId16" Type="http://schemas.openxmlformats.org/officeDocument/2006/relationships/hyperlink" Target="http://cs.wikipedia.org/wiki/Soubor:T%C5%99eb%C3%AD%C4%8D_Basilika_Jihlava_Ghetto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Kutna_Hora_CZ_St_Barbara_Cathedral_front_view_02.JPG" TargetMode="External"/><Relationship Id="rId11" Type="http://schemas.openxmlformats.org/officeDocument/2006/relationships/hyperlink" Target="http://commons.wikimedia.org/wiki/File:Kv%C4%9Btn%C3%A1_zahrada_v_kv%C4%9Btu.jpg?uselang=cs" TargetMode="External"/><Relationship Id="rId5" Type="http://schemas.openxmlformats.org/officeDocument/2006/relationships/hyperlink" Target="http://cs.wikipedia.org/wiki/Soubor:Prague_Montage.jpg" TargetMode="External"/><Relationship Id="rId15" Type="http://schemas.openxmlformats.org/officeDocument/2006/relationships/hyperlink" Target="http://commons.wikimedia.org/wiki/File:Villa_Tugendhat-20070429.jpeg?uselang=cs" TargetMode="External"/><Relationship Id="rId10" Type="http://schemas.openxmlformats.org/officeDocument/2006/relationships/hyperlink" Target="http://commons.wikimedia.org/wiki/File:Arcibiskupsk%C3%BD_z%C3%A1mek_Krom%C4%9B%C5%99%C3%AD%C5%BE_-1.jpg?uselang=cs" TargetMode="External"/><Relationship Id="rId19" Type="http://schemas.openxmlformats.org/officeDocument/2006/relationships/image" Target="../media/image2.png"/><Relationship Id="rId4" Type="http://schemas.openxmlformats.org/officeDocument/2006/relationships/hyperlink" Target="http://cs.wikipedia.org/wiki/Soubor:Cesky_Krumlov_-_panorama.jpg" TargetMode="External"/><Relationship Id="rId9" Type="http://schemas.openxmlformats.org/officeDocument/2006/relationships/hyperlink" Target="http://cs.wikipedia.org/wiki/Soubor:Januv_hrad_Lednice.jpg" TargetMode="External"/><Relationship Id="rId14" Type="http://schemas.openxmlformats.org/officeDocument/2006/relationships/hyperlink" Target="http://cs.wikipedia.org/wiki/Soubor:Holy_Trinity_Colum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2211846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tx1"/>
                </a:solidFill>
                <a:effectLst/>
                <a:latin typeface="+mn-lt"/>
              </a:rPr>
              <a:t>Název školy: ZŠ Varnsdorf, Edisonova 2821, okres Děčín, příspěvková organizace</a:t>
            </a:r>
            <a:br>
              <a:rPr lang="cs-CZ" sz="2400" dirty="0" smtClean="0">
                <a:solidFill>
                  <a:schemeClr val="tx1"/>
                </a:solidFill>
                <a:effectLst/>
                <a:latin typeface="+mn-lt"/>
              </a:rPr>
            </a:br>
            <a:r>
              <a:rPr lang="cs-CZ" sz="2400" dirty="0" smtClean="0">
                <a:solidFill>
                  <a:schemeClr val="tx1"/>
                </a:solidFill>
                <a:effectLst/>
                <a:latin typeface="+mn-lt"/>
              </a:rPr>
              <a:t>Člověk a jeho svět, Vlastivěda, Památky UNESCO v ČR</a:t>
            </a:r>
            <a:br>
              <a:rPr lang="cs-CZ" sz="2400" dirty="0" smtClean="0">
                <a:solidFill>
                  <a:schemeClr val="tx1"/>
                </a:solidFill>
                <a:effectLst/>
                <a:latin typeface="+mn-lt"/>
              </a:rPr>
            </a:br>
            <a:r>
              <a:rPr lang="cs-CZ" sz="2400" dirty="0" smtClean="0">
                <a:solidFill>
                  <a:schemeClr val="tx1"/>
                </a:solidFill>
                <a:effectLst/>
                <a:latin typeface="+mn-lt"/>
              </a:rPr>
              <a:t>Autor: Mgr. Marta Samlerová</a:t>
            </a:r>
            <a:br>
              <a:rPr lang="cs-CZ" sz="2400" dirty="0" smtClean="0">
                <a:solidFill>
                  <a:schemeClr val="tx1"/>
                </a:solidFill>
                <a:effectLst/>
                <a:latin typeface="+mn-lt"/>
              </a:rPr>
            </a:br>
            <a:r>
              <a:rPr lang="cs-CZ" sz="2400" dirty="0" smtClean="0">
                <a:solidFill>
                  <a:schemeClr val="tx1"/>
                </a:solidFill>
                <a:effectLst/>
                <a:latin typeface="+mn-lt"/>
              </a:rPr>
              <a:t>Název materiálu: </a:t>
            </a:r>
            <a:r>
              <a:rPr lang="cs-CZ" sz="2400" b="1" dirty="0" smtClean="0">
                <a:solidFill>
                  <a:schemeClr val="tx1"/>
                </a:solidFill>
                <a:effectLst/>
                <a:latin typeface="+mn-lt"/>
              </a:rPr>
              <a:t> VY_32_INOVACE_09/III.SADA</a:t>
            </a:r>
            <a:endParaRPr lang="cs-CZ" sz="2400" dirty="0"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8728" y="3286124"/>
            <a:ext cx="7406640" cy="1643074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Anotace: </a:t>
            </a:r>
            <a:r>
              <a:rPr lang="cs-CZ" sz="2400" dirty="0" smtClean="0">
                <a:solidFill>
                  <a:schemeClr val="tx1"/>
                </a:solidFill>
              </a:rPr>
              <a:t>Prezentace je určena pro žáky 5.ročníku, slouží   k výkladu učiva Památky UNESCO v ČR. Žáci pracují na PC.</a:t>
            </a:r>
          </a:p>
          <a:p>
            <a:r>
              <a:rPr lang="cs-CZ" sz="2400" dirty="0" smtClean="0">
                <a:solidFill>
                  <a:schemeClr val="tx1"/>
                </a:solidFill>
              </a:rPr>
              <a:t>Období: září-prosinec 2011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229200"/>
            <a:ext cx="5718175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Návod k práci: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Každý žák sedí u PC, který je připojen k internetu a na dané internetové stránce podle pokynů učitele vyhledává potřebné informace. </a:t>
            </a:r>
          </a:p>
          <a:p>
            <a:r>
              <a:rPr lang="cs-CZ" dirty="0" smtClean="0"/>
              <a:t>Žáci odpovídají na zadané otázky učiteli nebo si dělají zápis do sešitu.</a:t>
            </a:r>
            <a:endParaRPr lang="cs-CZ" smtClean="0"/>
          </a:p>
          <a:p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368412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latin typeface="+mn-lt"/>
              </a:rPr>
              <a:t>Najdi, co znamená zkratka UNECSO na  </a:t>
            </a:r>
            <a:r>
              <a:rPr lang="cs-CZ" sz="3200" dirty="0" smtClean="0">
                <a:latin typeface="+mn-lt"/>
                <a:hlinkClick r:id="rId2"/>
              </a:rPr>
              <a:t>http://cs.wikipedia.org/wiki/Hlavn%C3%AD_strana</a:t>
            </a:r>
            <a:r>
              <a:rPr lang="cs-CZ" sz="3200" dirty="0" smtClean="0">
                <a:latin typeface="+mn-lt"/>
              </a:rPr>
              <a:t> 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928802"/>
            <a:ext cx="7498080" cy="2357454"/>
          </a:xfrm>
        </p:spPr>
        <p:txBody>
          <a:bodyPr/>
          <a:lstStyle/>
          <a:p>
            <a:r>
              <a:rPr lang="cs-CZ" dirty="0" smtClean="0"/>
              <a:t>Organizace OSN pro výchovu, vědu a kulturu</a:t>
            </a:r>
          </a:p>
          <a:p>
            <a:r>
              <a:rPr lang="cs-CZ" dirty="0" smtClean="0"/>
              <a:t>Sídlí v Paříži. Organizace sdružuje 195 členských zemí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3857628"/>
            <a:ext cx="3645580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>
                <a:latin typeface="+mn-lt"/>
              </a:rPr>
              <a:t>Které památky v ČR patří na seznam UNESCO? </a:t>
            </a:r>
            <a:r>
              <a:rPr lang="cs-CZ" sz="3200" dirty="0" smtClean="0">
                <a:latin typeface="+mn-lt"/>
                <a:hlinkClick r:id="rId2"/>
              </a:rPr>
              <a:t>http://www.</a:t>
            </a:r>
            <a:r>
              <a:rPr lang="cs-CZ" sz="3200" dirty="0" err="1" smtClean="0">
                <a:latin typeface="+mn-lt"/>
                <a:hlinkClick r:id="rId2"/>
              </a:rPr>
              <a:t>unesco</a:t>
            </a:r>
            <a:r>
              <a:rPr lang="cs-CZ" sz="3200" dirty="0" smtClean="0">
                <a:latin typeface="+mn-lt"/>
                <a:hlinkClick r:id="rId2"/>
              </a:rPr>
              <a:t>-</a:t>
            </a:r>
            <a:r>
              <a:rPr lang="cs-CZ" sz="3200" dirty="0" err="1" smtClean="0">
                <a:latin typeface="+mn-lt"/>
                <a:hlinkClick r:id="rId2"/>
              </a:rPr>
              <a:t>czech.cz</a:t>
            </a:r>
            <a:r>
              <a:rPr lang="cs-CZ" sz="3200" dirty="0" smtClean="0">
                <a:latin typeface="+mn-lt"/>
                <a:hlinkClick r:id="rId2"/>
              </a:rPr>
              <a:t>/</a:t>
            </a:r>
            <a:r>
              <a:rPr lang="cs-CZ" sz="3200" dirty="0" err="1" smtClean="0">
                <a:latin typeface="+mn-lt"/>
                <a:hlinkClick r:id="rId2"/>
              </a:rPr>
              <a:t>unesco</a:t>
            </a:r>
            <a:r>
              <a:rPr lang="cs-CZ" sz="3200" dirty="0" smtClean="0">
                <a:latin typeface="+mn-lt"/>
                <a:hlinkClick r:id="rId2"/>
              </a:rPr>
              <a:t>-</a:t>
            </a:r>
            <a:r>
              <a:rPr lang="cs-CZ" sz="3200" dirty="0" err="1" smtClean="0">
                <a:latin typeface="+mn-lt"/>
                <a:hlinkClick r:id="rId2"/>
              </a:rPr>
              <a:t>pamatky</a:t>
            </a:r>
            <a:r>
              <a:rPr lang="cs-CZ" sz="3200" dirty="0" smtClean="0">
                <a:latin typeface="+mn-lt"/>
                <a:hlinkClick r:id="rId2"/>
              </a:rPr>
              <a:t>/</a:t>
            </a:r>
            <a:r>
              <a:rPr lang="cs-CZ" sz="3200" dirty="0" smtClean="0">
                <a:latin typeface="+mn-lt"/>
              </a:rPr>
              <a:t> 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Telč</a:t>
            </a:r>
            <a:r>
              <a:rPr lang="cs-CZ" dirty="0" smtClean="0"/>
              <a:t> - historické centrum</a:t>
            </a:r>
          </a:p>
          <a:p>
            <a:r>
              <a:rPr lang="cs-CZ" b="1" dirty="0" smtClean="0"/>
              <a:t>Český Krumlov </a:t>
            </a:r>
            <a:r>
              <a:rPr lang="cs-CZ" dirty="0" smtClean="0"/>
              <a:t>- historické centrum</a:t>
            </a:r>
          </a:p>
          <a:p>
            <a:r>
              <a:rPr lang="cs-CZ" b="1" dirty="0" smtClean="0"/>
              <a:t>Praha</a:t>
            </a:r>
            <a:r>
              <a:rPr lang="cs-CZ" dirty="0" smtClean="0"/>
              <a:t> - historické centrum</a:t>
            </a:r>
          </a:p>
          <a:p>
            <a:r>
              <a:rPr lang="cs-CZ" b="1" dirty="0" smtClean="0"/>
              <a:t>Žďár nad Sázavou </a:t>
            </a:r>
            <a:r>
              <a:rPr lang="cs-CZ" dirty="0" smtClean="0"/>
              <a:t>- poutní kostel sv. Jana Nepomuckého na Zelené hoře</a:t>
            </a:r>
          </a:p>
          <a:p>
            <a:r>
              <a:rPr lang="cs-CZ" b="1" dirty="0" smtClean="0"/>
              <a:t>Kutná Hora </a:t>
            </a:r>
            <a:r>
              <a:rPr lang="cs-CZ" dirty="0" smtClean="0"/>
              <a:t>- historické centrum, Chrám sv. Barbory, Katedrála Nanebevzetí Panny Marie v Sedlci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29684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714356"/>
            <a:ext cx="7498080" cy="5534044"/>
          </a:xfrm>
        </p:spPr>
        <p:txBody>
          <a:bodyPr/>
          <a:lstStyle/>
          <a:p>
            <a:r>
              <a:rPr lang="cs-CZ" b="1" dirty="0" smtClean="0"/>
              <a:t>Lednicko-valtický areál</a:t>
            </a:r>
          </a:p>
          <a:p>
            <a:r>
              <a:rPr lang="cs-CZ" b="1" dirty="0" smtClean="0"/>
              <a:t>Kroměříž</a:t>
            </a:r>
            <a:r>
              <a:rPr lang="cs-CZ" dirty="0" smtClean="0"/>
              <a:t> - zahrady a zámek</a:t>
            </a:r>
          </a:p>
          <a:p>
            <a:r>
              <a:rPr lang="cs-CZ" b="1" dirty="0" smtClean="0"/>
              <a:t>Holašovice</a:t>
            </a:r>
            <a:r>
              <a:rPr lang="cs-CZ" dirty="0" smtClean="0"/>
              <a:t> - vesnická rezervace</a:t>
            </a:r>
          </a:p>
          <a:p>
            <a:r>
              <a:rPr lang="cs-CZ" b="1" dirty="0" smtClean="0"/>
              <a:t>Litomyšl </a:t>
            </a:r>
            <a:r>
              <a:rPr lang="cs-CZ" dirty="0" smtClean="0"/>
              <a:t>- zámek a zámecký areál</a:t>
            </a:r>
          </a:p>
          <a:p>
            <a:r>
              <a:rPr lang="cs-CZ" b="1" dirty="0" smtClean="0"/>
              <a:t>Olomouc</a:t>
            </a:r>
            <a:r>
              <a:rPr lang="cs-CZ" dirty="0" smtClean="0"/>
              <a:t> - sloup Nejsvětější Trojice </a:t>
            </a:r>
          </a:p>
          <a:p>
            <a:r>
              <a:rPr lang="cs-CZ" b="1" dirty="0" smtClean="0"/>
              <a:t>Brno </a:t>
            </a:r>
            <a:r>
              <a:rPr lang="cs-CZ" dirty="0" smtClean="0"/>
              <a:t>- vila </a:t>
            </a:r>
            <a:r>
              <a:rPr lang="cs-CZ" dirty="0" err="1" smtClean="0"/>
              <a:t>Tugendhat</a:t>
            </a:r>
            <a:endParaRPr lang="cs-CZ" dirty="0" smtClean="0"/>
          </a:p>
          <a:p>
            <a:r>
              <a:rPr lang="cs-CZ" b="1" dirty="0" smtClean="0"/>
              <a:t>Třebíč</a:t>
            </a:r>
            <a:r>
              <a:rPr lang="cs-CZ" dirty="0" smtClean="0"/>
              <a:t> - židovská čtvrť a bazilika sv. Prokopa </a:t>
            </a:r>
          </a:p>
          <a:p>
            <a:r>
              <a:rPr lang="cs-CZ" b="1" dirty="0" smtClean="0"/>
              <a:t>Slovácký Verbuňk </a:t>
            </a:r>
            <a:r>
              <a:rPr lang="cs-CZ" dirty="0" smtClean="0"/>
              <a:t>- slovácký Verbuňk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25470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Telč</a:t>
            </a:r>
            <a:r>
              <a:rPr lang="cs-CZ" sz="3600" dirty="0" smtClean="0">
                <a:solidFill>
                  <a:schemeClr val="tx1"/>
                </a:solidFill>
              </a:rPr>
              <a:t> - historické centrum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>
              <a:latin typeface="+mn-lt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071678"/>
            <a:ext cx="7499350" cy="3601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1500166" y="857232"/>
            <a:ext cx="7143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/>
              <a:t>V</a:t>
            </a:r>
            <a:r>
              <a:rPr lang="cs-CZ" sz="2800" dirty="0" smtClean="0"/>
              <a:t> roce </a:t>
            </a:r>
            <a:r>
              <a:rPr lang="cs-CZ" sz="2800" dirty="0" smtClean="0">
                <a:solidFill>
                  <a:srgbClr val="FF0000"/>
                </a:solidFill>
              </a:rPr>
              <a:t>1992</a:t>
            </a:r>
            <a:r>
              <a:rPr lang="cs-CZ" sz="2800" dirty="0" smtClean="0"/>
              <a:t> bylo zapsáno na Seznam světového kulturního dědictví UNESCO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011222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Český Krumlov </a:t>
            </a:r>
            <a:r>
              <a:rPr lang="cs-CZ" sz="3600" dirty="0" smtClean="0">
                <a:solidFill>
                  <a:schemeClr val="tx1"/>
                </a:solidFill>
              </a:rPr>
              <a:t>- historické centrum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57290" y="1285860"/>
            <a:ext cx="7498080" cy="1409696"/>
          </a:xfrm>
        </p:spPr>
        <p:txBody>
          <a:bodyPr/>
          <a:lstStyle/>
          <a:p>
            <a:r>
              <a:rPr lang="pl-PL" dirty="0"/>
              <a:t>O</a:t>
            </a:r>
            <a:r>
              <a:rPr lang="pl-PL" dirty="0" smtClean="0"/>
              <a:t>d roku </a:t>
            </a:r>
            <a:r>
              <a:rPr lang="pl-PL" dirty="0" smtClean="0">
                <a:solidFill>
                  <a:srgbClr val="FF0000"/>
                </a:solidFill>
              </a:rPr>
              <a:t>1992</a:t>
            </a:r>
            <a:r>
              <a:rPr lang="pl-PL" dirty="0" smtClean="0"/>
              <a:t> je zapsáno na seznamu světového dědictví UNESCO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928934"/>
            <a:ext cx="7620000" cy="3343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08266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Praha</a:t>
            </a:r>
            <a:r>
              <a:rPr lang="cs-CZ" dirty="0" smtClean="0">
                <a:solidFill>
                  <a:schemeClr val="tx1"/>
                </a:solidFill>
              </a:rPr>
              <a:t> - historické centrum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14414" y="1447800"/>
            <a:ext cx="3929090" cy="4838720"/>
          </a:xfrm>
        </p:spPr>
        <p:txBody>
          <a:bodyPr>
            <a:noAutofit/>
          </a:bodyPr>
          <a:lstStyle/>
          <a:p>
            <a:r>
              <a:rPr lang="cs-CZ" sz="2700" b="1" dirty="0" smtClean="0"/>
              <a:t>Praha</a:t>
            </a:r>
            <a:r>
              <a:rPr lang="cs-CZ" sz="2700" dirty="0" smtClean="0"/>
              <a:t> je hlavní a současně největší město České republiky a 14. největší město Evropské unie. </a:t>
            </a:r>
          </a:p>
          <a:p>
            <a:r>
              <a:rPr lang="cs-CZ" sz="2700" dirty="0" smtClean="0"/>
              <a:t>Historické centrum města a Pražský hrad, největší hradní komplex na světě, je památkovou rezervací UNESCO od roku </a:t>
            </a:r>
            <a:r>
              <a:rPr lang="cs-CZ" sz="2700" dirty="0" smtClean="0">
                <a:solidFill>
                  <a:srgbClr val="FF0000"/>
                </a:solidFill>
              </a:rPr>
              <a:t>1992</a:t>
            </a:r>
            <a:r>
              <a:rPr lang="cs-CZ" sz="2700" dirty="0" smtClean="0"/>
              <a:t>.</a:t>
            </a:r>
            <a:endParaRPr lang="cs-CZ" sz="27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98730" y="1643050"/>
            <a:ext cx="3714083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100" b="1" dirty="0" smtClean="0"/>
              <a:t/>
            </a:r>
            <a:br>
              <a:rPr lang="cs-CZ" sz="3100" b="1" dirty="0" smtClean="0"/>
            </a:br>
            <a:r>
              <a:rPr lang="cs-CZ" sz="3100" b="1" dirty="0" smtClean="0">
                <a:solidFill>
                  <a:schemeClr val="tx1"/>
                </a:solidFill>
              </a:rPr>
              <a:t>Žďár nad Sázavou </a:t>
            </a:r>
            <a:r>
              <a:rPr lang="cs-CZ" sz="3100" dirty="0" smtClean="0">
                <a:solidFill>
                  <a:schemeClr val="tx1"/>
                </a:solidFill>
              </a:rPr>
              <a:t>- poutní kostel sv. Jana Nepomuckého na Zelené hoře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3993648" cy="4838720"/>
          </a:xfrm>
        </p:spPr>
        <p:txBody>
          <a:bodyPr>
            <a:normAutofit/>
          </a:bodyPr>
          <a:lstStyle/>
          <a:p>
            <a:r>
              <a:rPr lang="cs-CZ" dirty="0" smtClean="0"/>
              <a:t>Poutní kostel patří mezi nejvýznamnější stavby barokního stavitele Jana Blažeje </a:t>
            </a:r>
            <a:r>
              <a:rPr lang="cs-CZ" dirty="0" err="1" smtClean="0"/>
              <a:t>Santiniho-Aichela</a:t>
            </a:r>
            <a:r>
              <a:rPr lang="cs-CZ" dirty="0" smtClean="0"/>
              <a:t>. </a:t>
            </a:r>
          </a:p>
          <a:p>
            <a:r>
              <a:rPr lang="cs-CZ" dirty="0" smtClean="0"/>
              <a:t>Tento výtvor byl roku </a:t>
            </a:r>
            <a:r>
              <a:rPr lang="cs-CZ" dirty="0" smtClean="0">
                <a:solidFill>
                  <a:srgbClr val="FF0000"/>
                </a:solidFill>
              </a:rPr>
              <a:t>1994 </a:t>
            </a:r>
            <a:r>
              <a:rPr lang="cs-CZ" dirty="0" smtClean="0"/>
              <a:t>zařazen na seznam UNESCO.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1643050"/>
            <a:ext cx="3286116" cy="4929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Kutná Hora </a:t>
            </a:r>
            <a:r>
              <a:rPr lang="cs-CZ" sz="2800" dirty="0" smtClean="0">
                <a:solidFill>
                  <a:schemeClr val="tx1"/>
                </a:solidFill>
              </a:rPr>
              <a:t>- historické centrum, Chrám sv. Barbory, Katedrála Nanebevzetí Panny Marie v Sedlci</a:t>
            </a: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1340768"/>
            <a:ext cx="7498080" cy="1333128"/>
          </a:xfrm>
        </p:spPr>
        <p:txBody>
          <a:bodyPr>
            <a:normAutofit/>
          </a:bodyPr>
          <a:lstStyle/>
          <a:p>
            <a:r>
              <a:rPr lang="cs-CZ" sz="2400" dirty="0"/>
              <a:t>Historické centrum </a:t>
            </a:r>
            <a:r>
              <a:rPr lang="cs-CZ" sz="2400" dirty="0" smtClean="0"/>
              <a:t>je </a:t>
            </a:r>
            <a:r>
              <a:rPr lang="cs-CZ" sz="2400" dirty="0"/>
              <a:t>spolu s </a:t>
            </a:r>
            <a:r>
              <a:rPr lang="cs-CZ" sz="2400" b="1" dirty="0"/>
              <a:t>kostelem sv. Barbory</a:t>
            </a:r>
            <a:r>
              <a:rPr lang="cs-CZ" sz="2400" dirty="0"/>
              <a:t> a </a:t>
            </a:r>
            <a:r>
              <a:rPr lang="cs-CZ" sz="2400" b="1" dirty="0"/>
              <a:t>kostelem Nanebevzetí Panny Marie</a:t>
            </a:r>
            <a:r>
              <a:rPr lang="cs-CZ" sz="2400" dirty="0"/>
              <a:t> v Sedlci </a:t>
            </a:r>
            <a:r>
              <a:rPr lang="cs-CZ" sz="2400" dirty="0" smtClean="0"/>
              <a:t>je zapsáno </a:t>
            </a:r>
            <a:r>
              <a:rPr lang="cs-CZ" sz="2400" dirty="0"/>
              <a:t>od roku </a:t>
            </a:r>
            <a:r>
              <a:rPr lang="cs-CZ" sz="2400" dirty="0">
                <a:solidFill>
                  <a:srgbClr val="FF0000"/>
                </a:solidFill>
              </a:rPr>
              <a:t>1995</a:t>
            </a:r>
            <a:r>
              <a:rPr lang="cs-CZ" sz="2400" dirty="0"/>
              <a:t> </a:t>
            </a:r>
            <a:r>
              <a:rPr lang="cs-CZ" sz="2400" dirty="0" smtClean="0"/>
              <a:t>na seznam UNESCO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64571"/>
            <a:ext cx="2911821" cy="4063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678362"/>
            <a:ext cx="4554082" cy="4049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06090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/>
              <a:t/>
            </a:r>
            <a:br>
              <a:rPr lang="cs-CZ" sz="3600" b="1" dirty="0" smtClean="0"/>
            </a:br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Lednicko-valtický </a:t>
            </a:r>
            <a:r>
              <a:rPr lang="cs-CZ" sz="3600" b="1" dirty="0">
                <a:solidFill>
                  <a:schemeClr val="tx1"/>
                </a:solidFill>
                <a:latin typeface="+mn-lt"/>
              </a:rPr>
              <a:t>areál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908720"/>
            <a:ext cx="7498080" cy="1008112"/>
          </a:xfrm>
        </p:spPr>
        <p:txBody>
          <a:bodyPr>
            <a:normAutofit/>
          </a:bodyPr>
          <a:lstStyle/>
          <a:p>
            <a:r>
              <a:rPr lang="cs-CZ" sz="2800" dirty="0"/>
              <a:t>V prosinci </a:t>
            </a:r>
            <a:r>
              <a:rPr lang="cs-CZ" sz="2800" dirty="0">
                <a:solidFill>
                  <a:srgbClr val="FF0000"/>
                </a:solidFill>
              </a:rPr>
              <a:t>1996</a:t>
            </a:r>
            <a:r>
              <a:rPr lang="cs-CZ" sz="2800" dirty="0"/>
              <a:t> byl zapsán do </a:t>
            </a:r>
            <a:r>
              <a:rPr lang="cs-CZ" sz="2800" dirty="0" smtClean="0"/>
              <a:t>seznamu </a:t>
            </a:r>
            <a:r>
              <a:rPr lang="cs-CZ" sz="2800" dirty="0"/>
              <a:t>UNESCO.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775" y="1966020"/>
            <a:ext cx="3734002" cy="4299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966020"/>
            <a:ext cx="4674096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255053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78098"/>
          </a:xfrm>
        </p:spPr>
        <p:txBody>
          <a:bodyPr>
            <a:normAutofit fontScale="90000"/>
          </a:bodyPr>
          <a:lstStyle/>
          <a:p>
            <a:r>
              <a:rPr lang="cs-CZ" sz="3200" b="1" dirty="0">
                <a:solidFill>
                  <a:schemeClr val="tx1"/>
                </a:solidFill>
                <a:latin typeface="+mn-lt"/>
              </a:rPr>
              <a:t>Kroměříž</a:t>
            </a:r>
            <a:r>
              <a:rPr lang="cs-CZ" sz="3200" dirty="0">
                <a:solidFill>
                  <a:schemeClr val="tx1"/>
                </a:solidFill>
                <a:latin typeface="+mn-lt"/>
              </a:rPr>
              <a:t> - </a:t>
            </a:r>
            <a:r>
              <a:rPr lang="cs-CZ" sz="3200" dirty="0" smtClean="0">
                <a:solidFill>
                  <a:schemeClr val="tx1"/>
                </a:solidFill>
                <a:latin typeface="+mn-lt"/>
              </a:rPr>
              <a:t>zahrady </a:t>
            </a:r>
            <a:r>
              <a:rPr lang="cs-CZ" sz="3200" dirty="0">
                <a:solidFill>
                  <a:schemeClr val="tx1"/>
                </a:solidFill>
                <a:latin typeface="+mn-lt"/>
              </a:rPr>
              <a:t>a zámek</a:t>
            </a:r>
            <a:r>
              <a:rPr lang="cs-CZ" sz="3200" dirty="0"/>
              <a:t/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908720"/>
            <a:ext cx="7498080" cy="1800200"/>
          </a:xfrm>
        </p:spPr>
        <p:txBody>
          <a:bodyPr>
            <a:noAutofit/>
          </a:bodyPr>
          <a:lstStyle/>
          <a:p>
            <a:r>
              <a:rPr lang="cs-CZ" sz="2800" dirty="0"/>
              <a:t>V roce </a:t>
            </a:r>
            <a:r>
              <a:rPr lang="cs-CZ" sz="2800" dirty="0" smtClean="0">
                <a:solidFill>
                  <a:srgbClr val="FF0000"/>
                </a:solidFill>
              </a:rPr>
              <a:t>1998 </a:t>
            </a:r>
            <a:r>
              <a:rPr lang="cs-CZ" sz="2800" dirty="0"/>
              <a:t>byla Kroměříž </a:t>
            </a:r>
            <a:r>
              <a:rPr lang="cs-CZ" sz="2800" dirty="0" smtClean="0"/>
              <a:t>byl </a:t>
            </a:r>
            <a:r>
              <a:rPr lang="cs-CZ" sz="2800" dirty="0"/>
              <a:t>zdejší Arcibiskupský zámek spolu s Květnou a Podzámeckou </a:t>
            </a:r>
            <a:r>
              <a:rPr lang="cs-CZ" sz="2800" dirty="0" smtClean="0"/>
              <a:t>zahradou zapsán </a:t>
            </a:r>
            <a:r>
              <a:rPr lang="cs-CZ" sz="2800" dirty="0"/>
              <a:t>na </a:t>
            </a:r>
            <a:r>
              <a:rPr lang="cs-CZ" sz="2800" dirty="0" smtClean="0"/>
              <a:t>listinu  </a:t>
            </a:r>
            <a:r>
              <a:rPr lang="cs-CZ" sz="2800" dirty="0"/>
              <a:t>UNESCO.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370" y="2353483"/>
            <a:ext cx="3023116" cy="422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727" y="2632133"/>
            <a:ext cx="5256584" cy="3942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882621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50106"/>
          </a:xfrm>
        </p:spPr>
        <p:txBody>
          <a:bodyPr>
            <a:normAutofit fontScale="90000"/>
          </a:bodyPr>
          <a:lstStyle/>
          <a:p>
            <a:r>
              <a:rPr lang="cs-CZ" sz="3600" b="1" dirty="0">
                <a:solidFill>
                  <a:schemeClr val="tx1"/>
                </a:solidFill>
                <a:latin typeface="+mn-lt"/>
              </a:rPr>
              <a:t>Holašovice</a:t>
            </a:r>
            <a:r>
              <a:rPr lang="cs-CZ" sz="3600" dirty="0">
                <a:solidFill>
                  <a:schemeClr val="tx1"/>
                </a:solidFill>
                <a:latin typeface="+mn-lt"/>
              </a:rPr>
              <a:t> - vesnická rezervace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980728"/>
            <a:ext cx="7498080" cy="1584176"/>
          </a:xfrm>
        </p:spPr>
        <p:txBody>
          <a:bodyPr>
            <a:normAutofit/>
          </a:bodyPr>
          <a:lstStyle/>
          <a:p>
            <a:pPr algn="just"/>
            <a:r>
              <a:rPr lang="cs-CZ" sz="2800" dirty="0" smtClean="0"/>
              <a:t>Je </a:t>
            </a:r>
            <a:r>
              <a:rPr lang="cs-CZ" sz="2800" dirty="0"/>
              <a:t>od roku 1995 vesnickou památkovou rezervací a roku </a:t>
            </a:r>
            <a:r>
              <a:rPr lang="cs-CZ" sz="2800" dirty="0">
                <a:solidFill>
                  <a:srgbClr val="FF0000"/>
                </a:solidFill>
              </a:rPr>
              <a:t>1998</a:t>
            </a:r>
            <a:r>
              <a:rPr lang="cs-CZ" sz="2800" dirty="0"/>
              <a:t> </a:t>
            </a:r>
            <a:r>
              <a:rPr lang="cs-CZ" sz="2800" dirty="0" smtClean="0"/>
              <a:t>byla zapsána </a:t>
            </a:r>
            <a:r>
              <a:rPr lang="cs-CZ" sz="2800" dirty="0"/>
              <a:t>do </a:t>
            </a:r>
            <a:r>
              <a:rPr lang="cs-CZ" sz="2800" dirty="0" smtClean="0"/>
              <a:t>seznamu UNESCO</a:t>
            </a:r>
            <a:r>
              <a:rPr lang="cs-CZ" sz="2800" dirty="0"/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393277"/>
            <a:ext cx="6336704" cy="422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532630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50106"/>
          </a:xfrm>
        </p:spPr>
        <p:txBody>
          <a:bodyPr>
            <a:normAutofit fontScale="90000"/>
          </a:bodyPr>
          <a:lstStyle/>
          <a:p>
            <a:r>
              <a:rPr lang="cs-CZ" sz="3600" b="1" dirty="0"/>
              <a:t>Litomyšl </a:t>
            </a:r>
            <a:r>
              <a:rPr lang="cs-CZ" sz="3600" dirty="0"/>
              <a:t>- zámek a zámecký areál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5008" y="908720"/>
            <a:ext cx="7498080" cy="1117104"/>
          </a:xfrm>
        </p:spPr>
        <p:txBody>
          <a:bodyPr>
            <a:normAutofit/>
          </a:bodyPr>
          <a:lstStyle/>
          <a:p>
            <a:r>
              <a:rPr lang="cs-CZ" sz="2800" dirty="0"/>
              <a:t>Areál renesančního zámku </a:t>
            </a:r>
            <a:r>
              <a:rPr lang="cs-CZ" sz="2800" dirty="0" smtClean="0"/>
              <a:t>je zapsán od roku </a:t>
            </a:r>
            <a:r>
              <a:rPr lang="cs-CZ" sz="2800" dirty="0" smtClean="0">
                <a:solidFill>
                  <a:srgbClr val="FF0000"/>
                </a:solidFill>
              </a:rPr>
              <a:t>1999</a:t>
            </a:r>
            <a:r>
              <a:rPr lang="cs-CZ" sz="2800" dirty="0" smtClean="0"/>
              <a:t> </a:t>
            </a:r>
            <a:r>
              <a:rPr lang="cs-CZ" sz="2800" dirty="0"/>
              <a:t>v seznamu </a:t>
            </a:r>
            <a:r>
              <a:rPr lang="cs-CZ" sz="2800" dirty="0" smtClean="0"/>
              <a:t>UNESCO.</a:t>
            </a:r>
            <a:endParaRPr lang="cs-CZ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060848"/>
            <a:ext cx="7145409" cy="4644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781316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>
                <a:solidFill>
                  <a:schemeClr val="tx1"/>
                </a:solidFill>
                <a:latin typeface="+mn-lt"/>
              </a:rPr>
              <a:t>Olomouc</a:t>
            </a:r>
            <a:r>
              <a:rPr lang="cs-CZ" sz="3200" dirty="0">
                <a:solidFill>
                  <a:schemeClr val="tx1"/>
                </a:solidFill>
                <a:latin typeface="+mn-lt"/>
              </a:rPr>
              <a:t> - sloup Nejsvětější Trojice </a:t>
            </a:r>
            <a:r>
              <a:rPr lang="cs-CZ" sz="3200" dirty="0"/>
              <a:t/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29944" y="1484784"/>
            <a:ext cx="3568440" cy="4861520"/>
          </a:xfrm>
        </p:spPr>
        <p:txBody>
          <a:bodyPr>
            <a:normAutofit/>
          </a:bodyPr>
          <a:lstStyle/>
          <a:p>
            <a:r>
              <a:rPr lang="cs-CZ" dirty="0" smtClean="0"/>
              <a:t>Památka </a:t>
            </a:r>
            <a:r>
              <a:rPr lang="cs-CZ" dirty="0"/>
              <a:t>UNESCO sloup Nejsvětější Trojice, postavený v roce </a:t>
            </a:r>
            <a:r>
              <a:rPr lang="cs-CZ" dirty="0" smtClean="0"/>
              <a:t>1740</a:t>
            </a:r>
          </a:p>
          <a:p>
            <a:r>
              <a:rPr lang="cs-CZ" dirty="0" smtClean="0"/>
              <a:t> </a:t>
            </a:r>
            <a:r>
              <a:rPr lang="cs-CZ" dirty="0"/>
              <a:t>Z</a:t>
            </a:r>
            <a:r>
              <a:rPr lang="cs-CZ" dirty="0" smtClean="0"/>
              <a:t>apsán na seznam v roce </a:t>
            </a:r>
            <a:r>
              <a:rPr lang="cs-CZ" dirty="0" smtClean="0">
                <a:solidFill>
                  <a:srgbClr val="FF0000"/>
                </a:solidFill>
              </a:rPr>
              <a:t>2000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908720"/>
            <a:ext cx="4168618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9571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>
                <a:latin typeface="+mn-lt"/>
              </a:rPr>
              <a:t/>
            </a:r>
            <a:br>
              <a:rPr lang="cs-CZ" sz="3200" dirty="0">
                <a:latin typeface="+mn-lt"/>
              </a:rPr>
            </a:br>
            <a:r>
              <a:rPr lang="cs-CZ" sz="3600" b="1" dirty="0">
                <a:solidFill>
                  <a:schemeClr val="tx1"/>
                </a:solidFill>
                <a:latin typeface="+mn-lt"/>
              </a:rPr>
              <a:t>Brno </a:t>
            </a:r>
            <a:r>
              <a:rPr lang="cs-CZ" sz="3600" dirty="0">
                <a:solidFill>
                  <a:schemeClr val="tx1"/>
                </a:solidFill>
                <a:latin typeface="+mn-lt"/>
              </a:rPr>
              <a:t>- vila </a:t>
            </a:r>
            <a:r>
              <a:rPr lang="cs-CZ" sz="3600" dirty="0" err="1">
                <a:solidFill>
                  <a:schemeClr val="tx1"/>
                </a:solidFill>
                <a:latin typeface="+mn-lt"/>
              </a:rPr>
              <a:t>Tugendhat</a:t>
            </a:r>
            <a:r>
              <a:rPr lang="cs-CZ" sz="3200" dirty="0"/>
              <a:t/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1333128"/>
          </a:xfrm>
        </p:spPr>
        <p:txBody>
          <a:bodyPr/>
          <a:lstStyle/>
          <a:p>
            <a:r>
              <a:rPr lang="cs-CZ" dirty="0"/>
              <a:t>V roce </a:t>
            </a:r>
            <a:r>
              <a:rPr lang="cs-CZ" dirty="0">
                <a:solidFill>
                  <a:srgbClr val="FF0000"/>
                </a:solidFill>
              </a:rPr>
              <a:t>2001</a:t>
            </a:r>
            <a:r>
              <a:rPr lang="cs-CZ" dirty="0"/>
              <a:t> byla vila </a:t>
            </a:r>
            <a:r>
              <a:rPr lang="cs-CZ" dirty="0" err="1"/>
              <a:t>Tugendhat</a:t>
            </a:r>
            <a:r>
              <a:rPr lang="cs-CZ" dirty="0"/>
              <a:t> zapsána do listiny UNESCO.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780928"/>
            <a:ext cx="7610475" cy="361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3127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b="1" dirty="0">
                <a:solidFill>
                  <a:schemeClr val="tx1"/>
                </a:solidFill>
                <a:latin typeface="+mn-lt"/>
              </a:rPr>
              <a:t>Třebíč</a:t>
            </a:r>
            <a:r>
              <a:rPr lang="cs-CZ" sz="3200" dirty="0">
                <a:solidFill>
                  <a:schemeClr val="tx1"/>
                </a:solidFill>
                <a:latin typeface="+mn-lt"/>
              </a:rPr>
              <a:t> - židovská čtvrť a bazilika sv. Prokopa </a:t>
            </a:r>
            <a:r>
              <a:rPr lang="cs-CZ" sz="3200" dirty="0"/>
              <a:t/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7496"/>
            <a:ext cx="3640448" cy="3586716"/>
          </a:xfrm>
        </p:spPr>
        <p:txBody>
          <a:bodyPr>
            <a:normAutofit/>
          </a:bodyPr>
          <a:lstStyle/>
          <a:p>
            <a:r>
              <a:rPr lang="cs-CZ" sz="2800" dirty="0"/>
              <a:t>Ve městě jsou významné památky, Třebíčská židovská čtvrť a bazilika svatého Prokopa byly v roce </a:t>
            </a:r>
            <a:r>
              <a:rPr lang="cs-CZ" sz="2800" dirty="0">
                <a:solidFill>
                  <a:srgbClr val="FF0000"/>
                </a:solidFill>
              </a:rPr>
              <a:t>2003 </a:t>
            </a:r>
            <a:r>
              <a:rPr lang="cs-CZ" sz="2800" dirty="0"/>
              <a:t>zapsány do seznamu </a:t>
            </a:r>
            <a:r>
              <a:rPr lang="cs-CZ" sz="2800" dirty="0" smtClean="0"/>
              <a:t>UNESCO</a:t>
            </a:r>
            <a:r>
              <a:rPr lang="cs-CZ" sz="2800" dirty="0"/>
              <a:t>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872" y="1124744"/>
            <a:ext cx="4962128" cy="3312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077072"/>
            <a:ext cx="3042064" cy="2648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537440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476672"/>
            <a:ext cx="7498080" cy="1584176"/>
          </a:xfrm>
        </p:spPr>
        <p:txBody>
          <a:bodyPr>
            <a:normAutofit fontScale="90000"/>
          </a:bodyPr>
          <a:lstStyle/>
          <a:p>
            <a:r>
              <a:rPr lang="cs-CZ" sz="3100" b="1" dirty="0" smtClean="0"/>
              <a:t/>
            </a:r>
            <a:br>
              <a:rPr lang="cs-CZ" sz="3100" b="1" dirty="0" smtClean="0"/>
            </a:br>
            <a:r>
              <a:rPr lang="cs-CZ" sz="3100" b="1" dirty="0" smtClean="0">
                <a:solidFill>
                  <a:schemeClr val="tx1"/>
                </a:solidFill>
                <a:latin typeface="+mn-lt"/>
              </a:rPr>
              <a:t>Slovácký </a:t>
            </a:r>
            <a:r>
              <a:rPr lang="cs-CZ" sz="3100" b="1" dirty="0">
                <a:solidFill>
                  <a:schemeClr val="tx1"/>
                </a:solidFill>
                <a:latin typeface="+mn-lt"/>
              </a:rPr>
              <a:t>Verbuňk </a:t>
            </a:r>
            <a:r>
              <a:rPr lang="cs-CZ" sz="3100" dirty="0">
                <a:solidFill>
                  <a:schemeClr val="tx1"/>
                </a:solidFill>
                <a:latin typeface="+mn-lt"/>
              </a:rPr>
              <a:t>- slovácký </a:t>
            </a:r>
            <a:r>
              <a:rPr lang="cs-CZ" sz="3100" dirty="0" smtClean="0">
                <a:solidFill>
                  <a:schemeClr val="tx1"/>
                </a:solidFill>
                <a:latin typeface="+mn-lt"/>
              </a:rPr>
              <a:t>Verbuňk</a:t>
            </a:r>
            <a:r>
              <a:rPr lang="cs-CZ" sz="3100" dirty="0"/>
              <a:t/>
            </a:r>
            <a:br>
              <a:rPr lang="cs-CZ" sz="3100" dirty="0"/>
            </a:br>
            <a:r>
              <a:rPr lang="cs-CZ" sz="3100" dirty="0"/>
              <a:t>Najdi na </a:t>
            </a:r>
            <a:r>
              <a:rPr lang="cs-CZ" sz="3100" dirty="0">
                <a:hlinkClick r:id="rId2"/>
              </a:rPr>
              <a:t>http://</a:t>
            </a:r>
            <a:r>
              <a:rPr lang="cs-CZ" sz="3100" dirty="0" smtClean="0">
                <a:hlinkClick r:id="rId2"/>
              </a:rPr>
              <a:t>cs.wikipedia.org/wiki/Verbu%C5%88k</a:t>
            </a:r>
            <a:r>
              <a:rPr lang="cs-CZ" sz="3100" dirty="0" smtClean="0"/>
              <a:t> </a:t>
            </a:r>
            <a:r>
              <a:rPr lang="cs-CZ" sz="3100" dirty="0" smtClean="0">
                <a:solidFill>
                  <a:schemeClr val="tx1"/>
                </a:solidFill>
                <a:latin typeface="+mn-lt"/>
              </a:rPr>
              <a:t>co je verbuňk</a:t>
            </a:r>
            <a:r>
              <a:rPr lang="cs-CZ" sz="3100" dirty="0" smtClean="0"/>
              <a:t>.</a:t>
            </a:r>
            <a:r>
              <a:rPr lang="cs-CZ" sz="3200" dirty="0"/>
              <a:t/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2056995"/>
            <a:ext cx="7992888" cy="1155981"/>
          </a:xfrm>
        </p:spPr>
        <p:txBody>
          <a:bodyPr>
            <a:normAutofit/>
          </a:bodyPr>
          <a:lstStyle/>
          <a:p>
            <a:pPr algn="just"/>
            <a:r>
              <a:rPr lang="cs-CZ" sz="2800" dirty="0" smtClean="0"/>
              <a:t>Je </a:t>
            </a:r>
            <a:r>
              <a:rPr lang="cs-CZ" sz="2800" dirty="0"/>
              <a:t>mužský lidový tanec ze Slovácka</a:t>
            </a:r>
            <a:r>
              <a:rPr lang="cs-CZ" sz="2800" dirty="0" smtClean="0"/>
              <a:t>.</a:t>
            </a:r>
          </a:p>
          <a:p>
            <a:pPr algn="just"/>
            <a:r>
              <a:rPr lang="cs-CZ" sz="2800" dirty="0" smtClean="0"/>
              <a:t> </a:t>
            </a:r>
            <a:r>
              <a:rPr lang="cs-CZ" sz="2800" dirty="0"/>
              <a:t>Od roku </a:t>
            </a:r>
            <a:r>
              <a:rPr lang="cs-CZ" sz="2800" dirty="0">
                <a:solidFill>
                  <a:srgbClr val="FF0000"/>
                </a:solidFill>
              </a:rPr>
              <a:t>2005</a:t>
            </a:r>
            <a:r>
              <a:rPr lang="cs-CZ" sz="2800" dirty="0"/>
              <a:t> je zapsán </a:t>
            </a:r>
            <a:r>
              <a:rPr lang="cs-CZ" sz="2800" dirty="0" smtClean="0"/>
              <a:t>na seznam UNESCO. </a:t>
            </a:r>
            <a:endParaRPr lang="cs-CZ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212976"/>
            <a:ext cx="6408712" cy="3448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828054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4082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+mn-lt"/>
              </a:rPr>
              <a:t>Použité zdroje: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908720"/>
            <a:ext cx="7498080" cy="4306230"/>
          </a:xfrm>
        </p:spPr>
        <p:txBody>
          <a:bodyPr>
            <a:normAutofit fontScale="55000" lnSpcReduction="20000"/>
          </a:bodyPr>
          <a:lstStyle/>
          <a:p>
            <a:r>
              <a:rPr lang="cs-CZ" sz="2200" dirty="0" smtClean="0">
                <a:hlinkClick r:id="rId2"/>
              </a:rPr>
              <a:t>http://cs.wikipedia.org/wiki/Soubor:Flag_of_UNESCO.svg</a:t>
            </a:r>
            <a:r>
              <a:rPr lang="cs-CZ" sz="2200" dirty="0" smtClean="0"/>
              <a:t> </a:t>
            </a:r>
          </a:p>
          <a:p>
            <a:r>
              <a:rPr lang="cs-CZ" sz="2200" dirty="0" smtClean="0">
                <a:hlinkClick r:id="rId3"/>
              </a:rPr>
              <a:t>http://cs.wikipedia.org/wiki/Soubor:Telc109.jpg</a:t>
            </a:r>
            <a:r>
              <a:rPr lang="cs-CZ" sz="2200" dirty="0" smtClean="0"/>
              <a:t> </a:t>
            </a:r>
          </a:p>
          <a:p>
            <a:r>
              <a:rPr lang="cs-CZ" sz="2200" dirty="0" smtClean="0">
                <a:hlinkClick r:id="rId4"/>
              </a:rPr>
              <a:t>http://cs.wikipedia.org/wiki/Soubor:Cesky_Krumlov_-_panorama.jpg</a:t>
            </a:r>
            <a:r>
              <a:rPr lang="cs-CZ" sz="2200" dirty="0" smtClean="0"/>
              <a:t> </a:t>
            </a:r>
          </a:p>
          <a:p>
            <a:r>
              <a:rPr lang="cs-CZ" sz="2200" dirty="0" smtClean="0">
                <a:hlinkClick r:id="rId5"/>
              </a:rPr>
              <a:t>http://cs.wikipedia.org/wiki/Soubor:Prague_Montage.jpg</a:t>
            </a:r>
            <a:endParaRPr lang="cs-CZ" sz="2200" dirty="0" smtClean="0"/>
          </a:p>
          <a:p>
            <a:r>
              <a:rPr lang="cs-CZ" sz="2200" dirty="0">
                <a:hlinkClick r:id="rId6"/>
              </a:rPr>
              <a:t>http://</a:t>
            </a:r>
            <a:r>
              <a:rPr lang="cs-CZ" sz="2200" dirty="0" smtClean="0">
                <a:hlinkClick r:id="rId6"/>
              </a:rPr>
              <a:t>cs.wikipedia.org/wiki/Soubor:Kutna_Hora_CZ_St_Barbara_Cathedral_front_view_02.JPG</a:t>
            </a:r>
            <a:r>
              <a:rPr lang="cs-CZ" sz="2200" dirty="0" smtClean="0"/>
              <a:t>  </a:t>
            </a:r>
          </a:p>
          <a:p>
            <a:r>
              <a:rPr lang="cs-CZ" sz="2200" dirty="0">
                <a:hlinkClick r:id="rId7"/>
              </a:rPr>
              <a:t>http://</a:t>
            </a:r>
            <a:r>
              <a:rPr lang="cs-CZ" sz="2200" dirty="0" smtClean="0">
                <a:hlinkClick r:id="rId7"/>
              </a:rPr>
              <a:t>cs.wikipedia.org/wiki/Soubor:Kutna_Hora-Sedlec_cathedral_011.jpg</a:t>
            </a:r>
            <a:r>
              <a:rPr lang="cs-CZ" sz="2200" dirty="0"/>
              <a:t> </a:t>
            </a:r>
            <a:r>
              <a:rPr lang="cs-CZ" sz="2200" dirty="0">
                <a:hlinkClick r:id="rId8"/>
              </a:rPr>
              <a:t>http://</a:t>
            </a:r>
            <a:r>
              <a:rPr lang="cs-CZ" sz="2200" dirty="0" smtClean="0">
                <a:hlinkClick r:id="rId8"/>
              </a:rPr>
              <a:t>cs.wikipedia.org/wiki/Soubor:Lednice_castle.jpg</a:t>
            </a:r>
            <a:r>
              <a:rPr lang="cs-CZ" sz="2200" dirty="0" smtClean="0"/>
              <a:t> </a:t>
            </a:r>
          </a:p>
          <a:p>
            <a:r>
              <a:rPr lang="cs-CZ" sz="2200" dirty="0">
                <a:hlinkClick r:id="rId9"/>
              </a:rPr>
              <a:t>http://</a:t>
            </a:r>
            <a:r>
              <a:rPr lang="cs-CZ" sz="2200" dirty="0" smtClean="0">
                <a:hlinkClick r:id="rId9"/>
              </a:rPr>
              <a:t>cs.wikipedia.org/wiki/Soubor:Januv_hrad_Lednice.jpg</a:t>
            </a:r>
            <a:r>
              <a:rPr lang="cs-CZ" sz="2200" dirty="0" smtClean="0"/>
              <a:t> </a:t>
            </a:r>
          </a:p>
          <a:p>
            <a:r>
              <a:rPr lang="cs-CZ" sz="2200" dirty="0">
                <a:hlinkClick r:id="rId10"/>
              </a:rPr>
              <a:t>http://commons.wikimedia.org/wiki/File:Arcibiskupsk%C3%BD_z%C3%A1mek_Krom%C4%9B%C5%99%C3%AD%C5%BE_-</a:t>
            </a:r>
            <a:r>
              <a:rPr lang="cs-CZ" sz="2200" dirty="0" smtClean="0">
                <a:hlinkClick r:id="rId10"/>
              </a:rPr>
              <a:t>1.jpg?uselang=cs</a:t>
            </a:r>
            <a:r>
              <a:rPr lang="cs-CZ" sz="2200" dirty="0" smtClean="0"/>
              <a:t> </a:t>
            </a:r>
          </a:p>
          <a:p>
            <a:r>
              <a:rPr lang="cs-CZ" sz="2200" dirty="0">
                <a:hlinkClick r:id="rId11"/>
              </a:rPr>
              <a:t>http://</a:t>
            </a:r>
            <a:r>
              <a:rPr lang="cs-CZ" sz="2200" dirty="0" smtClean="0">
                <a:hlinkClick r:id="rId11"/>
              </a:rPr>
              <a:t>commons.wikimedia.org/wiki/File:Kv%C4%9Btn%C3%A1_zahrada_v_kv%C4%9Btu.jpg?uselang=cs</a:t>
            </a:r>
            <a:r>
              <a:rPr lang="cs-CZ" sz="2200" dirty="0" smtClean="0"/>
              <a:t> </a:t>
            </a:r>
          </a:p>
          <a:p>
            <a:r>
              <a:rPr lang="cs-CZ" sz="2200" dirty="0">
                <a:hlinkClick r:id="rId12"/>
              </a:rPr>
              <a:t>http://</a:t>
            </a:r>
            <a:r>
              <a:rPr lang="cs-CZ" sz="2200" dirty="0" smtClean="0">
                <a:hlinkClick r:id="rId12"/>
              </a:rPr>
              <a:t>cs.wikipedia.org/wiki/Soubor:Hola%C5%A1ovice.jpg</a:t>
            </a:r>
            <a:r>
              <a:rPr lang="cs-CZ" sz="2200" dirty="0" smtClean="0"/>
              <a:t> </a:t>
            </a:r>
          </a:p>
          <a:p>
            <a:r>
              <a:rPr lang="cs-CZ" sz="2200" dirty="0">
                <a:hlinkClick r:id="rId13"/>
              </a:rPr>
              <a:t>http://</a:t>
            </a:r>
            <a:r>
              <a:rPr lang="cs-CZ" sz="2200" dirty="0" smtClean="0">
                <a:hlinkClick r:id="rId13"/>
              </a:rPr>
              <a:t>cs.wikipedia.org/wiki/Soubor:Litomysl3.jpg</a:t>
            </a:r>
            <a:r>
              <a:rPr lang="cs-CZ" sz="2200" dirty="0" smtClean="0"/>
              <a:t> </a:t>
            </a:r>
          </a:p>
          <a:p>
            <a:r>
              <a:rPr lang="cs-CZ" sz="2200" dirty="0">
                <a:hlinkClick r:id="rId14"/>
              </a:rPr>
              <a:t>http://</a:t>
            </a:r>
            <a:r>
              <a:rPr lang="cs-CZ" sz="2200" dirty="0" smtClean="0">
                <a:hlinkClick r:id="rId14"/>
              </a:rPr>
              <a:t>cs.wikipedia.org/wiki/Soubor:Holy_Trinity_Column.jpg</a:t>
            </a:r>
            <a:r>
              <a:rPr lang="cs-CZ" sz="2200" dirty="0" smtClean="0"/>
              <a:t> </a:t>
            </a:r>
          </a:p>
          <a:p>
            <a:r>
              <a:rPr lang="cs-CZ" sz="2200" dirty="0">
                <a:hlinkClick r:id="rId15"/>
              </a:rPr>
              <a:t>http://</a:t>
            </a:r>
            <a:r>
              <a:rPr lang="cs-CZ" sz="2200" dirty="0" smtClean="0">
                <a:hlinkClick r:id="rId15"/>
              </a:rPr>
              <a:t>commons.wikimedia.org/wiki/File:Villa_Tugendhat-20070429.jpeg?uselang=cs</a:t>
            </a:r>
            <a:r>
              <a:rPr lang="cs-CZ" sz="2200" dirty="0" smtClean="0"/>
              <a:t> </a:t>
            </a:r>
          </a:p>
          <a:p>
            <a:r>
              <a:rPr lang="cs-CZ" sz="2200" dirty="0">
                <a:hlinkClick r:id="rId16"/>
              </a:rPr>
              <a:t>http://</a:t>
            </a:r>
            <a:r>
              <a:rPr lang="cs-CZ" sz="2200" dirty="0" smtClean="0">
                <a:hlinkClick r:id="rId16"/>
              </a:rPr>
              <a:t>cs.wikipedia.org/wiki/Soubor:T%C5%99eb%C3%AD%C4%8D_Basilika_Jihlava_Ghetto.jpg</a:t>
            </a:r>
            <a:r>
              <a:rPr lang="cs-CZ" sz="2200" dirty="0" smtClean="0"/>
              <a:t> </a:t>
            </a:r>
          </a:p>
          <a:p>
            <a:r>
              <a:rPr lang="cs-CZ" sz="2200" dirty="0">
                <a:hlinkClick r:id="rId17"/>
              </a:rPr>
              <a:t>http://</a:t>
            </a:r>
            <a:r>
              <a:rPr lang="cs-CZ" sz="2200" dirty="0" smtClean="0">
                <a:hlinkClick r:id="rId17"/>
              </a:rPr>
              <a:t>cs.wikipedia.org/wiki/Soubor:Trebic_podklasteri_bazilika_velka_apsida.jpg</a:t>
            </a:r>
            <a:r>
              <a:rPr lang="cs-CZ" sz="2200" dirty="0" smtClean="0"/>
              <a:t> </a:t>
            </a:r>
          </a:p>
          <a:p>
            <a:r>
              <a:rPr lang="cs-CZ" sz="2200" dirty="0">
                <a:hlinkClick r:id="rId18"/>
              </a:rPr>
              <a:t>http://</a:t>
            </a:r>
            <a:r>
              <a:rPr lang="cs-CZ" sz="2200" dirty="0" smtClean="0">
                <a:hlinkClick r:id="rId18"/>
              </a:rPr>
              <a:t>cs.wikipedia.org/wiki/Soubor:Diplom_verbunk.jpg</a:t>
            </a:r>
            <a:endParaRPr lang="cs-CZ" sz="2200" dirty="0" smtClean="0"/>
          </a:p>
          <a:p>
            <a:r>
              <a:rPr lang="cs-CZ" sz="2500" dirty="0" smtClean="0"/>
              <a:t>Citováno 21.11.2011</a:t>
            </a:r>
            <a:endParaRPr lang="cs-CZ" sz="25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229200"/>
            <a:ext cx="5718175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132</TotalTime>
  <Words>495</Words>
  <Application>Microsoft Office PowerPoint</Application>
  <PresentationFormat>Předvádění na obrazovce (4:3)</PresentationFormat>
  <Paragraphs>76</Paragraphs>
  <Slides>19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Slunovrat</vt:lpstr>
      <vt:lpstr>Název školy: ZŠ Varnsdorf, Edisonova 2821, okres Děčín, příspěvková organizace Člověk a jeho svět, Vlastivěda, Památky UNESCO v ČR Autor: Mgr. Marta Samlerová Název materiálu:  VY_32_INOVACE_09/III.SADA</vt:lpstr>
      <vt:lpstr>Návod k práci:</vt:lpstr>
      <vt:lpstr>Najdi, co znamená zkratka UNECSO na  http://cs.wikipedia.org/wiki/Hlavn%C3%AD_strana </vt:lpstr>
      <vt:lpstr>Které památky v ČR patří na seznam UNESCO? http://www.unesco-czech.cz/unesco-pamatky/ </vt:lpstr>
      <vt:lpstr>Snímek 5</vt:lpstr>
      <vt:lpstr>Telč - historické centrum </vt:lpstr>
      <vt:lpstr>Český Krumlov - historické centrum </vt:lpstr>
      <vt:lpstr>Praha - historické centrum </vt:lpstr>
      <vt:lpstr> Žďár nad Sázavou - poutní kostel sv. Jana Nepomuckého na Zelené hoře </vt:lpstr>
      <vt:lpstr>Kutná Hora - historické centrum, Chrám sv. Barbory, Katedrála Nanebevzetí Panny Marie v Sedlci </vt:lpstr>
      <vt:lpstr> Lednicko-valtický areál </vt:lpstr>
      <vt:lpstr>Kroměříž - zahrady a zámek </vt:lpstr>
      <vt:lpstr>Holašovice - vesnická rezervace </vt:lpstr>
      <vt:lpstr>Litomyšl - zámek a zámecký areál </vt:lpstr>
      <vt:lpstr>Olomouc - sloup Nejsvětější Trojice  </vt:lpstr>
      <vt:lpstr> Brno - vila Tugendhat </vt:lpstr>
      <vt:lpstr>Třebíč - židovská čtvrť a bazilika sv. Prokopa  </vt:lpstr>
      <vt:lpstr> Slovácký Verbuňk - slovácký Verbuňk Najdi na http://cs.wikipedia.org/wiki/Verbu%C5%88k co je verbuňk. 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Varnsdorf, Edisonova 2821, okres Děčín, příspěvková organizace Člověk a jeho svět, Vlastivěda, Památky UNESCO v ČR Autor: Mgr. Marta Samlerová Název materiálu:  VY_32_INOVACE__09/III.SADA</dc:title>
  <dc:creator>Marta</dc:creator>
  <cp:lastModifiedBy>Marta</cp:lastModifiedBy>
  <cp:revision>15</cp:revision>
  <dcterms:created xsi:type="dcterms:W3CDTF">2011-11-19T14:36:52Z</dcterms:created>
  <dcterms:modified xsi:type="dcterms:W3CDTF">2011-12-29T12:10:05Z</dcterms:modified>
</cp:coreProperties>
</file>