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008000"/>
    <a:srgbClr val="9933FF"/>
    <a:srgbClr val="B92CC4"/>
    <a:srgbClr val="FF6699"/>
    <a:srgbClr val="29292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09806-3885-4ADF-A32B-8E9728A5BC65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5D5A42-5D36-46E3-AEAB-CFC1AE003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5D5A42-5D36-46E3-AEAB-CFC1AE003084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9A70BE-A13F-4113-8016-B66918994FBB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4704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Vyvození Y, slabiky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VY_32_INOVACE_8B_04_CJL1_VYVOZENÍ  Y, SLABIKY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Y, slovo, slabika,věta,  py,  sy,  ly, my, ty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71600" y="2060848"/>
            <a:ext cx="7772400" cy="28083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Prezentace je určena žákům 1. třídy základní školy                   v oblasti Český jazyk a literatura. Cílem je vyvození hlásky Y, jeho poznávání v textu i v mluvené řeči, umístění ve slovech. Poznávání a čtení slabik py, sy, ly, my, ty, samostatně, ve slovech a ve větách.Současně děti pracují prostřednictvím techniky na rozvíjení své počítačové gramotnosti.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 descr="C:\Users\Martin\AppData\Local\Microsoft\Windows\Temporary Internet Files\Content.IE5\HPQTP977\MC9002672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509120"/>
            <a:ext cx="1328186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  <p:bldP spid="6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tin\AppData\Local\Microsoft\Windows\Temporary Internet Files\Content.IE5\7UR3D3YH\MC900326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12976"/>
            <a:ext cx="4133531" cy="3024336"/>
          </a:xfrm>
          <a:prstGeom prst="rect">
            <a:avLst/>
          </a:prstGeom>
          <a:noFill/>
        </p:spPr>
      </p:pic>
      <p:sp>
        <p:nvSpPr>
          <p:cNvPr id="3" name="Zástupný symbol pro text 2"/>
          <p:cNvSpPr>
            <a:spLocks noGrp="1"/>
          </p:cNvSpPr>
          <p:nvPr>
            <p:ph idx="4294967295"/>
          </p:nvPr>
        </p:nvSpPr>
        <p:spPr>
          <a:xfrm>
            <a:off x="457200" y="620688"/>
            <a:ext cx="8686800" cy="5459437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Najdi všechna písmena Y, y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>
              <a:buNone/>
            </a:pPr>
            <a:r>
              <a:rPr lang="cs-CZ" sz="4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Ý, ý chrochtá prasátko,</a:t>
            </a:r>
          </a:p>
          <a:p>
            <a:pPr algn="r">
              <a:buNone/>
            </a:pPr>
            <a:r>
              <a:rPr lang="cs-CZ" sz="4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že by chtělo cukrátko, </a:t>
            </a:r>
          </a:p>
          <a:p>
            <a:pPr algn="r">
              <a:buNone/>
            </a:pPr>
            <a:r>
              <a:rPr lang="cs-CZ" sz="4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Jestli mi ho nedají,</a:t>
            </a:r>
          </a:p>
          <a:p>
            <a:pPr algn="r">
              <a:buNone/>
            </a:pPr>
            <a:r>
              <a:rPr lang="cs-CZ" sz="4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budu jak to tvrdé ý.</a:t>
            </a:r>
            <a:endParaRPr lang="cs-CZ" sz="4800" dirty="0">
              <a:solidFill>
                <a:srgbClr val="FF66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Martin\AppData\Local\Microsoft\Windows\Temporary Internet Files\Content.IE5\9HRO0417\MC90043976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2068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02498E-6 C 0.00243 -0.00971 0.00226 -0.02127 0.00608 -0.02983 C 0.02465 -0.07354 0.0592 -0.07909 0.0941 -0.08163 C 0.14358 -0.08048 0.17326 -0.07863 0.21649 -0.07354 C 0.23212 -0.06891 0.24705 -0.06198 0.26267 -0.05758 C 0.27934 -0.04671 0.27101 -0.05573 0.27761 -0.04394 C 0.2809 -0.03792 0.28802 -0.02613 0.28802 -0.02613 C 0.29011 -0.01503 0.29358 -0.00532 0.29861 0.0037 C 0.30035 0.01665 0.30261 0.02914 0.30451 0.04186 C 0.30399 0.05481 0.30451 0.08557 0.29549 0.0976 C 0.29184 0.11263 0.28472 0.1235 0.27761 0.13529 C 0.26719 0.15241 0.26458 0.15842 0.24931 0.16906 C 0.24288 0.17322 0.23941 0.17993 0.23281 0.18294 C 0.22552 0.18918 0.21892 0.1945 0.21042 0.19681 C 0.20208 0.20352 0.19757 0.20468 0.18802 0.20653 C 0.16719 0.20468 0.14636 0.20953 0.12847 0.19496 C 0.11997 0.18779 0.12448 0.19011 0.11649 0.18109 C 0.11215 0.17623 0.10295 0.16698 0.10295 0.16698 C 0.09757 0.15449 0.09167 0.14339 0.08663 0.13136 C 0.07535 0.10431 0.09045 0.1346 0.08056 0.11541 C 0.07622 0.07239 0.07222 0.02937 0.10608 0.01388 C 0.11493 0.01457 0.12396 0.01434 0.13281 0.01596 C 0.13889 0.01712 0.14097 0.03377 0.1434 0.03978 C 0.14566 0.06013 0.15035 0.11448 0.13142 0.12697 C 0.12743 0.13275 0.12083 0.1346 0.11493 0.13529 C 0.09844 0.13715 0.08212 0.13715 0.06563 0.139 C 0.05261 0.1457 0.04809 0.15171 0.03733 0.16305 C 0.0342 0.17137 0.03056 0.17854 0.02535 0.18479 C 0.0224 0.19265 0.01962 0.20121 0.01649 0.20884 C 0.01476 0.21277 0.01042 0.22086 0.01042 0.22086 C 0.00677 0.23543 0.00122 0.24931 -0.00139 0.26457 C -0.00121 0.26619 -0.00174 0.28839 0.00156 0.29626 C 0.01701 0.3321 0.04583 0.37119 0.07622 0.38368 C 0.09913 0.40542 0.13524 0.40241 0.16129 0.40357 C 0.18524 0.40287 0.21997 0.40495 0.24774 0.39963 C 0.25469 0.39825 0.26059 0.39455 0.26719 0.39154 C 0.28368 0.38506 0.30087 0.3809 0.31788 0.37789 C 0.34427 0.36564 0.36927 0.34991 0.39705 0.34182 C 0.39861 0.34043 0.39983 0.33904 0.40156 0.33812 C 0.40347 0.33696 0.40573 0.33742 0.40747 0.33603 C 0.41302 0.33164 0.41719 0.32493 0.4224 0.32008 C 0.42865 0.3143 0.43559 0.31013 0.44184 0.30435 C 0.45174 0.2951 0.4599 0.28469 0.47014 0.27637 C 0.47587 0.26619 0.48299 0.25949 0.48958 0.25047 C 0.49688 0.24029 0.48872 0.24515 0.4941 0.23451 C 0.49514 0.23266 0.49722 0.23243 0.49861 0.23058 C 0.50538 0.22295 0.51441 0.21369 0.51945 0.20468 C 0.52726 0.19103 0.53594 0.17715 0.54636 0.16698 C 0.5474 0.1642 0.54792 0.1612 0.54931 0.15888 C 0.55243 0.15403 0.55972 0.14524 0.55972 0.14524 C 0.5632 0.13576 0.56806 0.12951 0.57309 0.12119 C 0.57674 0.10292 0.5717 0.12304 0.57917 0.10731 C 0.5816 0.10245 0.58316 0.09667 0.58507 0.09159 C 0.58924 0.08025 0.58976 0.06591 0.59254 0.05366 C 0.5967 0.01619 0.59497 0.03793 0.59254 -0.03561 C 0.59219 -0.04856 0.59045 -0.06475 0.58507 -0.07562 C 0.58021 -0.0962 0.57118 -0.10985 0.55972 -0.12534 C 0.55104 -0.13691 0.56511 -0.12627 0.54931 -0.13945 C 0.5375 -0.14893 0.51754 -0.15772 0.50451 -0.16304 C 0.48681 -0.17021 0.50122 -0.15425 0.47309 -0.17322 C 0.45573 -0.18478 0.43663 -0.19056 0.41788 -0.1968 C 0.40938 -0.20259 0.40208 -0.20328 0.39254 -0.20467 C 0.35451 -0.21808 0.31372 -0.21438 0.27465 -0.21669 C 0.2342 -0.21554 0.20886 -0.21322 0.17309 -0.2086 C 0.1658 -0.20536 0.15851 -0.20421 0.15087 -0.20282 C 0.12986 -0.18848 0.10087 -0.18501 0.08212 -0.16697 C 0.08004 -0.16512 0.0783 -0.16258 0.07622 -0.16096 C 0.0724 -0.15795 0.06736 -0.15726 0.06424 -0.1531 C 0.06267 -0.15125 0.06146 -0.14893 0.05972 -0.14708 C 0.05695 -0.14408 0.05382 -0.14176 0.05087 -0.13945 C 0.04931 -0.13783 0.04636 -0.13506 0.04636 -0.13506 C 0.04288 -0.1228 0.04757 -0.13575 0.03594 -0.12118 C 0.03195 -0.11632 0.02882 -0.11077 0.02535 -0.10522 C 0.02396 -0.10314 0.02222 -0.10152 0.02101 -0.09944 C 0.01875 -0.09574 0.01493 -0.08742 0.01493 -0.08742 C 0.01302 -0.07932 0.01094 -0.07169 0.00903 -0.06383 C 0.00747 -0.04856 0.00521 -0.03284 0.00295 -0.0178 C -0.00017 0.00232 -8.33333E-7 -0.00786 -8.33333E-7 -3.02498E-6 Z " pathEditMode="relative" ptsTypes="ffffffffffffffffffffffffffffffffffffffffffffffffffffffffffffffffffffffffffffff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24000" y="12771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76400" y="14295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800" y="15819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05273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začátku slova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1124744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uvnitř slova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1124744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konci slova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548680"/>
            <a:ext cx="2405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Písmeno Y, y, 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060848"/>
            <a:ext cx="1255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psilon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198884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1916832"/>
            <a:ext cx="120257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tup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</a:p>
          <a:p>
            <a:r>
              <a:rPr lang="cs-CZ" sz="2800" dirty="0" smtClean="0"/>
              <a:t>hluchý</a:t>
            </a:r>
            <a:endParaRPr lang="cs-CZ" sz="2800" dirty="0" smtClean="0">
              <a:solidFill>
                <a:srgbClr val="008000"/>
              </a:solidFill>
            </a:endParaRPr>
          </a:p>
          <a:p>
            <a:r>
              <a:rPr lang="cs-CZ" sz="2800" dirty="0" smtClean="0"/>
              <a:t>jet</a:t>
            </a:r>
            <a:r>
              <a:rPr lang="cs-CZ" sz="2800" dirty="0" smtClean="0">
                <a:solidFill>
                  <a:srgbClr val="FF33CC"/>
                </a:solidFill>
              </a:rPr>
              <a:t>ý</a:t>
            </a:r>
          </a:p>
          <a:p>
            <a:r>
              <a:rPr lang="cs-CZ" sz="2800" dirty="0" smtClean="0"/>
              <a:t>líp</a:t>
            </a:r>
            <a:r>
              <a:rPr lang="cs-CZ" sz="2800" dirty="0" smtClean="0">
                <a:solidFill>
                  <a:srgbClr val="008000"/>
                </a:solidFill>
              </a:rPr>
              <a:t>y</a:t>
            </a:r>
          </a:p>
          <a:p>
            <a:r>
              <a:rPr lang="cs-CZ" sz="2800" dirty="0" smtClean="0"/>
              <a:t>jív</a:t>
            </a:r>
            <a:r>
              <a:rPr lang="cs-CZ" sz="2800" dirty="0" smtClean="0">
                <a:solidFill>
                  <a:srgbClr val="7030A0"/>
                </a:solidFill>
              </a:rPr>
              <a:t>y</a:t>
            </a:r>
          </a:p>
          <a:p>
            <a:r>
              <a:rPr lang="cs-CZ" sz="2800" dirty="0" smtClean="0"/>
              <a:t>jám</a:t>
            </a:r>
            <a:r>
              <a:rPr lang="cs-CZ" sz="2800" dirty="0" smtClean="0">
                <a:solidFill>
                  <a:srgbClr val="B92CC4"/>
                </a:solidFill>
              </a:rPr>
              <a:t>y</a:t>
            </a:r>
          </a:p>
          <a:p>
            <a:r>
              <a:rPr lang="cs-CZ" sz="2800" dirty="0" smtClean="0"/>
              <a:t>tlup</a:t>
            </a:r>
            <a:r>
              <a:rPr lang="cs-CZ" sz="2800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sz="2800" dirty="0" smtClean="0"/>
              <a:t>Em</a:t>
            </a:r>
            <a:r>
              <a:rPr lang="cs-CZ" sz="2800" dirty="0" smtClean="0">
                <a:solidFill>
                  <a:srgbClr val="002060"/>
                </a:solidFill>
              </a:rPr>
              <a:t>y</a:t>
            </a:r>
          </a:p>
          <a:p>
            <a:endParaRPr lang="cs-CZ" sz="2800" dirty="0" smtClean="0"/>
          </a:p>
          <a:p>
            <a:endParaRPr lang="cs-CZ" sz="2800" dirty="0" smtClean="0">
              <a:solidFill>
                <a:srgbClr val="B92CC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988840"/>
            <a:ext cx="116891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tel</a:t>
            </a:r>
          </a:p>
          <a:p>
            <a:r>
              <a:rPr lang="cs-CZ" sz="2800" dirty="0" smtClean="0"/>
              <a:t>S</a:t>
            </a:r>
            <a:r>
              <a:rPr lang="cs-CZ" sz="2800" dirty="0" smtClean="0">
                <a:solidFill>
                  <a:srgbClr val="FF33CC"/>
                </a:solidFill>
              </a:rPr>
              <a:t>ý</a:t>
            </a:r>
            <a:r>
              <a:rPr lang="cs-CZ" sz="2800" dirty="0" smtClean="0"/>
              <a:t>pka</a:t>
            </a:r>
          </a:p>
          <a:p>
            <a:r>
              <a:rPr lang="cs-CZ" sz="2800" dirty="0" smtClean="0"/>
              <a:t>l</a:t>
            </a:r>
            <a:r>
              <a:rPr lang="cs-CZ" sz="2800" dirty="0" smtClean="0">
                <a:solidFill>
                  <a:srgbClr val="008000"/>
                </a:solidFill>
              </a:rPr>
              <a:t>y</a:t>
            </a:r>
            <a:r>
              <a:rPr lang="cs-CZ" sz="2800" dirty="0" smtClean="0"/>
              <a:t>sá</a:t>
            </a:r>
          </a:p>
          <a:p>
            <a:r>
              <a:rPr lang="cs-CZ" sz="2800" dirty="0" smtClean="0"/>
              <a:t>s</a:t>
            </a:r>
            <a:r>
              <a:rPr lang="cs-CZ" sz="2800" dirty="0" smtClean="0">
                <a:solidFill>
                  <a:srgbClr val="FFFF00"/>
                </a:solidFill>
              </a:rPr>
              <a:t>y</a:t>
            </a:r>
            <a:r>
              <a:rPr lang="cs-CZ" sz="2800" dirty="0" smtClean="0"/>
              <a:t>sel</a:t>
            </a:r>
          </a:p>
          <a:p>
            <a:r>
              <a:rPr lang="cs-CZ" sz="2800" dirty="0" smtClean="0"/>
              <a:t>t</a:t>
            </a:r>
            <a:r>
              <a:rPr lang="cs-CZ" sz="2800" dirty="0" smtClean="0">
                <a:solidFill>
                  <a:srgbClr val="0070C0"/>
                </a:solidFill>
              </a:rPr>
              <a:t>ý</a:t>
            </a:r>
            <a:r>
              <a:rPr lang="cs-CZ" sz="2800" dirty="0" smtClean="0"/>
              <a:t>pek</a:t>
            </a:r>
          </a:p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je</a:t>
            </a:r>
          </a:p>
          <a:p>
            <a:r>
              <a:rPr lang="cs-CZ" sz="2800" dirty="0" smtClean="0"/>
              <a:t>hm</a:t>
            </a:r>
            <a:r>
              <a:rPr lang="cs-CZ" sz="2800" dirty="0" smtClean="0">
                <a:solidFill>
                  <a:srgbClr val="7030A0"/>
                </a:solidFill>
              </a:rPr>
              <a:t>y</a:t>
            </a:r>
            <a:r>
              <a:rPr lang="cs-CZ" sz="2800" dirty="0" smtClean="0"/>
              <a:t>z</a:t>
            </a:r>
          </a:p>
          <a:p>
            <a:r>
              <a:rPr lang="cs-CZ" sz="2800" dirty="0" smtClean="0"/>
              <a:t>bl</a:t>
            </a:r>
            <a:r>
              <a:rPr lang="cs-CZ" sz="2800" dirty="0" smtClean="0">
                <a:solidFill>
                  <a:srgbClr val="008000"/>
                </a:solidFill>
              </a:rPr>
              <a:t>ý</a:t>
            </a:r>
            <a:r>
              <a:rPr lang="cs-CZ" sz="2800" dirty="0" smtClean="0"/>
              <a:t>ská</a:t>
            </a:r>
          </a:p>
          <a:p>
            <a:r>
              <a:rPr lang="cs-CZ" sz="2800" dirty="0" smtClean="0"/>
              <a:t>jaz</a:t>
            </a:r>
            <a:r>
              <a:rPr lang="cs-CZ" sz="2800" dirty="0" smtClean="0">
                <a:solidFill>
                  <a:srgbClr val="002060"/>
                </a:solidFill>
              </a:rPr>
              <a:t>y</a:t>
            </a:r>
            <a:r>
              <a:rPr lang="cs-CZ" sz="2800" dirty="0" smtClean="0"/>
              <a:t>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71600" y="11967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83" name="Picture 11" descr="C:\Documents and Settings\Hana - Drchotová\Local Settings\Temporary Internet Files\Content.IE5\RFHXDJIW\MC900441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564904"/>
            <a:ext cx="1279525" cy="1784350"/>
          </a:xfrm>
          <a:prstGeom prst="rect">
            <a:avLst/>
          </a:prstGeom>
          <a:noFill/>
        </p:spPr>
      </p:pic>
      <p:pic>
        <p:nvPicPr>
          <p:cNvPr id="3074" name="Picture 2" descr="C:\Users\Martin\AppData\Local\Microsoft\Windows\Temporary Internet Files\Content.IE5\HPQTP977\MP9003988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052736"/>
            <a:ext cx="2336304" cy="1668789"/>
          </a:xfrm>
          <a:prstGeom prst="rect">
            <a:avLst/>
          </a:prstGeom>
          <a:noFill/>
        </p:spPr>
      </p:pic>
      <p:pic>
        <p:nvPicPr>
          <p:cNvPr id="3075" name="Picture 3" descr="C:\Users\Martin\AppData\Local\Microsoft\Windows\Temporary Internet Files\Content.IE5\7UR3D3YH\MC9003521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76672"/>
            <a:ext cx="1728192" cy="2143903"/>
          </a:xfrm>
          <a:prstGeom prst="rect">
            <a:avLst/>
          </a:prstGeom>
          <a:noFill/>
        </p:spPr>
      </p:pic>
      <p:pic>
        <p:nvPicPr>
          <p:cNvPr id="7" name="Picture 4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492896"/>
            <a:ext cx="2160240" cy="1741363"/>
          </a:xfrm>
          <a:prstGeom prst="rect">
            <a:avLst/>
          </a:prstGeom>
          <a:noFill/>
        </p:spPr>
      </p:pic>
      <p:pic>
        <p:nvPicPr>
          <p:cNvPr id="8" name="Picture 5" descr="C:\Users\Martin\AppData\Local\Microsoft\Windows\Temporary Internet Files\Content.IE5\7UR3D3YH\MC90044177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501008"/>
            <a:ext cx="2743200" cy="2743200"/>
          </a:xfrm>
          <a:prstGeom prst="rect">
            <a:avLst/>
          </a:prstGeom>
          <a:noFill/>
        </p:spPr>
      </p:pic>
      <p:pic>
        <p:nvPicPr>
          <p:cNvPr id="3078" name="Picture 6" descr="C:\Users\Martin\AppData\Local\Microsoft\Windows\Temporary Internet Files\Content.IE5\9HRO0417\MP9004330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4221088"/>
            <a:ext cx="1224136" cy="1879156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331640" y="692696"/>
            <a:ext cx="661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LY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620688"/>
            <a:ext cx="7328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PY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2132856"/>
            <a:ext cx="7149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3573016"/>
            <a:ext cx="737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SÝ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4221088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tin\AppData\Local\Microsoft\Windows\Temporary Internet Files\Content.IE5\N01P93BB\MC9002834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564904"/>
            <a:ext cx="1827886" cy="3816424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</p:spPr>
      </p:pic>
      <p:sp>
        <p:nvSpPr>
          <p:cNvPr id="2" name="TextovéPole 1"/>
          <p:cNvSpPr txBox="1"/>
          <p:nvPr/>
        </p:nvSpPr>
        <p:spPr>
          <a:xfrm>
            <a:off x="1892088" y="1196752"/>
            <a:ext cx="583582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MALÁ  JANA  SYPE.</a:t>
            </a:r>
          </a:p>
          <a:p>
            <a:pPr algn="ctr"/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  LESA  LÉTÁ  MOTÝL.</a:t>
            </a:r>
          </a:p>
          <a:p>
            <a:pPr algn="ctr"/>
            <a:r>
              <a:rPr lang="cs-CZ" sz="4000" dirty="0" smtClean="0">
                <a:solidFill>
                  <a:srgbClr val="9933FF"/>
                </a:solidFill>
                <a:latin typeface="Times New Roman" pitchFamily="18" charset="0"/>
                <a:cs typeface="Times New Roman" pitchFamily="18" charset="0"/>
              </a:rPr>
              <a:t>OTA  SOLÍ  MASO.</a:t>
            </a:r>
          </a:p>
          <a:p>
            <a:pPr algn="ctr"/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MY  JÍME  JELITA.</a:t>
            </a:r>
          </a:p>
          <a:p>
            <a:pPr algn="ctr"/>
            <a:r>
              <a:rPr lang="cs-CZ" sz="40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OLA  JÍ  U  ELY.</a:t>
            </a:r>
          </a:p>
          <a:p>
            <a:pPr algn="ctr"/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MÁMA  JE  U  TETY.</a:t>
            </a:r>
          </a:p>
          <a:p>
            <a:pPr algn="ctr"/>
            <a:endParaRPr lang="cs-CZ" sz="4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3" descr="C:\Users\Martin\AppData\Local\Microsoft\Windows\Temporary Internet Files\Content.IE5\9HRO0417\MC9002443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1406" y="692696"/>
            <a:ext cx="2012594" cy="4747311"/>
          </a:xfrm>
          <a:prstGeom prst="rect">
            <a:avLst/>
          </a:prstGeom>
          <a:noFill/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Hana - Drchotová\Local Settings\Temporary Internet Files\Content.IE5\RFHXDJIW\MP9001806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717032"/>
            <a:ext cx="4570221" cy="3001112"/>
          </a:xfrm>
          <a:prstGeom prst="rect">
            <a:avLst/>
          </a:prstGeom>
          <a:noFill/>
          <a:ln>
            <a:solidFill>
              <a:srgbClr val="FF33CC"/>
            </a:solidFill>
          </a:ln>
          <a:scene3d>
            <a:camera prst="isometricTopUp"/>
            <a:lightRig rig="threePt" dir="t"/>
          </a:scene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Zdroje, obrázky, 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HOLAS, Miloš; STAUDKOVÁ, Anna; LADOVÁ, Alena. </a:t>
            </a:r>
            <a:r>
              <a:rPr lang="cs-CZ" i="1" dirty="0" smtClean="0"/>
              <a:t>Živá abeceda</a:t>
            </a:r>
            <a:r>
              <a:rPr lang="cs-CZ" dirty="0" smtClean="0"/>
              <a:t>. Praha: Alter, 2011, ISBN 978-80-7245-150-0.</a:t>
            </a:r>
          </a:p>
          <a:p>
            <a:r>
              <a:rPr lang="cs-CZ" dirty="0" smtClean="0">
                <a:solidFill>
                  <a:srgbClr val="002060"/>
                </a:solidFill>
                <a:latin typeface="Arial Black" pitchFamily="34" charset="0"/>
              </a:rPr>
              <a:t>Obrázky: www.office.microsoft.com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251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</vt:lpstr>
      <vt:lpstr>Snímek 3</vt:lpstr>
      <vt:lpstr>Snímek 4</vt:lpstr>
      <vt:lpstr>Snímek 5</vt:lpstr>
      <vt:lpstr>Snímek 6</vt:lpstr>
      <vt:lpstr>Zdroje, obrázky,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Martin</cp:lastModifiedBy>
  <cp:revision>14</cp:revision>
  <dcterms:created xsi:type="dcterms:W3CDTF">2012-10-25T16:02:12Z</dcterms:created>
  <dcterms:modified xsi:type="dcterms:W3CDTF">2012-11-04T12:58:16Z</dcterms:modified>
</cp:coreProperties>
</file>