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215028B-99BD-485C-BF32-FCFDF1043D0E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4BC3B75-0673-4946-B49C-2FF20FE16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http://cs.wikipedia.org/wiki/Poh%C3%A1dk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oh%C3%A1dk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oh%C3%A1dka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2976" y="500042"/>
            <a:ext cx="7772400" cy="2357454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effectLst/>
              </a:rPr>
              <a:t>Název školy: ZŠ Varnsdorf, Edisonova 2821, okres Děčín, příspěvková organizace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Jazyk a jazyková komunikace, Český jazyk, Pohádka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Autor: Mgr. Marta Samlerová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Název materiálu: </a:t>
            </a:r>
            <a:r>
              <a:rPr lang="cs-CZ" sz="2400" b="1" dirty="0" smtClean="0">
                <a:solidFill>
                  <a:schemeClr val="tx1"/>
                </a:solidFill>
                <a:effectLst/>
              </a:rPr>
              <a:t> VY_32_INOVACE_03/IV.SADA</a:t>
            </a:r>
            <a:r>
              <a:rPr lang="cs-CZ" sz="2800" dirty="0" smtClean="0">
                <a:effectLst/>
              </a:rPr>
              <a:t/>
            </a:r>
            <a:br>
              <a:rPr lang="cs-CZ" sz="2800" dirty="0" smtClean="0">
                <a:effectLst/>
              </a:rPr>
            </a:b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3500438"/>
            <a:ext cx="7215238" cy="1643074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25000" lnSpcReduction="20000"/>
          </a:bodyPr>
          <a:lstStyle/>
          <a:p>
            <a:endParaRPr lang="cs-CZ" sz="240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cs-CZ" sz="9600" b="1" dirty="0" smtClean="0">
                <a:solidFill>
                  <a:schemeClr val="tx1"/>
                </a:solidFill>
              </a:rPr>
              <a:t>Anotace: </a:t>
            </a:r>
            <a:r>
              <a:rPr lang="cs-CZ" sz="9600" dirty="0" smtClean="0">
                <a:solidFill>
                  <a:schemeClr val="tx1"/>
                </a:solidFill>
              </a:rPr>
              <a:t>Prezentace je určena pro žáky 5.ročníku, </a:t>
            </a:r>
          </a:p>
          <a:p>
            <a:r>
              <a:rPr lang="cs-CZ" sz="9600" dirty="0" smtClean="0">
                <a:solidFill>
                  <a:schemeClr val="tx1"/>
                </a:solidFill>
              </a:rPr>
              <a:t>slouží  k výkladu učiva Pohádka. Žáci pracují na PC.</a:t>
            </a:r>
          </a:p>
          <a:p>
            <a:r>
              <a:rPr lang="cs-CZ" sz="9600" dirty="0" smtClean="0">
                <a:solidFill>
                  <a:schemeClr val="tx1"/>
                </a:solidFill>
              </a:rPr>
              <a:t>Období: září-prosinec 2011</a:t>
            </a:r>
          </a:p>
          <a:p>
            <a:r>
              <a:rPr lang="cs-CZ" sz="9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5357826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Návod </a:t>
            </a:r>
            <a:r>
              <a:rPr lang="cs-CZ" sz="3200" smtClean="0"/>
              <a:t>k práci:</a:t>
            </a:r>
            <a:endParaRPr lang="cs-CZ" sz="320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sedí u PC, který je připojen k internetu a na dané internetové stránce podle pokynů učitele vyhledává potřebné informace. </a:t>
            </a:r>
          </a:p>
          <a:p>
            <a:r>
              <a:rPr lang="cs-CZ" dirty="0" smtClean="0"/>
              <a:t>Žáci odpovídají na zadané otázky učiteli nebo si dělají zápis do sešitu.</a:t>
            </a: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latin typeface="+mn-lt"/>
              </a:rPr>
              <a:t>Co je to pohádka? </a:t>
            </a:r>
            <a:r>
              <a:rPr lang="cs-CZ" sz="3600" dirty="0" smtClean="0">
                <a:latin typeface="+mn-lt"/>
                <a:hlinkClick r:id="rId2"/>
              </a:rPr>
              <a:t>http://cs.wikipedia.org/wiki/Poh%C3%A1dka</a:t>
            </a:r>
            <a:r>
              <a:rPr lang="cs-CZ" sz="3600" dirty="0" smtClean="0">
                <a:latin typeface="+mn-lt"/>
              </a:rPr>
              <a:t> </a:t>
            </a:r>
            <a:endParaRPr lang="cs-CZ" sz="3600" dirty="0">
              <a:latin typeface="+mn-lt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214414" y="1643050"/>
            <a:ext cx="7498080" cy="2571768"/>
          </a:xfrm>
        </p:spPr>
        <p:txBody>
          <a:bodyPr/>
          <a:lstStyle/>
          <a:p>
            <a:r>
              <a:rPr lang="cs-CZ" dirty="0" smtClean="0"/>
              <a:t> Je to vypravování o smyšleném světě, v němž obvykle vystupují nadpřirozené</a:t>
            </a:r>
          </a:p>
          <a:p>
            <a:pPr>
              <a:buNone/>
            </a:pPr>
            <a:r>
              <a:rPr lang="cs-CZ" dirty="0" smtClean="0"/>
              <a:t>  ( pohádkové ) bytosti. V pohádkách většinou vítězí dobro nad zlem.</a:t>
            </a:r>
          </a:p>
          <a:p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4214818"/>
            <a:ext cx="233362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3643314"/>
            <a:ext cx="2371725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85852" y="571480"/>
            <a:ext cx="7498080" cy="1571636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+mn-lt"/>
              </a:rPr>
              <a:t>Vyhledej, jak pohádky rozdělujeme. Hledej na </a:t>
            </a:r>
            <a:r>
              <a:rPr lang="cs-CZ" sz="3200" dirty="0" smtClean="0">
                <a:latin typeface="+mn-lt"/>
                <a:hlinkClick r:id="rId2"/>
              </a:rPr>
              <a:t>http://cs.wikipedia.org/wiki/Poh%C3%A1dka</a:t>
            </a:r>
            <a:r>
              <a:rPr lang="cs-CZ" sz="3200" dirty="0" smtClean="0">
                <a:latin typeface="+mn-lt"/>
              </a:rPr>
              <a:t> 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28" y="2643182"/>
            <a:ext cx="7498080" cy="35719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Zkontroluj si :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dirty="0" smtClean="0"/>
              <a:t>Folklorní pohádky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Autorské pohádky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85852" y="28572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cs-CZ" sz="2700" b="1" dirty="0" smtClean="0"/>
              <a:t/>
            </a:r>
            <a:br>
              <a:rPr lang="cs-CZ" sz="2700" b="1" dirty="0" smtClean="0"/>
            </a:br>
            <a:r>
              <a:rPr lang="cs-CZ" sz="2700" b="1" dirty="0" smtClean="0"/>
              <a:t/>
            </a:r>
            <a:br>
              <a:rPr lang="cs-CZ" sz="2700" b="1" dirty="0" smtClean="0"/>
            </a:br>
            <a:r>
              <a:rPr lang="cs-CZ" sz="2700" b="1" dirty="0" smtClean="0"/>
              <a:t/>
            </a:r>
            <a:br>
              <a:rPr lang="cs-CZ" sz="2700" b="1" dirty="0" smtClean="0"/>
            </a:br>
            <a:r>
              <a:rPr lang="cs-CZ" sz="2700" b="1" dirty="0" smtClean="0"/>
              <a:t>Autoři a sběratelé pohádek – najdi alespoň 4 české a 4 zahraniční autory nebo sběratele pohádek: </a:t>
            </a:r>
            <a:r>
              <a:rPr lang="cs-CZ" sz="2700" b="1" dirty="0" smtClean="0">
                <a:hlinkClick r:id="rId2"/>
              </a:rPr>
              <a:t>http://cs.wikipedia.org/wiki/Poh%C3%A1dka</a:t>
            </a:r>
            <a:r>
              <a:rPr lang="cs-CZ" sz="2700" b="1" dirty="0" smtClean="0"/>
              <a:t> </a:t>
            </a:r>
            <a:br>
              <a:rPr lang="cs-CZ" sz="2700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Zkontroluj si:</a:t>
            </a:r>
          </a:p>
          <a:p>
            <a:r>
              <a:rPr lang="cs-CZ" dirty="0" smtClean="0"/>
              <a:t>Hans Christian Andersen</a:t>
            </a:r>
          </a:p>
          <a:p>
            <a:r>
              <a:rPr lang="cs-CZ" dirty="0" smtClean="0"/>
              <a:t>Bratři </a:t>
            </a:r>
            <a:r>
              <a:rPr lang="cs-CZ" dirty="0" err="1" smtClean="0"/>
              <a:t>Grimmové</a:t>
            </a:r>
            <a:endParaRPr lang="cs-CZ" dirty="0" smtClean="0"/>
          </a:p>
          <a:p>
            <a:r>
              <a:rPr lang="cs-CZ" dirty="0" err="1" smtClean="0"/>
              <a:t>Levis</a:t>
            </a:r>
            <a:r>
              <a:rPr lang="cs-CZ" dirty="0" smtClean="0"/>
              <a:t> </a:t>
            </a:r>
            <a:r>
              <a:rPr lang="cs-CZ" dirty="0" err="1" smtClean="0"/>
              <a:t>Caroll</a:t>
            </a:r>
            <a:endParaRPr lang="cs-CZ" dirty="0" smtClean="0"/>
          </a:p>
          <a:p>
            <a:r>
              <a:rPr lang="cs-CZ" dirty="0" err="1" smtClean="0"/>
              <a:t>Carlo</a:t>
            </a:r>
            <a:r>
              <a:rPr lang="cs-CZ" dirty="0" smtClean="0"/>
              <a:t> </a:t>
            </a:r>
            <a:r>
              <a:rPr lang="cs-CZ" dirty="0" err="1" smtClean="0"/>
              <a:t>Collodi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Našel si i jiné autory?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Zkontroluj si:</a:t>
            </a:r>
          </a:p>
          <a:p>
            <a:r>
              <a:rPr lang="cs-CZ" dirty="0" smtClean="0"/>
              <a:t>Božena Němcová</a:t>
            </a:r>
          </a:p>
          <a:p>
            <a:r>
              <a:rPr lang="cs-CZ" dirty="0" smtClean="0"/>
              <a:t>Karel Jaromír Erben</a:t>
            </a:r>
          </a:p>
          <a:p>
            <a:r>
              <a:rPr lang="cs-CZ" dirty="0" smtClean="0"/>
              <a:t>Jan Drda</a:t>
            </a:r>
          </a:p>
          <a:p>
            <a:r>
              <a:rPr lang="cs-CZ" dirty="0" smtClean="0"/>
              <a:t>Ota Hofman</a:t>
            </a:r>
          </a:p>
          <a:p>
            <a:r>
              <a:rPr lang="cs-CZ" dirty="0" smtClean="0"/>
              <a:t>Josef Štefan Kubín</a:t>
            </a:r>
          </a:p>
          <a:p>
            <a:r>
              <a:rPr lang="cs-CZ" dirty="0" smtClean="0"/>
              <a:t>Ondřej </a:t>
            </a:r>
            <a:r>
              <a:rPr lang="cs-CZ" dirty="0" err="1" smtClean="0"/>
              <a:t>Sekora</a:t>
            </a:r>
            <a:endParaRPr lang="cs-CZ" dirty="0" smtClean="0"/>
          </a:p>
          <a:p>
            <a:r>
              <a:rPr lang="cs-CZ" dirty="0" smtClean="0"/>
              <a:t>Našel si i jiné autory?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Znáš tato jména? Co mají společného?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Josef Lada</a:t>
            </a:r>
          </a:p>
          <a:p>
            <a:r>
              <a:rPr lang="cs-CZ" sz="4000" dirty="0" smtClean="0"/>
              <a:t>Adolf </a:t>
            </a:r>
            <a:r>
              <a:rPr lang="cs-CZ" sz="4000" dirty="0" err="1" smtClean="0"/>
              <a:t>Born</a:t>
            </a:r>
            <a:endParaRPr lang="cs-CZ" sz="4000" dirty="0" smtClean="0"/>
          </a:p>
          <a:p>
            <a:r>
              <a:rPr lang="cs-CZ" sz="4000" dirty="0" smtClean="0"/>
              <a:t>Helena </a:t>
            </a:r>
            <a:r>
              <a:rPr lang="cs-CZ" sz="4000" dirty="0" err="1" smtClean="0"/>
              <a:t>Zmatlíková</a:t>
            </a:r>
            <a:endParaRPr lang="cs-CZ" sz="4000" dirty="0" smtClean="0"/>
          </a:p>
          <a:p>
            <a:r>
              <a:rPr lang="cs-CZ" sz="4000" dirty="0" smtClean="0"/>
              <a:t>Zdeněk </a:t>
            </a:r>
            <a:r>
              <a:rPr lang="cs-CZ" sz="4000" dirty="0" err="1" smtClean="0"/>
              <a:t>Miler</a:t>
            </a:r>
            <a:endParaRPr lang="cs-CZ" sz="4000" dirty="0" smtClean="0"/>
          </a:p>
          <a:p>
            <a:r>
              <a:rPr lang="cs-CZ" sz="4000" dirty="0" smtClean="0"/>
              <a:t>Jestli si nejsi jistý, vyhledej na </a:t>
            </a:r>
            <a:r>
              <a:rPr lang="cs-CZ" sz="4000" dirty="0" smtClean="0">
                <a:hlinkClick r:id="rId2"/>
              </a:rPr>
              <a:t>http://cs.wikipedia.org/</a:t>
            </a:r>
            <a:r>
              <a:rPr lang="cs-CZ" sz="4000" dirty="0" smtClean="0"/>
              <a:t> 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Najdi alespoň jednu knihu, kterou ilustrovali. Pomoc hledej na </a:t>
            </a:r>
            <a:r>
              <a:rPr lang="cs-CZ" sz="3200" dirty="0" smtClean="0">
                <a:hlinkClick r:id="rId2"/>
              </a:rPr>
              <a:t>http://cs.wikipedia.org/</a:t>
            </a:r>
            <a:r>
              <a:rPr lang="cs-CZ" sz="3200" dirty="0" smtClean="0"/>
              <a:t> 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3600" b="1" dirty="0" smtClean="0"/>
          </a:p>
          <a:p>
            <a:r>
              <a:rPr lang="cs-CZ" b="1" dirty="0" smtClean="0"/>
              <a:t>Josef Lada </a:t>
            </a:r>
            <a:r>
              <a:rPr lang="cs-CZ" dirty="0" smtClean="0"/>
              <a:t>– Kocour Mikeš, Bubáci a hastrmani, Nezbedné pohádky, …</a:t>
            </a:r>
          </a:p>
          <a:p>
            <a:endParaRPr lang="cs-CZ" dirty="0" smtClean="0"/>
          </a:p>
          <a:p>
            <a:r>
              <a:rPr lang="cs-CZ" b="1" dirty="0" smtClean="0"/>
              <a:t>Adolf </a:t>
            </a:r>
            <a:r>
              <a:rPr lang="cs-CZ" b="1" dirty="0" err="1" smtClean="0"/>
              <a:t>Born</a:t>
            </a:r>
            <a:r>
              <a:rPr lang="cs-CZ" b="1" dirty="0" smtClean="0"/>
              <a:t> </a:t>
            </a:r>
            <a:r>
              <a:rPr lang="cs-CZ" dirty="0" smtClean="0"/>
              <a:t>– Boříkovy lapálie, Mach a Šebestová, Žofka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Helena </a:t>
            </a:r>
            <a:r>
              <a:rPr lang="cs-CZ" b="1" dirty="0" err="1" smtClean="0"/>
              <a:t>Zmatlíková</a:t>
            </a:r>
            <a:r>
              <a:rPr lang="cs-CZ" b="1" dirty="0" smtClean="0"/>
              <a:t> </a:t>
            </a:r>
            <a:r>
              <a:rPr lang="cs-CZ" dirty="0" smtClean="0"/>
              <a:t>– Honzíkova cesta, děti z Bullerbynu, Slabikář, …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b="1" dirty="0" smtClean="0"/>
              <a:t>Zdeněk </a:t>
            </a:r>
            <a:r>
              <a:rPr lang="cs-CZ" b="1" dirty="0" err="1" smtClean="0"/>
              <a:t>Miler</a:t>
            </a:r>
            <a:r>
              <a:rPr lang="cs-CZ" b="1" dirty="0" smtClean="0"/>
              <a:t> </a:t>
            </a:r>
            <a:r>
              <a:rPr lang="cs-CZ" dirty="0" smtClean="0"/>
              <a:t>– Krtek, Cesty formana </a:t>
            </a:r>
            <a:r>
              <a:rPr lang="cs-CZ" dirty="0" err="1" smtClean="0"/>
              <a:t>Šejtročka</a:t>
            </a:r>
            <a:r>
              <a:rPr lang="cs-CZ" dirty="0" smtClean="0"/>
              <a:t>, Kuba a Kuba Kubikula, Pohádkový dědeček, ….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Poznáš pohádky na obrázcích?</a:t>
            </a:r>
            <a:endParaRPr lang="cs-CZ" dirty="0"/>
          </a:p>
        </p:txBody>
      </p:sp>
      <p:pic>
        <p:nvPicPr>
          <p:cNvPr id="3074" name="Picture 2" descr="C:\Users\Marta\AppData\Local\Microsoft\Windows\Temporary Internet Files\Content.IE5\3ZY1GV82\MP9004491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714488"/>
            <a:ext cx="2214577" cy="1756897"/>
          </a:xfrm>
          <a:prstGeom prst="rect">
            <a:avLst/>
          </a:prstGeom>
          <a:noFill/>
        </p:spPr>
      </p:pic>
      <p:pic>
        <p:nvPicPr>
          <p:cNvPr id="3075" name="Picture 3" descr="C:\Users\Marta\AppData\Local\Microsoft\Windows\Temporary Internet Files\Content.IE5\DGW9BVPG\MC90041561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714488"/>
            <a:ext cx="1711370" cy="1862448"/>
          </a:xfrm>
          <a:prstGeom prst="rect">
            <a:avLst/>
          </a:prstGeom>
          <a:noFill/>
        </p:spPr>
      </p:pic>
      <p:pic>
        <p:nvPicPr>
          <p:cNvPr id="3076" name="Picture 4" descr="C:\Users\Marta\AppData\Local\Microsoft\Windows\Temporary Internet Files\Content.IE5\RI3H2SXO\MC90041561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3857628"/>
            <a:ext cx="2625721" cy="2559990"/>
          </a:xfrm>
          <a:prstGeom prst="rect">
            <a:avLst/>
          </a:prstGeom>
          <a:noFill/>
        </p:spPr>
      </p:pic>
      <p:pic>
        <p:nvPicPr>
          <p:cNvPr id="307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286248" y="4286256"/>
            <a:ext cx="192882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1928802"/>
            <a:ext cx="200026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43722" y="4557714"/>
            <a:ext cx="1657368" cy="165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5852" y="1357298"/>
            <a:ext cx="7498080" cy="3409960"/>
          </a:xfrm>
        </p:spPr>
        <p:txBody>
          <a:bodyPr/>
          <a:lstStyle/>
          <a:p>
            <a:r>
              <a:rPr lang="cs-CZ" dirty="0" smtClean="0"/>
              <a:t>Obrázek draka, rytíře, žáby, Sněhurky, Červené Karkulky, Popelky, domečku, Jeníčka a Mařenky použito ze zdroje office.</a:t>
            </a:r>
            <a:r>
              <a:rPr lang="cs-CZ" dirty="0" err="1" smtClean="0"/>
              <a:t>microsoft.com</a:t>
            </a:r>
            <a:r>
              <a:rPr lang="cs-CZ" dirty="0" smtClean="0"/>
              <a:t>.</a:t>
            </a:r>
          </a:p>
          <a:p>
            <a:r>
              <a:rPr lang="cs-CZ" smtClean="0"/>
              <a:t>Citováno 20.10.2011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102</TotalTime>
  <Words>292</Words>
  <Application>Microsoft Office PowerPoint</Application>
  <PresentationFormat>Předvádění na obrazovce (4:3)</PresentationFormat>
  <Paragraphs>55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Název školy: ZŠ Varnsdorf, Edisonova 2821, okres Děčín, příspěvková organizace Jazyk a jazyková komunikace, Český jazyk, Pohádka Autor: Mgr. Marta Samlerová Název materiálu:  VY_32_INOVACE_03/IV.SADA </vt:lpstr>
      <vt:lpstr>Návod k práci:</vt:lpstr>
      <vt:lpstr>Co je to pohádka? http://cs.wikipedia.org/wiki/Poh%C3%A1dka </vt:lpstr>
      <vt:lpstr>Vyhledej, jak pohádky rozdělujeme. Hledej na http://cs.wikipedia.org/wiki/Poh%C3%A1dka </vt:lpstr>
      <vt:lpstr>   Autoři a sběratelé pohádek – najdi alespoň 4 české a 4 zahraniční autory nebo sběratele pohádek: http://cs.wikipedia.org/wiki/Poh%C3%A1dka   </vt:lpstr>
      <vt:lpstr>Znáš tato jména? Co mají společného?</vt:lpstr>
      <vt:lpstr>Najdi alespoň jednu knihu, kterou ilustrovali. Pomoc hledej na http://cs.wikipedia.org/  </vt:lpstr>
      <vt:lpstr>Snímek 8</vt:lpstr>
      <vt:lpstr>Poznáš pohádky na obrázcích?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Autor: Mgr. Marta Samlerová Název materiálu: VY_32_INOVACE_04_VARNSDORF_POHÁDKA</dc:title>
  <dc:creator>Marta</dc:creator>
  <cp:lastModifiedBy>Marta</cp:lastModifiedBy>
  <cp:revision>16</cp:revision>
  <dcterms:created xsi:type="dcterms:W3CDTF">2011-10-17T17:05:45Z</dcterms:created>
  <dcterms:modified xsi:type="dcterms:W3CDTF">2011-12-29T12:12:33Z</dcterms:modified>
</cp:coreProperties>
</file>