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2" r:id="rId3"/>
    <p:sldId id="257" r:id="rId4"/>
    <p:sldId id="259" r:id="rId5"/>
    <p:sldId id="258" r:id="rId6"/>
    <p:sldId id="260" r:id="rId7"/>
    <p:sldId id="261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7699" autoAdjust="0"/>
    <p:restoredTop sz="94660"/>
  </p:normalViewPr>
  <p:slideViewPr>
    <p:cSldViewPr>
      <p:cViewPr varScale="1">
        <p:scale>
          <a:sx n="68" d="100"/>
          <a:sy n="68" d="100"/>
        </p:scale>
        <p:origin x="-135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035817-37A3-4195-BADD-74CF93D3A35F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F0AE75-6EE3-40CF-AE8B-AB1D0C4F58D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035817-37A3-4195-BADD-74CF93D3A35F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F0AE75-6EE3-40CF-AE8B-AB1D0C4F58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035817-37A3-4195-BADD-74CF93D3A35F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F0AE75-6EE3-40CF-AE8B-AB1D0C4F58D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035817-37A3-4195-BADD-74CF93D3A35F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F0AE75-6EE3-40CF-AE8B-AB1D0C4F58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035817-37A3-4195-BADD-74CF93D3A35F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F0AE75-6EE3-40CF-AE8B-AB1D0C4F58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035817-37A3-4195-BADD-74CF93D3A35F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F0AE75-6EE3-40CF-AE8B-AB1D0C4F58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035817-37A3-4195-BADD-74CF93D3A35F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F0AE75-6EE3-40CF-AE8B-AB1D0C4F58D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035817-37A3-4195-BADD-74CF93D3A35F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F0AE75-6EE3-40CF-AE8B-AB1D0C4F58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035817-37A3-4195-BADD-74CF93D3A35F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F0AE75-6EE3-40CF-AE8B-AB1D0C4F58D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035817-37A3-4195-BADD-74CF93D3A35F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F0AE75-6EE3-40CF-AE8B-AB1D0C4F58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2035817-37A3-4195-BADD-74CF93D3A35F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4DF0AE75-6EE3-40CF-AE8B-AB1D0C4F58D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02035817-37A3-4195-BADD-74CF93D3A35F}" type="datetimeFigureOut">
              <a:rPr lang="cs-CZ" smtClean="0"/>
              <a:pPr/>
              <a:t>29.12.2011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4DF0AE75-6EE3-40CF-AE8B-AB1D0C4F58D3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://cs.wikipedia.org/wiki/Hlavn%C3%AD_strana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hyperlink" Target="http://cs.wikipedia.org/wiki/Hlavn%C3%AD_strana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://cs.wikipedia.org/wiki/Hlavn%C3%AD_strana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://www.aloisjirasek.cz/dilo/stare-povesti-ceske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://cs.wikipedia.org/wiki/Alois_Jir%C3%A1se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997532"/>
          </a:xfrm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dirty="0" smtClean="0">
                <a:effectLst/>
              </a:rPr>
              <a:t>Název školy: ZŠ Varnsdorf, Edisonova 2821, okres Děčín, příspěvková organizace</a:t>
            </a:r>
            <a:br>
              <a:rPr lang="cs-CZ" sz="2400" dirty="0" smtClean="0">
                <a:effectLst/>
              </a:rPr>
            </a:br>
            <a:r>
              <a:rPr lang="cs-CZ" sz="2400" dirty="0" smtClean="0">
                <a:effectLst/>
              </a:rPr>
              <a:t>Jazyk a jazyková komunikace, Český jazyk, Pověst</a:t>
            </a:r>
            <a:br>
              <a:rPr lang="cs-CZ" sz="2400" dirty="0" smtClean="0">
                <a:effectLst/>
              </a:rPr>
            </a:br>
            <a:r>
              <a:rPr lang="cs-CZ" sz="2400" dirty="0" smtClean="0">
                <a:effectLst/>
              </a:rPr>
              <a:t>Autor: Mgr. Marta Samlerová</a:t>
            </a:r>
            <a:br>
              <a:rPr lang="cs-CZ" sz="2400" dirty="0" smtClean="0">
                <a:effectLst/>
              </a:rPr>
            </a:br>
            <a:r>
              <a:rPr lang="cs-CZ" sz="2400" dirty="0" smtClean="0">
                <a:effectLst/>
              </a:rPr>
              <a:t>Název materiálu: </a:t>
            </a:r>
            <a:r>
              <a:rPr lang="cs-CZ" sz="2400" b="1" dirty="0" smtClean="0">
                <a:effectLst/>
              </a:rPr>
              <a:t> VY_32_INOVACE_05/IV.SADA</a:t>
            </a:r>
            <a:endParaRPr lang="cs-CZ" sz="2400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57290" y="3357562"/>
            <a:ext cx="7406640" cy="1357322"/>
          </a:xfrm>
          <a:ln>
            <a:solidFill>
              <a:schemeClr val="accent2">
                <a:lumMod val="75000"/>
              </a:schemeClr>
            </a:solidFill>
          </a:ln>
        </p:spPr>
        <p:txBody>
          <a:bodyPr>
            <a:normAutofit/>
          </a:bodyPr>
          <a:lstStyle/>
          <a:p>
            <a:r>
              <a:rPr lang="cs-CZ" sz="2400" b="1" dirty="0" smtClean="0"/>
              <a:t>Anotace: </a:t>
            </a:r>
            <a:r>
              <a:rPr lang="cs-CZ" sz="2400" dirty="0" smtClean="0"/>
              <a:t>Prezentace je určena pro žáky 5.ročníku, slouží k výkladu učiva Pověst.  Žáci pracují na PC.</a:t>
            </a:r>
          </a:p>
          <a:p>
            <a:r>
              <a:rPr lang="cs-CZ" sz="2400" dirty="0" smtClean="0"/>
              <a:t>Období: září-prosinec 2011</a:t>
            </a:r>
          </a:p>
          <a:p>
            <a:endParaRPr lang="cs-CZ" sz="2200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150" y="5373688"/>
            <a:ext cx="5715000" cy="1247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Návod </a:t>
            </a:r>
            <a:r>
              <a:rPr lang="cs-CZ" smtClean="0"/>
              <a:t>k práci: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Každý žák sedí u PC, který je připojen k internetu a na dané internetové stránce podle pokynů učitele vyhledává potřebné informace. </a:t>
            </a:r>
          </a:p>
          <a:p>
            <a:r>
              <a:rPr lang="cs-CZ" dirty="0" smtClean="0"/>
              <a:t>Žáci odpovídají na zadané otázky učiteli nebo si dělají zápis do sešitu.</a:t>
            </a:r>
            <a:endParaRPr lang="cs-CZ" smtClean="0"/>
          </a:p>
          <a:p>
            <a:pPr>
              <a:buNone/>
            </a:pPr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582726"/>
          </a:xfrm>
        </p:spPr>
        <p:txBody>
          <a:bodyPr>
            <a:normAutofit/>
          </a:bodyPr>
          <a:lstStyle/>
          <a:p>
            <a:r>
              <a:rPr lang="cs-CZ" sz="3200" dirty="0" smtClean="0"/>
              <a:t>Co je to pověst? </a:t>
            </a:r>
            <a:r>
              <a:rPr lang="cs-CZ" sz="3200" dirty="0" smtClean="0">
                <a:hlinkClick r:id="rId2"/>
              </a:rPr>
              <a:t>http://cs.wikipedia.org/wiki/Hlavn%C3%AD_strana</a:t>
            </a:r>
            <a:r>
              <a:rPr lang="cs-CZ" sz="3200" dirty="0" smtClean="0"/>
              <a:t> 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928802"/>
            <a:ext cx="7498080" cy="2286016"/>
          </a:xfrm>
        </p:spPr>
        <p:txBody>
          <a:bodyPr>
            <a:normAutofit/>
          </a:bodyPr>
          <a:lstStyle/>
          <a:p>
            <a:pPr>
              <a:buNone/>
            </a:pPr>
            <a:endParaRPr lang="cs-CZ" dirty="0" smtClean="0"/>
          </a:p>
          <a:p>
            <a:pPr>
              <a:buNone/>
            </a:pPr>
            <a:r>
              <a:rPr lang="cs-CZ" dirty="0" smtClean="0"/>
              <a:t>Vyprávění, které může mít pravdivé jádro, ale je zcela nebo částečně vymyšlené.</a:t>
            </a:r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  <a:p>
            <a:pPr>
              <a:buNone/>
            </a:pPr>
            <a:endParaRPr lang="cs-CZ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3714752"/>
            <a:ext cx="2900370" cy="29003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285852" y="214290"/>
            <a:ext cx="7498080" cy="1571628"/>
          </a:xfrm>
        </p:spPr>
        <p:txBody>
          <a:bodyPr>
            <a:normAutofit fontScale="90000"/>
          </a:bodyPr>
          <a:lstStyle/>
          <a:p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 smtClean="0"/>
              <a:t>Jaké máme pověsti? </a:t>
            </a:r>
            <a:r>
              <a:rPr lang="cs-CZ" sz="3600" dirty="0" smtClean="0">
                <a:hlinkClick r:id="rId2"/>
              </a:rPr>
              <a:t>http://cs.wikipedia.org/wiki/Hlavn%C3%AD_strana</a:t>
            </a:r>
            <a:r>
              <a:rPr lang="cs-CZ" sz="3600" dirty="0" smtClean="0"/>
              <a:t>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142976" y="2000240"/>
            <a:ext cx="7498080" cy="2909894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Místní – váží se k určitému místu</a:t>
            </a:r>
          </a:p>
          <a:p>
            <a:pPr>
              <a:buNone/>
            </a:pPr>
            <a:r>
              <a:rPr lang="cs-CZ" dirty="0" smtClean="0"/>
              <a:t>Historické – historie národa</a:t>
            </a:r>
          </a:p>
          <a:p>
            <a:pPr>
              <a:buNone/>
            </a:pPr>
            <a:r>
              <a:rPr lang="cs-CZ" dirty="0" smtClean="0"/>
              <a:t>Heraldické – o erbech a znacích</a:t>
            </a:r>
          </a:p>
          <a:p>
            <a:pPr>
              <a:buNone/>
            </a:pPr>
            <a:r>
              <a:rPr lang="cs-CZ" dirty="0" smtClean="0"/>
              <a:t>Démonické – o vodníku, polednici…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43702" y="3786190"/>
            <a:ext cx="1728790" cy="2893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654164"/>
          </a:xfrm>
        </p:spPr>
        <p:txBody>
          <a:bodyPr>
            <a:normAutofit/>
          </a:bodyPr>
          <a:lstStyle/>
          <a:p>
            <a:r>
              <a:rPr lang="cs-CZ" sz="3200" dirty="0" smtClean="0"/>
              <a:t>Kdo je autorem knihy „Staré pověsti české? </a:t>
            </a:r>
            <a:r>
              <a:rPr lang="cs-CZ" sz="3200" dirty="0" smtClean="0">
                <a:hlinkClick r:id="rId2"/>
              </a:rPr>
              <a:t>http://cs.wikipedia.org/wiki/Hlavn%C3%AD_strana</a:t>
            </a:r>
            <a:r>
              <a:rPr lang="cs-CZ" sz="3200" dirty="0" smtClean="0"/>
              <a:t> 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2143116"/>
            <a:ext cx="7498080" cy="1643074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Alois Jirásek </a:t>
            </a:r>
            <a:r>
              <a:rPr lang="cs-CZ" dirty="0" smtClean="0"/>
              <a:t>– autor historických románů a divadelních her.</a:t>
            </a:r>
            <a:endParaRPr lang="cs-CZ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3504" y="2857496"/>
            <a:ext cx="2952754" cy="3720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368412"/>
          </a:xfrm>
        </p:spPr>
        <p:txBody>
          <a:bodyPr>
            <a:normAutofit fontScale="90000"/>
          </a:bodyPr>
          <a:lstStyle/>
          <a:p>
            <a:r>
              <a:rPr lang="cs-CZ" sz="3200" dirty="0" smtClean="0"/>
              <a:t>Odkud Alois Jirásek čerpal? </a:t>
            </a:r>
            <a:r>
              <a:rPr lang="cs-CZ" sz="3200" dirty="0" smtClean="0">
                <a:hlinkClick r:id="rId2"/>
              </a:rPr>
              <a:t>http://www.</a:t>
            </a:r>
            <a:r>
              <a:rPr lang="cs-CZ" sz="3200" dirty="0" err="1" smtClean="0">
                <a:hlinkClick r:id="rId2"/>
              </a:rPr>
              <a:t>aloisjirasek.cz</a:t>
            </a:r>
            <a:r>
              <a:rPr lang="cs-CZ" sz="3200" dirty="0" smtClean="0">
                <a:hlinkClick r:id="rId2"/>
              </a:rPr>
              <a:t>/</a:t>
            </a:r>
            <a:r>
              <a:rPr lang="cs-CZ" sz="3200" dirty="0" err="1" smtClean="0">
                <a:hlinkClick r:id="rId2"/>
              </a:rPr>
              <a:t>dilo</a:t>
            </a:r>
            <a:r>
              <a:rPr lang="cs-CZ" sz="3200" dirty="0" smtClean="0">
                <a:hlinkClick r:id="rId2"/>
              </a:rPr>
              <a:t>/</a:t>
            </a:r>
            <a:r>
              <a:rPr lang="cs-CZ" sz="3200" dirty="0" err="1" smtClean="0">
                <a:hlinkClick r:id="rId2"/>
              </a:rPr>
              <a:t>stare</a:t>
            </a:r>
            <a:r>
              <a:rPr lang="cs-CZ" sz="3200" dirty="0" smtClean="0">
                <a:hlinkClick r:id="rId2"/>
              </a:rPr>
              <a:t>-</a:t>
            </a:r>
            <a:r>
              <a:rPr lang="cs-CZ" sz="3200" dirty="0" err="1" smtClean="0">
                <a:hlinkClick r:id="rId2"/>
              </a:rPr>
              <a:t>povesti</a:t>
            </a:r>
            <a:r>
              <a:rPr lang="cs-CZ" sz="3200" dirty="0" smtClean="0">
                <a:hlinkClick r:id="rId2"/>
              </a:rPr>
              <a:t>-</a:t>
            </a:r>
            <a:r>
              <a:rPr lang="cs-CZ" sz="3200" dirty="0" err="1" smtClean="0">
                <a:hlinkClick r:id="rId2"/>
              </a:rPr>
              <a:t>ceske</a:t>
            </a:r>
            <a:r>
              <a:rPr lang="cs-CZ" sz="3200" dirty="0" smtClean="0"/>
              <a:t> </a:t>
            </a:r>
            <a:endParaRPr lang="cs-CZ" sz="32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435608" y="1857364"/>
            <a:ext cx="7498080" cy="2143140"/>
          </a:xfrm>
        </p:spPr>
        <p:txBody>
          <a:bodyPr/>
          <a:lstStyle/>
          <a:p>
            <a:pPr algn="just"/>
            <a:r>
              <a:rPr lang="cs-CZ" dirty="0" smtClean="0"/>
              <a:t>Jirásek čerpal z pověstí a legend, ze starých kronik – Václava Hájka z </a:t>
            </a:r>
            <a:r>
              <a:rPr lang="cs-CZ" dirty="0" err="1" smtClean="0"/>
              <a:t>Libočan</a:t>
            </a:r>
            <a:r>
              <a:rPr lang="cs-CZ" dirty="0" smtClean="0"/>
              <a:t>, Kosmovy a Dalimilovy kroniky. </a:t>
            </a:r>
            <a:endParaRPr lang="cs-CZ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57818" y="3571876"/>
            <a:ext cx="3095625" cy="3095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Obrázky knih, rytíře a hradu byly použity z galerie office.</a:t>
            </a:r>
            <a:r>
              <a:rPr lang="cs-CZ" dirty="0" err="1" smtClean="0"/>
              <a:t>microsoft.com</a:t>
            </a:r>
            <a:endParaRPr lang="cs-CZ" dirty="0" smtClean="0"/>
          </a:p>
          <a:p>
            <a:r>
              <a:rPr lang="cs-CZ" dirty="0" smtClean="0"/>
              <a:t>Obrázek Aloise Jiráska - </a:t>
            </a:r>
            <a:r>
              <a:rPr lang="cs-CZ" dirty="0" smtClean="0">
                <a:hlinkClick r:id="rId2"/>
              </a:rPr>
              <a:t>http://cs.wikipedia.org/wiki/Alois_Jir%C3%A1sek</a:t>
            </a:r>
            <a:r>
              <a:rPr lang="cs-CZ" dirty="0" smtClean="0"/>
              <a:t> </a:t>
            </a:r>
          </a:p>
          <a:p>
            <a:r>
              <a:rPr lang="cs-CZ" dirty="0" smtClean="0"/>
              <a:t>Citováno 4.11.2011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69</TotalTime>
  <Words>179</Words>
  <Application>Microsoft Office PowerPoint</Application>
  <PresentationFormat>Předvádění na obrazovce (4:3)</PresentationFormat>
  <Paragraphs>23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Slunovrat</vt:lpstr>
      <vt:lpstr>Název školy: ZŠ Varnsdorf, Edisonova 2821, okres Děčín, příspěvková organizace Jazyk a jazyková komunikace, Český jazyk, Pověst Autor: Mgr. Marta Samlerová Název materiálu:  VY_32_INOVACE_05/IV.SADA</vt:lpstr>
      <vt:lpstr>Návod k práci:</vt:lpstr>
      <vt:lpstr>Co je to pověst? http://cs.wikipedia.org/wiki/Hlavn%C3%AD_strana </vt:lpstr>
      <vt:lpstr> Jaké máme pověsti? http://cs.wikipedia.org/wiki/Hlavn%C3%AD_strana  </vt:lpstr>
      <vt:lpstr>Kdo je autorem knihy „Staré pověsti české? http://cs.wikipedia.org/wiki/Hlavn%C3%AD_strana </vt:lpstr>
      <vt:lpstr>Odkud Alois Jirásek čerpal? http://www.aloisjirasek.cz/dilo/stare-povesti-ceske 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Název školy: ZŠ Varnsdorf, Edisonova 2821, okres Děčín, příspěvková organizace Jazyk a jazyková komunikace, Český jazyk, Pověst Autor: Mgr. Marta Samlerová Název materiálu:  VY_32_INOVACE__05/IV.SADA</dc:title>
  <dc:creator>Marta</dc:creator>
  <cp:lastModifiedBy>Marta</cp:lastModifiedBy>
  <cp:revision>12</cp:revision>
  <dcterms:created xsi:type="dcterms:W3CDTF">2011-11-02T21:19:44Z</dcterms:created>
  <dcterms:modified xsi:type="dcterms:W3CDTF">2011-12-29T12:13:59Z</dcterms:modified>
</cp:coreProperties>
</file>