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VY_32_INOVACE_2A19Čj4_Slovesný způsob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Slovesný způsob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7C97FC6-C8A0-4B3F-8B02-56FCACB0EB96}" type="presOf" srcId="{C73C7642-F245-4585-8F88-243F9FAEF6CA}" destId="{9A9B6F4F-B6FF-4F2D-B640-A8473E589523}" srcOrd="0" destOrd="0" presId="urn:microsoft.com/office/officeart/2005/8/layout/target3"/>
    <dgm:cxn modelId="{7FB91D29-1CD6-4E4A-94BB-66BF48311F49}" type="presOf" srcId="{EBC41103-E2E5-4D48-9B4B-425520D3D098}" destId="{A27B6496-BF1B-4384-9217-9659064D5D6A}" srcOrd="1" destOrd="0" presId="urn:microsoft.com/office/officeart/2005/8/layout/target3"/>
    <dgm:cxn modelId="{B6F57B82-8C68-4D66-8419-706153FAA01E}" type="presOf" srcId="{39F8B381-5807-488E-AC22-73DD4140ED4A}" destId="{71045F8C-00FA-488E-A7BD-E2E6753D979D}" srcOrd="0" destOrd="0" presId="urn:microsoft.com/office/officeart/2005/8/layout/target3"/>
    <dgm:cxn modelId="{FE80E50A-B5C4-425F-970C-FD31BE4F3D69}" type="presOf" srcId="{EBC41103-E2E5-4D48-9B4B-425520D3D098}" destId="{3BA01B75-849B-4716-8BCD-084A86FF328F}" srcOrd="0" destOrd="0" presId="urn:microsoft.com/office/officeart/2005/8/layout/target3"/>
    <dgm:cxn modelId="{873A5F6B-BBA4-4310-9CCE-33B018C0F722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327D62D-644E-4570-99C2-B25EED7C6941}" type="presOf" srcId="{C73C7642-F245-4585-8F88-243F9FAEF6CA}" destId="{59F530CB-4999-43B3-A00D-6AB53886BD77}" srcOrd="1" destOrd="0" presId="urn:microsoft.com/office/officeart/2005/8/layout/target3"/>
    <dgm:cxn modelId="{42A651B3-6603-4627-B53F-639EA9866CA6}" type="presOf" srcId="{445C7998-7549-48B0-BD68-D4F0167F02E5}" destId="{BC35EE03-4121-4EF9-923D-7CB6D30D358D}" srcOrd="0" destOrd="0" presId="urn:microsoft.com/office/officeart/2005/8/layout/target3"/>
    <dgm:cxn modelId="{5000F2F9-3EB8-451B-983B-3FDEEAB72176}" type="presOf" srcId="{019433A1-1324-4DE1-9E6F-32B851095F74}" destId="{E7297F21-D4FD-4A41-AE58-814D01A6B5E7}" srcOrd="1" destOrd="0" presId="urn:microsoft.com/office/officeart/2005/8/layout/target3"/>
    <dgm:cxn modelId="{06246A94-3285-4CCF-A5A0-7CDD120458DE}" type="presOf" srcId="{FBBFC3EA-9D9D-4F3A-BEA6-9C2C0E46BF20}" destId="{643EA938-EDE0-4533-ACCC-D2BD6F3A527C}" srcOrd="0" destOrd="0" presId="urn:microsoft.com/office/officeart/2005/8/layout/target3"/>
    <dgm:cxn modelId="{2FA4C8C4-2E8A-42AA-B502-1DEF2BB4DF33}" type="presOf" srcId="{445C7998-7549-48B0-BD68-D4F0167F02E5}" destId="{4D19AB04-24FA-40C2-B203-52AE3D15E171}" srcOrd="1" destOrd="0" presId="urn:microsoft.com/office/officeart/2005/8/layout/target3"/>
    <dgm:cxn modelId="{81098634-9021-471B-896E-1A88D7326A2C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84795A2-DB6F-4225-B35A-8C94A6AABE89}" type="presParOf" srcId="{71045F8C-00FA-488E-A7BD-E2E6753D979D}" destId="{3577EC6B-C980-4F34-8C69-4365E7B8FC8C}" srcOrd="0" destOrd="0" presId="urn:microsoft.com/office/officeart/2005/8/layout/target3"/>
    <dgm:cxn modelId="{3EFB7F5E-9C08-45F4-9411-F37904EDBA1D}" type="presParOf" srcId="{71045F8C-00FA-488E-A7BD-E2E6753D979D}" destId="{6940EB87-DC1D-4BC3-9408-9AC2E1FFC039}" srcOrd="1" destOrd="0" presId="urn:microsoft.com/office/officeart/2005/8/layout/target3"/>
    <dgm:cxn modelId="{4A157ACE-E84D-4B80-A480-0D560F3C6766}" type="presParOf" srcId="{71045F8C-00FA-488E-A7BD-E2E6753D979D}" destId="{BC35EE03-4121-4EF9-923D-7CB6D30D358D}" srcOrd="2" destOrd="0" presId="urn:microsoft.com/office/officeart/2005/8/layout/target3"/>
    <dgm:cxn modelId="{D2C0F9E7-9ECA-4041-9EBA-0641EE06CDDB}" type="presParOf" srcId="{71045F8C-00FA-488E-A7BD-E2E6753D979D}" destId="{C95EEA27-3CBF-4645-A92D-9D8AF5C1CBFC}" srcOrd="3" destOrd="0" presId="urn:microsoft.com/office/officeart/2005/8/layout/target3"/>
    <dgm:cxn modelId="{82010507-309F-4A1D-A8C5-0A16B610EE4F}" type="presParOf" srcId="{71045F8C-00FA-488E-A7BD-E2E6753D979D}" destId="{851BB866-B6AE-4566-893F-4C635BA974FC}" srcOrd="4" destOrd="0" presId="urn:microsoft.com/office/officeart/2005/8/layout/target3"/>
    <dgm:cxn modelId="{7D0963CF-05C5-4CC5-970B-7C7D7B4AF7DC}" type="presParOf" srcId="{71045F8C-00FA-488E-A7BD-E2E6753D979D}" destId="{643EA938-EDE0-4533-ACCC-D2BD6F3A527C}" srcOrd="5" destOrd="0" presId="urn:microsoft.com/office/officeart/2005/8/layout/target3"/>
    <dgm:cxn modelId="{3B846781-8DDA-432F-9552-F6677FC838FA}" type="presParOf" srcId="{71045F8C-00FA-488E-A7BD-E2E6753D979D}" destId="{92F31B18-D66D-4CC7-89B9-378928DE877D}" srcOrd="6" destOrd="0" presId="urn:microsoft.com/office/officeart/2005/8/layout/target3"/>
    <dgm:cxn modelId="{C83065A0-4B6C-44FE-B795-CAE00916B33C}" type="presParOf" srcId="{71045F8C-00FA-488E-A7BD-E2E6753D979D}" destId="{902074E1-B931-4618-97F1-FADBE82E9C3C}" srcOrd="7" destOrd="0" presId="urn:microsoft.com/office/officeart/2005/8/layout/target3"/>
    <dgm:cxn modelId="{96CF76D2-229F-425A-80AA-313F8C0138EA}" type="presParOf" srcId="{71045F8C-00FA-488E-A7BD-E2E6753D979D}" destId="{A3817367-F2BC-482F-8832-FA00B51DCCF3}" srcOrd="8" destOrd="0" presId="urn:microsoft.com/office/officeart/2005/8/layout/target3"/>
    <dgm:cxn modelId="{4E2B11C5-E196-48AD-AE80-94CE8C160B2D}" type="presParOf" srcId="{71045F8C-00FA-488E-A7BD-E2E6753D979D}" destId="{2DD79E57-A63E-47D4-A1AB-6DF333476AD4}" srcOrd="9" destOrd="0" presId="urn:microsoft.com/office/officeart/2005/8/layout/target3"/>
    <dgm:cxn modelId="{565792CC-5F7C-4AEB-8D8C-120C62175902}" type="presParOf" srcId="{71045F8C-00FA-488E-A7BD-E2E6753D979D}" destId="{648967D3-ED80-4214-8D87-4E7012561E4A}" srcOrd="10" destOrd="0" presId="urn:microsoft.com/office/officeart/2005/8/layout/target3"/>
    <dgm:cxn modelId="{EF866285-390E-440F-96F0-F2B57C79447C}" type="presParOf" srcId="{71045F8C-00FA-488E-A7BD-E2E6753D979D}" destId="{9A9B6F4F-B6FF-4F2D-B640-A8473E589523}" srcOrd="11" destOrd="0" presId="urn:microsoft.com/office/officeart/2005/8/layout/target3"/>
    <dgm:cxn modelId="{8B702D99-315C-4A21-8C93-2E0BC64D9167}" type="presParOf" srcId="{71045F8C-00FA-488E-A7BD-E2E6753D979D}" destId="{13BD0FAF-9F2C-4708-9E63-A8E8E5252943}" srcOrd="12" destOrd="0" presId="urn:microsoft.com/office/officeart/2005/8/layout/target3"/>
    <dgm:cxn modelId="{9C2B1843-814B-43BB-AEB6-CEBEAAE14B1A}" type="presParOf" srcId="{71045F8C-00FA-488E-A7BD-E2E6753D979D}" destId="{6821E7C9-5E4B-45FA-8F82-01E6F26FAA25}" srcOrd="13" destOrd="0" presId="urn:microsoft.com/office/officeart/2005/8/layout/target3"/>
    <dgm:cxn modelId="{E0A90B7A-DEC8-40FA-9C70-A29F6E25F8A8}" type="presParOf" srcId="{71045F8C-00FA-488E-A7BD-E2E6753D979D}" destId="{3BA01B75-849B-4716-8BCD-084A86FF328F}" srcOrd="14" destOrd="0" presId="urn:microsoft.com/office/officeart/2005/8/layout/target3"/>
    <dgm:cxn modelId="{34AEDD0A-06FA-4944-AD2F-D4BF6D40FB43}" type="presParOf" srcId="{71045F8C-00FA-488E-A7BD-E2E6753D979D}" destId="{4D19AB04-24FA-40C2-B203-52AE3D15E171}" srcOrd="15" destOrd="0" presId="urn:microsoft.com/office/officeart/2005/8/layout/target3"/>
    <dgm:cxn modelId="{A5DE77D2-3884-4C41-80FB-53F07959A7A5}" type="presParOf" srcId="{71045F8C-00FA-488E-A7BD-E2E6753D979D}" destId="{832BF48F-0145-4429-9E02-8FCA946CCE9E}" srcOrd="16" destOrd="0" presId="urn:microsoft.com/office/officeart/2005/8/layout/target3"/>
    <dgm:cxn modelId="{137E44EC-25D6-4452-B957-1698ACA552F5}" type="presParOf" srcId="{71045F8C-00FA-488E-A7BD-E2E6753D979D}" destId="{E7297F21-D4FD-4A41-AE58-814D01A6B5E7}" srcOrd="17" destOrd="0" presId="urn:microsoft.com/office/officeart/2005/8/layout/target3"/>
    <dgm:cxn modelId="{AAE07323-435A-4522-8BA9-14F2A2AEEE7D}" type="presParOf" srcId="{71045F8C-00FA-488E-A7BD-E2E6753D979D}" destId="{59F530CB-4999-43B3-A00D-6AB53886BD77}" srcOrd="18" destOrd="0" presId="urn:microsoft.com/office/officeart/2005/8/layout/target3"/>
    <dgm:cxn modelId="{35BBD7E8-89C7-4CA1-A48F-FE902108314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VY_32_INOVACE_2A19Čj4_Slovesný způsob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Slovesný způsob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164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01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48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653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384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749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453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385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573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306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7388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987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97D09-3A18-4A4F-BAFA-2C6DF2C6C9F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619E5-90D2-4A45-82B5-E4002A06A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434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346287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110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Tato </a:t>
            </a:r>
            <a:r>
              <a:rPr lang="cs-CZ" dirty="0" smtClean="0"/>
              <a:t>prezentace má za úkol podpořit aktivitu žáků a motivovat je pro získání nových znalostí o </a:t>
            </a:r>
            <a:r>
              <a:rPr lang="cs-CZ" dirty="0" smtClean="0"/>
              <a:t>slovesech.</a:t>
            </a:r>
            <a:endParaRPr lang="cs-CZ" dirty="0" smtClean="0"/>
          </a:p>
          <a:p>
            <a:r>
              <a:rPr lang="cs-CZ" dirty="0" smtClean="0"/>
              <a:t>Metodický </a:t>
            </a:r>
            <a:r>
              <a:rPr lang="cs-CZ" dirty="0" smtClean="0"/>
              <a:t>pokyn: žáci pracují ve skupinách a při práci na interaktivní tabuli se střídají, ostatní skupiny zatím pracují s jinými materiály, např. pracovní sešity, učebnice, pracovní listy, počítačové programy,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84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Slovesný způsob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lovesné </a:t>
            </a:r>
            <a:r>
              <a:rPr lang="cs-CZ" dirty="0" smtClean="0"/>
              <a:t>tvary určité mohou vyjádřit </a:t>
            </a:r>
            <a:r>
              <a:rPr lang="cs-CZ" b="1" dirty="0" smtClean="0"/>
              <a:t>trojí </a:t>
            </a:r>
            <a:r>
              <a:rPr lang="cs-CZ" dirty="0" smtClean="0"/>
              <a:t>způsob: </a:t>
            </a: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oznamovací</a:t>
            </a:r>
            <a:r>
              <a:rPr lang="cs-CZ" dirty="0" smtClean="0">
                <a:solidFill>
                  <a:schemeClr val="accent6"/>
                </a:solidFill>
              </a:rPr>
              <a:t>: oznamuje děj, který se uskutečňuje, uskutečnil, uskuteční </a:t>
            </a:r>
            <a:r>
              <a:rPr lang="cs-CZ" dirty="0" smtClean="0"/>
              <a:t>- jí, jedl, nají se 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rozkazovací: </a:t>
            </a:r>
            <a:r>
              <a:rPr lang="cs-CZ" dirty="0" smtClean="0">
                <a:solidFill>
                  <a:srgbClr val="00B050"/>
                </a:solidFill>
              </a:rPr>
              <a:t>rozkaz, zákaz, výzva, přání </a:t>
            </a:r>
            <a:r>
              <a:rPr lang="cs-CZ" dirty="0" smtClean="0"/>
              <a:t>- cvič, choďte, pojďme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podmiňovací:</a:t>
            </a:r>
            <a:r>
              <a:rPr lang="cs-CZ" dirty="0" smtClean="0">
                <a:solidFill>
                  <a:srgbClr val="C00000"/>
                </a:solidFill>
              </a:rPr>
              <a:t> děj, který by se mohl stát skutečným </a:t>
            </a:r>
            <a:r>
              <a:rPr lang="cs-CZ" dirty="0" smtClean="0"/>
              <a:t>- jedl bys, přišli bychom, učil by se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1385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Způsob rozkazovací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oplň </a:t>
            </a:r>
            <a:r>
              <a:rPr lang="cs-CZ" dirty="0" smtClean="0"/>
              <a:t>věty se slovesy ve 2. os., č. j., </a:t>
            </a:r>
            <a:r>
              <a:rPr lang="cs-CZ" dirty="0" err="1" smtClean="0"/>
              <a:t>rozk</a:t>
            </a:r>
            <a:r>
              <a:rPr lang="cs-CZ" dirty="0" smtClean="0"/>
              <a:t>. </a:t>
            </a:r>
            <a:r>
              <a:rPr lang="cs-CZ" dirty="0" err="1" smtClean="0"/>
              <a:t>zp</a:t>
            </a:r>
            <a:r>
              <a:rPr lang="cs-CZ" dirty="0" smtClean="0"/>
              <a:t>.:  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92D050"/>
                </a:solidFill>
              </a:rPr>
              <a:t>	</a:t>
            </a:r>
            <a:r>
              <a:rPr lang="cs-CZ" dirty="0" smtClean="0">
                <a:solidFill>
                  <a:srgbClr val="92D050"/>
                </a:solidFill>
              </a:rPr>
              <a:t>	vždy po přechodu. 		nádobí.</a:t>
            </a:r>
          </a:p>
          <a:p>
            <a:pPr marL="0" indent="0">
              <a:buNone/>
            </a:pPr>
            <a:r>
              <a:rPr lang="cs-CZ" dirty="0">
                <a:solidFill>
                  <a:srgbClr val="92D050"/>
                </a:solidFill>
              </a:rPr>
              <a:t>	</a:t>
            </a:r>
            <a:r>
              <a:rPr lang="cs-CZ" dirty="0" smtClean="0">
                <a:solidFill>
                  <a:srgbClr val="92D050"/>
                </a:solidFill>
              </a:rPr>
              <a:t> domácí úkol.		svůj pokoj.		večeři.		ven se psem.		sestru.		se teple.</a:t>
            </a:r>
          </a:p>
          <a:p>
            <a:pPr marL="0" indent="0">
              <a:buNone/>
            </a:pPr>
            <a:endParaRPr lang="cs-CZ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/>
              <a:t>P</a:t>
            </a:r>
            <a:r>
              <a:rPr lang="cs-CZ" dirty="0" smtClean="0"/>
              <a:t>řeveďte </a:t>
            </a:r>
            <a:r>
              <a:rPr lang="cs-CZ" dirty="0" smtClean="0"/>
              <a:t>do ostatních tvarů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4437112"/>
            <a:ext cx="864096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Umyj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763688" y="4437112"/>
            <a:ext cx="93610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Choď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987824" y="4437112"/>
            <a:ext cx="936104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Obleč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4139952" y="4437112"/>
            <a:ext cx="792088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Ukliď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076056" y="4437112"/>
            <a:ext cx="864096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Napiš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6156176" y="4437112"/>
            <a:ext cx="864096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Nezlob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7164288" y="4437112"/>
            <a:ext cx="864096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Jdi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5013176"/>
            <a:ext cx="864096" cy="36004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Ohřej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34592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Způsob podmiňovací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Podtrhni slovesa v podmiňovacím způsobu, urči osobu a číslo.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Rád bych dostal nové kolo. Alena by chtěla bydlet ve městě. Zeptali byste se maminky, jestli můžete jít do kina? Jeli bychom na výlet, ale je náledí a fouká silný vítr. Udělal bys nové krmítko pro ptáky? Kdybyste už mlčeli! Kdyby nebyl Pepa nemocný, šel bych s ním hrát tenis.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1609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Doplň věty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Vážně: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Kdybych potkal starou paní s těžkou taškou ...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Co bys udělal, abys ...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Kdybych měl pomoci zraněnému kamarádovi ...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Vesele:    </a:t>
            </a:r>
            <a:endParaRPr lang="cs-CZ" dirty="0" smtClean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Kdybych viděl v lese zajíce, jak hrají fotbal ...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Kdybych potkal mluvícího kocourka ...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Kdybych se ocitl </a:t>
            </a:r>
            <a:r>
              <a:rPr lang="cs-CZ" smtClean="0">
                <a:solidFill>
                  <a:schemeClr val="accent5"/>
                </a:solidFill>
              </a:rPr>
              <a:t>v pravěku ...</a:t>
            </a:r>
            <a:r>
              <a:rPr lang="cs-CZ" smtClean="0">
                <a:solidFill>
                  <a:schemeClr val="tx2"/>
                </a:solidFill>
              </a:rPr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9101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308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Slovesný způsob</vt:lpstr>
      <vt:lpstr>Způsob rozkazovací</vt:lpstr>
      <vt:lpstr>Způsob podmiňovací</vt:lpstr>
      <vt:lpstr>Doplň věty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42</cp:revision>
  <dcterms:created xsi:type="dcterms:W3CDTF">2012-02-15T08:37:32Z</dcterms:created>
  <dcterms:modified xsi:type="dcterms:W3CDTF">2012-03-08T20:14:19Z</dcterms:modified>
</cp:coreProperties>
</file>