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4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AB5AE-A794-4F1F-B2CD-9295B7EC6FAB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CBDDBC-E92D-40E2-AB36-8DCE92828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AB5AE-A794-4F1F-B2CD-9295B7EC6FAB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CBDDBC-E92D-40E2-AB36-8DCE92828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AB5AE-A794-4F1F-B2CD-9295B7EC6FAB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CBDDBC-E92D-40E2-AB36-8DCE92828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AB5AE-A794-4F1F-B2CD-9295B7EC6FAB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CBDDBC-E92D-40E2-AB36-8DCE92828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AB5AE-A794-4F1F-B2CD-9295B7EC6FAB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CBDDBC-E92D-40E2-AB36-8DCE92828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AB5AE-A794-4F1F-B2CD-9295B7EC6FAB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CBDDBC-E92D-40E2-AB36-8DCE92828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AB5AE-A794-4F1F-B2CD-9295B7EC6FAB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CBDDBC-E92D-40E2-AB36-8DCE92828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AB5AE-A794-4F1F-B2CD-9295B7EC6FAB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CBDDBC-E92D-40E2-AB36-8DCE92828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AB5AE-A794-4F1F-B2CD-9295B7EC6FAB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CBDDBC-E92D-40E2-AB36-8DCE92828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AB5AE-A794-4F1F-B2CD-9295B7EC6FAB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CBDDBC-E92D-40E2-AB36-8DCE92828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AB5AE-A794-4F1F-B2CD-9295B7EC6FAB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CBDDBC-E92D-40E2-AB36-8DCE92828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D6AB5AE-A794-4F1F-B2CD-9295B7EC6FAB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ECBDDBC-E92D-40E2-AB36-8DCE92828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Hlavn%C3%AD_stran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Hlavn%C3%AD_stran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Hlavn%C3%AD_stran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R%C3%BD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R%C3%BDm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R%C3%BDm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51503" y="692696"/>
            <a:ext cx="7406640" cy="2192264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Ná</a:t>
            </a:r>
            <a:r>
              <a:rPr lang="cs-CZ" sz="2400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zev školy: ZŠ Varnsdorf, Edisonova 2821, okres Děčín, příspěvková organizace</a:t>
            </a:r>
            <a:br>
              <a:rPr lang="cs-CZ" sz="2400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</a:br>
            <a:r>
              <a:rPr lang="cs-CZ" sz="2400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Autor: Mgr. Marta Samlerová</a:t>
            </a:r>
            <a:br>
              <a:rPr lang="cs-CZ" sz="2400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</a:br>
            <a:r>
              <a:rPr lang="cs-CZ" sz="24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Jazyk a jazyková komunikace, Český jazyk, Poezie</a:t>
            </a:r>
            <a:r>
              <a:rPr lang="cs-CZ" sz="2400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/>
            </a:r>
            <a:br>
              <a:rPr lang="cs-CZ" sz="2400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</a:br>
            <a:r>
              <a:rPr lang="cs-CZ" sz="2400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Název materiálu: </a:t>
            </a:r>
            <a:r>
              <a:rPr lang="cs-CZ" sz="2400" b="1" cap="none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VY_32_INOVACE_07/IV.SADA</a:t>
            </a:r>
            <a:endParaRPr lang="cs-CZ" sz="24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789040"/>
            <a:ext cx="7406640" cy="1368152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Anotace</a:t>
            </a:r>
            <a:r>
              <a:rPr lang="cs-CZ" sz="2400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 Prezentace je určena pro žáky 5.ročníku, slouží k výkladu učiva </a:t>
            </a:r>
            <a:r>
              <a:rPr lang="cs-CZ" sz="24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Poezie. </a:t>
            </a:r>
            <a:r>
              <a:rPr lang="cs-CZ" sz="240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Žáci pracují na PC.</a:t>
            </a:r>
            <a:endParaRPr lang="cs-CZ" sz="2400" dirty="0" smtClean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cs-CZ" sz="24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Období: září – prosinec 2011</a:t>
            </a:r>
            <a:endParaRPr lang="cs-CZ" sz="2400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445224"/>
            <a:ext cx="571817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56444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Návod </a:t>
            </a:r>
            <a:r>
              <a:rPr lang="cs-CZ" sz="3200" smtClean="0"/>
              <a:t>k práci:</a:t>
            </a:r>
            <a:endParaRPr lang="cs-CZ" sz="320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žák sedí u PC, který je připojen k internetu a na dané internetové stránce podle pokynů učitele vyhledává potřebné informace. </a:t>
            </a:r>
          </a:p>
          <a:p>
            <a:r>
              <a:rPr lang="cs-CZ" dirty="0" smtClean="0"/>
              <a:t>Žáci odpovídají na zadané otázky učiteli nebo si dělají zápis do sešitu.</a:t>
            </a: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/>
              <a:t>Hledej odpovědi </a:t>
            </a:r>
            <a:r>
              <a:rPr lang="cs-CZ" sz="3200" dirty="0"/>
              <a:t>na otázky na </a:t>
            </a:r>
            <a:r>
              <a:rPr lang="cs-CZ" sz="3200" dirty="0" smtClean="0">
                <a:hlinkClick r:id="rId2"/>
              </a:rPr>
              <a:t>http://cs.wikipedia.org/wiki/Hlavn%C3%AD_strana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Co je poezie?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Básnictví, veršovaná tvorba</a:t>
            </a:r>
          </a:p>
          <a:p>
            <a:r>
              <a:rPr lang="cs-CZ" dirty="0" smtClean="0"/>
              <a:t>Kdo je básník?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Autor poezie</a:t>
            </a:r>
          </a:p>
          <a:p>
            <a:r>
              <a:rPr lang="cs-CZ" dirty="0" smtClean="0"/>
              <a:t>Co je to sloka?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Spojení jednotlivých veršů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15824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908720"/>
            <a:ext cx="7498080" cy="5339680"/>
          </a:xfrm>
        </p:spPr>
        <p:txBody>
          <a:bodyPr>
            <a:normAutofit/>
          </a:bodyPr>
          <a:lstStyle/>
          <a:p>
            <a:r>
              <a:rPr lang="cs-CZ" sz="3600" dirty="0"/>
              <a:t>Co je to verš? </a:t>
            </a:r>
          </a:p>
          <a:p>
            <a:r>
              <a:rPr lang="cs-CZ" sz="3600" dirty="0">
                <a:solidFill>
                  <a:srgbClr val="FF0000"/>
                </a:solidFill>
              </a:rPr>
              <a:t>S</a:t>
            </a:r>
            <a:r>
              <a:rPr lang="cs-CZ" sz="3600" dirty="0" smtClean="0">
                <a:solidFill>
                  <a:srgbClr val="FF0000"/>
                </a:solidFill>
              </a:rPr>
              <a:t>tavební </a:t>
            </a:r>
            <a:r>
              <a:rPr lang="cs-CZ" sz="3600" dirty="0">
                <a:solidFill>
                  <a:srgbClr val="FF0000"/>
                </a:solidFill>
              </a:rPr>
              <a:t>jednotka </a:t>
            </a:r>
            <a:r>
              <a:rPr lang="cs-CZ" sz="3600">
                <a:solidFill>
                  <a:srgbClr val="FF0000"/>
                </a:solidFill>
              </a:rPr>
              <a:t>básně </a:t>
            </a:r>
            <a:endParaRPr lang="cs-CZ" sz="3600" smtClean="0">
              <a:solidFill>
                <a:srgbClr val="FF0000"/>
              </a:solidFill>
            </a:endParaRPr>
          </a:p>
          <a:p>
            <a:pPr marL="82296" indent="0">
              <a:buNone/>
            </a:pPr>
            <a:endParaRPr lang="cs-CZ" sz="3600" dirty="0" smtClean="0">
              <a:solidFill>
                <a:srgbClr val="FF0000"/>
              </a:solidFill>
            </a:endParaRPr>
          </a:p>
          <a:p>
            <a:r>
              <a:rPr lang="cs-CZ" sz="3600" dirty="0" smtClean="0"/>
              <a:t>Co je to </a:t>
            </a:r>
            <a:r>
              <a:rPr lang="cs-CZ" sz="3600" dirty="0"/>
              <a:t>rým? </a:t>
            </a:r>
            <a:endParaRPr lang="cs-CZ" sz="3600" dirty="0" smtClean="0"/>
          </a:p>
          <a:p>
            <a:r>
              <a:rPr lang="cs-CZ" sz="3600" dirty="0" smtClean="0">
                <a:solidFill>
                  <a:srgbClr val="FF0000"/>
                </a:solidFill>
              </a:rPr>
              <a:t>Zvuková shoda koncových hlásek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4969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654164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Co je to </a:t>
            </a:r>
            <a:r>
              <a:rPr lang="cs-CZ" sz="3600" dirty="0" smtClean="0">
                <a:solidFill>
                  <a:srgbClr val="FF0000"/>
                </a:solidFill>
              </a:rPr>
              <a:t>epika</a:t>
            </a:r>
            <a:r>
              <a:rPr lang="cs-CZ" sz="3600" dirty="0" smtClean="0"/>
              <a:t>? Které žánry do ní patří?</a:t>
            </a:r>
            <a:br>
              <a:rPr lang="cs-CZ" sz="3600" dirty="0" smtClean="0"/>
            </a:br>
            <a:r>
              <a:rPr lang="cs-CZ" sz="3600" dirty="0" smtClean="0">
                <a:hlinkClick r:id="rId2"/>
              </a:rPr>
              <a:t>http://cs.wikipedia.org/wiki/Hlavn%C3%AD_strana</a:t>
            </a:r>
            <a:r>
              <a:rPr lang="cs-CZ" sz="3600" dirty="0" smtClean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85852" y="2071678"/>
            <a:ext cx="7498080" cy="4214842"/>
          </a:xfrm>
        </p:spPr>
        <p:txBody>
          <a:bodyPr/>
          <a:lstStyle/>
          <a:p>
            <a:r>
              <a:rPr lang="cs-CZ" dirty="0" smtClean="0"/>
              <a:t>Mají děj, vyprávějí příběh.</a:t>
            </a:r>
          </a:p>
          <a:p>
            <a:endParaRPr lang="cs-CZ" dirty="0" smtClean="0"/>
          </a:p>
          <a:p>
            <a:r>
              <a:rPr lang="cs-CZ" dirty="0" smtClean="0"/>
              <a:t>Báje, povídka, pohádka, bajka.</a:t>
            </a:r>
          </a:p>
          <a:p>
            <a:endParaRPr lang="cs-CZ" dirty="0" smtClean="0"/>
          </a:p>
          <a:p>
            <a:r>
              <a:rPr lang="cs-CZ" dirty="0" smtClean="0"/>
              <a:t>Může být psáno i ve verších – epos. legenda</a:t>
            </a:r>
          </a:p>
        </p:txBody>
      </p:sp>
    </p:spTree>
    <p:extLst>
      <p:ext uri="{BB962C8B-B14F-4D97-AF65-F5344CB8AC3E}">
        <p14:creationId xmlns="" xmlns:p14="http://schemas.microsoft.com/office/powerpoint/2010/main" val="261012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868478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Co je to </a:t>
            </a:r>
            <a:r>
              <a:rPr lang="cs-CZ" sz="3200" dirty="0" smtClean="0">
                <a:solidFill>
                  <a:srgbClr val="FF0000"/>
                </a:solidFill>
              </a:rPr>
              <a:t>lyrika</a:t>
            </a:r>
            <a:r>
              <a:rPr lang="cs-CZ" sz="3200" dirty="0" smtClean="0"/>
              <a:t>? Které žánry do ní patří?</a:t>
            </a:r>
            <a:br>
              <a:rPr lang="cs-CZ" sz="3200" dirty="0" smtClean="0"/>
            </a:br>
            <a:r>
              <a:rPr lang="cs-CZ" sz="3200" dirty="0" smtClean="0">
                <a:hlinkClick r:id="rId2"/>
              </a:rPr>
              <a:t>http://cs.wikipedia.org/wiki/Hlavn%C3%AD_strana</a:t>
            </a:r>
            <a:r>
              <a:rPr lang="cs-CZ" sz="3200" dirty="0" smtClean="0"/>
              <a:t> 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4414" y="2285992"/>
            <a:ext cx="7498080" cy="3643338"/>
          </a:xfrm>
        </p:spPr>
        <p:txBody>
          <a:bodyPr/>
          <a:lstStyle/>
          <a:p>
            <a:r>
              <a:rPr lang="cs-CZ" dirty="0" smtClean="0"/>
              <a:t>Nemají děj, zachycují city, pocity, myšlenky a nálady</a:t>
            </a:r>
          </a:p>
          <a:p>
            <a:endParaRPr lang="cs-CZ" dirty="0" smtClean="0"/>
          </a:p>
          <a:p>
            <a:r>
              <a:rPr lang="cs-CZ" dirty="0" smtClean="0"/>
              <a:t>Patří sem balada, báseň, píseň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85728"/>
            <a:ext cx="7498080" cy="1285884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Co je to </a:t>
            </a:r>
            <a:r>
              <a:rPr lang="cs-CZ" sz="3600" dirty="0" smtClean="0">
                <a:solidFill>
                  <a:srgbClr val="FF0000"/>
                </a:solidFill>
              </a:rPr>
              <a:t>sdružený rým</a:t>
            </a:r>
            <a:r>
              <a:rPr lang="cs-CZ" sz="3600" dirty="0" smtClean="0"/>
              <a:t>?</a:t>
            </a:r>
            <a:br>
              <a:rPr lang="cs-CZ" sz="3600" dirty="0" smtClean="0"/>
            </a:br>
            <a:r>
              <a:rPr lang="cs-CZ" sz="3600" dirty="0" smtClean="0"/>
              <a:t> </a:t>
            </a:r>
            <a:r>
              <a:rPr lang="cs-CZ" sz="3600" dirty="0" smtClean="0">
                <a:hlinkClick r:id="rId2"/>
              </a:rPr>
              <a:t>http://cs.wikipedia.org/wiki/R%C3%BDm</a:t>
            </a:r>
            <a:r>
              <a:rPr lang="cs-CZ" sz="3600" dirty="0" smtClean="0"/>
              <a:t> </a:t>
            </a:r>
            <a:br>
              <a:rPr lang="cs-CZ" sz="36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2428868"/>
            <a:ext cx="7498080" cy="3819532"/>
          </a:xfrm>
        </p:spPr>
        <p:txBody>
          <a:bodyPr/>
          <a:lstStyle/>
          <a:p>
            <a:r>
              <a:rPr lang="cs-CZ" dirty="0" smtClean="0"/>
              <a:t>Shoda slabik na konci rýmu – </a:t>
            </a:r>
            <a:r>
              <a:rPr lang="cs-CZ" dirty="0" err="1" smtClean="0"/>
              <a:t>aabb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příklad:</a:t>
            </a:r>
          </a:p>
          <a:p>
            <a:r>
              <a:rPr lang="cs-CZ" dirty="0" smtClean="0"/>
              <a:t>„Nasloucháme pohád</a:t>
            </a:r>
            <a:r>
              <a:rPr lang="cs-CZ" dirty="0" smtClean="0">
                <a:solidFill>
                  <a:srgbClr val="FF0000"/>
                </a:solidFill>
              </a:rPr>
              <a:t>ce</a:t>
            </a:r>
            <a:r>
              <a:rPr lang="cs-CZ" dirty="0" smtClean="0"/>
              <a:t>    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</a:p>
          <a:p>
            <a:pPr>
              <a:buNone/>
            </a:pPr>
            <a:r>
              <a:rPr lang="cs-CZ" dirty="0" smtClean="0"/>
              <a:t>    na trávníku v zahrád</a:t>
            </a:r>
            <a:r>
              <a:rPr lang="cs-CZ" dirty="0" smtClean="0">
                <a:solidFill>
                  <a:srgbClr val="FF0000"/>
                </a:solidFill>
              </a:rPr>
              <a:t>ce</a:t>
            </a:r>
            <a:r>
              <a:rPr lang="cs-CZ" dirty="0" smtClean="0"/>
              <a:t>.    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</a:p>
          <a:p>
            <a:pPr>
              <a:buNone/>
            </a:pPr>
            <a:r>
              <a:rPr lang="cs-CZ" dirty="0" smtClean="0"/>
              <a:t>    O čem je ta pohád</a:t>
            </a:r>
            <a:r>
              <a:rPr lang="cs-CZ" dirty="0" smtClean="0">
                <a:solidFill>
                  <a:srgbClr val="00B050"/>
                </a:solidFill>
              </a:rPr>
              <a:t>ka</a:t>
            </a:r>
            <a:r>
              <a:rPr lang="cs-CZ" dirty="0" smtClean="0"/>
              <a:t>?      </a:t>
            </a:r>
            <a:r>
              <a:rPr lang="cs-CZ" dirty="0" smtClean="0">
                <a:solidFill>
                  <a:srgbClr val="FF0000"/>
                </a:solidFill>
              </a:rPr>
              <a:t>B</a:t>
            </a:r>
          </a:p>
          <a:p>
            <a:pPr>
              <a:buNone/>
            </a:pPr>
            <a:r>
              <a:rPr lang="cs-CZ" dirty="0" smtClean="0"/>
              <a:t>    Byla jedna kůzlát</a:t>
            </a:r>
            <a:r>
              <a:rPr lang="cs-CZ" dirty="0" smtClean="0">
                <a:solidFill>
                  <a:srgbClr val="00B050"/>
                </a:solidFill>
              </a:rPr>
              <a:t>ka</a:t>
            </a:r>
            <a:r>
              <a:rPr lang="cs-CZ" dirty="0" smtClean="0"/>
              <a:t>.          </a:t>
            </a:r>
            <a:r>
              <a:rPr lang="cs-CZ" dirty="0" smtClean="0">
                <a:solidFill>
                  <a:srgbClr val="FF0000"/>
                </a:solidFill>
              </a:rPr>
              <a:t>B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582726"/>
          </a:xfrm>
        </p:spPr>
        <p:txBody>
          <a:bodyPr>
            <a:noAutofit/>
          </a:bodyPr>
          <a:lstStyle/>
          <a:p>
            <a:r>
              <a:rPr lang="cs-CZ" sz="3200" dirty="0" smtClean="0"/>
              <a:t>Co je to </a:t>
            </a:r>
            <a:r>
              <a:rPr lang="cs-CZ" sz="3200" dirty="0" smtClean="0">
                <a:solidFill>
                  <a:srgbClr val="FF0000"/>
                </a:solidFill>
              </a:rPr>
              <a:t>obkročný rým</a:t>
            </a:r>
            <a:r>
              <a:rPr lang="cs-CZ" sz="3200" dirty="0" smtClean="0"/>
              <a:t>?</a:t>
            </a:r>
            <a:br>
              <a:rPr lang="cs-CZ" sz="3200" dirty="0" smtClean="0"/>
            </a:br>
            <a:r>
              <a:rPr lang="cs-CZ" sz="3200" dirty="0" smtClean="0"/>
              <a:t> </a:t>
            </a:r>
            <a:r>
              <a:rPr lang="cs-CZ" sz="3200" dirty="0" smtClean="0">
                <a:hlinkClick r:id="rId2"/>
              </a:rPr>
              <a:t>http://cs.wikipedia.org/wiki/R%C3%BDm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714488"/>
            <a:ext cx="7498080" cy="4533912"/>
          </a:xfrm>
        </p:spPr>
        <p:txBody>
          <a:bodyPr/>
          <a:lstStyle/>
          <a:p>
            <a:r>
              <a:rPr lang="cs-CZ" dirty="0" smtClean="0"/>
              <a:t>Shoda slabik na konci rýmu – </a:t>
            </a:r>
            <a:r>
              <a:rPr lang="cs-CZ" dirty="0" err="1" smtClean="0"/>
              <a:t>abba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příklad:</a:t>
            </a:r>
          </a:p>
          <a:p>
            <a:r>
              <a:rPr lang="cs-CZ" dirty="0" smtClean="0"/>
              <a:t>Král Karel s Buškem z Velhart</a:t>
            </a:r>
            <a:r>
              <a:rPr lang="cs-CZ" dirty="0" smtClean="0">
                <a:solidFill>
                  <a:srgbClr val="FF0000"/>
                </a:solidFill>
              </a:rPr>
              <a:t>ic</a:t>
            </a: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 </a:t>
            </a:r>
            <a:br>
              <a:rPr lang="cs-CZ" dirty="0" smtClean="0"/>
            </a:br>
            <a:r>
              <a:rPr lang="cs-CZ" dirty="0" smtClean="0"/>
              <a:t>teď zasedli si k dubovému sto</a:t>
            </a:r>
            <a:r>
              <a:rPr lang="cs-CZ" dirty="0" smtClean="0">
                <a:solidFill>
                  <a:srgbClr val="00B050"/>
                </a:solidFill>
              </a:rPr>
              <a:t>lu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B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/>
              <a:t>ti dva už pili mnohou číši spo</a:t>
            </a:r>
            <a:r>
              <a:rPr lang="cs-CZ" dirty="0" smtClean="0">
                <a:solidFill>
                  <a:srgbClr val="00B050"/>
                </a:solidFill>
              </a:rPr>
              <a:t>lu</a:t>
            </a:r>
            <a:r>
              <a:rPr lang="cs-CZ" dirty="0" smtClean="0"/>
              <a:t> </a:t>
            </a:r>
            <a:r>
              <a:rPr lang="cs-CZ" b="1" dirty="0" smtClean="0"/>
              <a:t>  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B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/>
              <a:t>a zapěli si z plných pl</a:t>
            </a:r>
            <a:r>
              <a:rPr lang="cs-CZ" dirty="0" smtClean="0">
                <a:solidFill>
                  <a:srgbClr val="FF0000"/>
                </a:solidFill>
              </a:rPr>
              <a:t>ic</a:t>
            </a:r>
            <a:r>
              <a:rPr lang="cs-CZ" dirty="0" smtClean="0"/>
              <a:t>. </a:t>
            </a:r>
            <a:r>
              <a:rPr lang="cs-CZ" b="1" dirty="0" smtClean="0"/>
              <a:t>              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72560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Co je to </a:t>
            </a:r>
            <a:r>
              <a:rPr lang="cs-CZ" sz="3200" dirty="0" smtClean="0">
                <a:solidFill>
                  <a:srgbClr val="FF0000"/>
                </a:solidFill>
              </a:rPr>
              <a:t>střídavý rým</a:t>
            </a:r>
            <a:r>
              <a:rPr lang="cs-CZ" sz="3200" dirty="0" smtClean="0"/>
              <a:t>?</a:t>
            </a:r>
            <a:br>
              <a:rPr lang="cs-CZ" sz="3200" dirty="0" smtClean="0"/>
            </a:br>
            <a:r>
              <a:rPr lang="cs-CZ" sz="3200" dirty="0" smtClean="0"/>
              <a:t> </a:t>
            </a:r>
            <a:r>
              <a:rPr lang="cs-CZ" sz="3200" dirty="0" smtClean="0">
                <a:hlinkClick r:id="rId2"/>
              </a:rPr>
              <a:t>http://cs.wikipedia.org/wiki/R%C3%BDm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2143116"/>
            <a:ext cx="7498080" cy="4105284"/>
          </a:xfrm>
        </p:spPr>
        <p:txBody>
          <a:bodyPr/>
          <a:lstStyle/>
          <a:p>
            <a:r>
              <a:rPr lang="cs-CZ" dirty="0" smtClean="0"/>
              <a:t>Shoda slabik na konci rýmu – </a:t>
            </a:r>
            <a:r>
              <a:rPr lang="cs-CZ" dirty="0" err="1" smtClean="0"/>
              <a:t>abab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příklad:</a:t>
            </a:r>
          </a:p>
          <a:p>
            <a:r>
              <a:rPr lang="cs-CZ" dirty="0" smtClean="0"/>
              <a:t>Zemřela matka a do hrobu dá</a:t>
            </a:r>
            <a:r>
              <a:rPr lang="cs-CZ" dirty="0" smtClean="0">
                <a:solidFill>
                  <a:srgbClr val="FF0000"/>
                </a:solidFill>
              </a:rPr>
              <a:t>na</a:t>
            </a:r>
            <a:r>
              <a:rPr lang="cs-CZ" dirty="0" smtClean="0"/>
              <a:t>, </a:t>
            </a:r>
            <a:r>
              <a:rPr lang="cs-CZ" b="1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siroty po ní zůsta</a:t>
            </a:r>
            <a:r>
              <a:rPr lang="cs-CZ" dirty="0" smtClean="0">
                <a:solidFill>
                  <a:srgbClr val="00B050"/>
                </a:solidFill>
              </a:rPr>
              <a:t>ly</a:t>
            </a:r>
            <a:r>
              <a:rPr lang="cs-CZ" dirty="0" smtClean="0"/>
              <a:t>; </a:t>
            </a:r>
            <a:r>
              <a:rPr lang="cs-CZ" b="1" dirty="0" smtClean="0"/>
              <a:t>                      </a:t>
            </a:r>
            <a:r>
              <a:rPr lang="cs-CZ" dirty="0" smtClean="0">
                <a:solidFill>
                  <a:srgbClr val="FF0000"/>
                </a:solidFill>
              </a:rPr>
              <a:t>B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i přicházely každičkého rá</a:t>
            </a:r>
            <a:r>
              <a:rPr lang="cs-CZ" dirty="0" smtClean="0">
                <a:solidFill>
                  <a:srgbClr val="FF0000"/>
                </a:solidFill>
              </a:rPr>
              <a:t>na</a:t>
            </a:r>
            <a:r>
              <a:rPr lang="cs-CZ" dirty="0" smtClean="0"/>
              <a:t> </a:t>
            </a:r>
            <a:r>
              <a:rPr lang="cs-CZ" b="1" dirty="0" smtClean="0"/>
              <a:t>        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matičku svou hleda</a:t>
            </a:r>
            <a:r>
              <a:rPr lang="cs-CZ" dirty="0" smtClean="0">
                <a:solidFill>
                  <a:srgbClr val="00B050"/>
                </a:solidFill>
              </a:rPr>
              <a:t>ly</a:t>
            </a:r>
            <a:r>
              <a:rPr lang="cs-CZ" dirty="0" smtClean="0"/>
              <a:t>.                  </a:t>
            </a:r>
            <a:r>
              <a:rPr lang="cs-CZ" dirty="0" smtClean="0">
                <a:solidFill>
                  <a:srgbClr val="FF0000"/>
                </a:solidFill>
              </a:rPr>
              <a:t>B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838588"/>
          </a:xfrm>
        </p:spPr>
        <p:txBody>
          <a:bodyPr>
            <a:normAutofit fontScale="92500" lnSpcReduction="20000"/>
          </a:bodyPr>
          <a:lstStyle/>
          <a:p>
            <a:r>
              <a:rPr lang="cs-CZ" sz="2800" i="1" dirty="0" smtClean="0"/>
              <a:t>Dětem</a:t>
            </a:r>
            <a:r>
              <a:rPr lang="cs-CZ" sz="2800" dirty="0" smtClean="0"/>
              <a:t>. 1.vydání. Brno : Albatros, 1998. Pohádka na trávníku, s. 119. ISBN 80-00-00575-1.</a:t>
            </a:r>
          </a:p>
          <a:p>
            <a:r>
              <a:rPr lang="cs-CZ" sz="2800" dirty="0" smtClean="0"/>
              <a:t>ERBEN, Karel Jaromír; MÁCHA, Karel Hynek . </a:t>
            </a:r>
            <a:r>
              <a:rPr lang="cs-CZ" sz="2800" i="1" dirty="0" smtClean="0"/>
              <a:t>Kytice</a:t>
            </a:r>
            <a:r>
              <a:rPr lang="cs-CZ" sz="2800" dirty="0" smtClean="0"/>
              <a:t>. 1.vydání. Praha : Levné knihy, 2000. Kytice, s. 137. ISBN 80-86425-92-4.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Citace 4.9. 2011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445224"/>
            <a:ext cx="571817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208</TotalTime>
  <Words>221</Words>
  <Application>Microsoft Office PowerPoint</Application>
  <PresentationFormat>Předvádění na obrazovce (4:3)</PresentationFormat>
  <Paragraphs>47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Název školy: ZŠ Varnsdorf, Edisonova 2821, okres Děčín, příspěvková organizace Autor: Mgr. Marta Samlerová Jazyk a jazyková komunikace, Český jazyk, Poezie Název materiálu: VY_32_INOVACE_07/IV.SADA</vt:lpstr>
      <vt:lpstr>Návod k práci:</vt:lpstr>
      <vt:lpstr>Hledej odpovědi na otázky na http://cs.wikipedia.org/wiki/Hlavn%C3%AD_strana </vt:lpstr>
      <vt:lpstr>Snímek 4</vt:lpstr>
      <vt:lpstr> Co je to epika? Které žánry do ní patří? http://cs.wikipedia.org/wiki/Hlavn%C3%AD_strana  </vt:lpstr>
      <vt:lpstr>Co je to lyrika? Které žánry do ní patří? http://cs.wikipedia.org/wiki/Hlavn%C3%AD_strana  </vt:lpstr>
      <vt:lpstr>  Co je to sdružený rým?  http://cs.wikipedia.org/wiki/R%C3%BDm   </vt:lpstr>
      <vt:lpstr>Co je to obkročný rým?  http://cs.wikipedia.org/wiki/R%C3%BDm </vt:lpstr>
      <vt:lpstr>Co je to střídavý rým?  http://cs.wikipedia.org/wiki/R%C3%BDm</vt:lpstr>
      <vt:lpstr>Použité zdroje:</vt:lpstr>
    </vt:vector>
  </TitlesOfParts>
  <Company>ZŠ Edisonova 2821, Varnsdorf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Autor: Mgr. Marta Samlerová Název materiálu: VY_32_INOVACE_04_VARNSDORF_POEZIE</dc:title>
  <dc:creator>třída 5A</dc:creator>
  <cp:lastModifiedBy>Marta</cp:lastModifiedBy>
  <cp:revision>28</cp:revision>
  <dcterms:created xsi:type="dcterms:W3CDTF">2011-10-18T18:28:12Z</dcterms:created>
  <dcterms:modified xsi:type="dcterms:W3CDTF">2011-12-29T12:12:58Z</dcterms:modified>
</cp:coreProperties>
</file>