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VY_32_INOVACE_2A20Čj4_Vyjmenovaná slova-procvičování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Vyjmenovaná slova-procvičování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2D46E74-3BD9-403A-AE8C-62BD80EFC1FF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6A8F1921-D80D-49D3-A402-8ADAAC28FC5B}" type="presOf" srcId="{EBC41103-E2E5-4D48-9B4B-425520D3D098}" destId="{3BA01B75-849B-4716-8BCD-084A86FF328F}" srcOrd="0" destOrd="0" presId="urn:microsoft.com/office/officeart/2005/8/layout/target3"/>
    <dgm:cxn modelId="{8A32D302-6275-477D-84E8-95AEC26735CC}" type="presOf" srcId="{C73C7642-F245-4585-8F88-243F9FAEF6CA}" destId="{59F530CB-4999-43B3-A00D-6AB53886BD77}" srcOrd="1" destOrd="0" presId="urn:microsoft.com/office/officeart/2005/8/layout/target3"/>
    <dgm:cxn modelId="{D32E0EA6-9D3F-480B-8D39-AC38C1AB2719}" type="presOf" srcId="{FBBFC3EA-9D9D-4F3A-BEA6-9C2C0E46BF20}" destId="{643EA938-EDE0-4533-ACCC-D2BD6F3A527C}" srcOrd="0" destOrd="0" presId="urn:microsoft.com/office/officeart/2005/8/layout/target3"/>
    <dgm:cxn modelId="{52E1FD14-776F-4D3A-BAB0-14BEA9E2677F}" type="presOf" srcId="{EBC41103-E2E5-4D48-9B4B-425520D3D098}" destId="{A27B6496-BF1B-4384-9217-9659064D5D6A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C209D2A-4103-49C7-8F21-3508AF63BFB7}" type="presOf" srcId="{FBBFC3EA-9D9D-4F3A-BEA6-9C2C0E46BF20}" destId="{832BF48F-0145-4429-9E02-8FCA946CCE9E}" srcOrd="1" destOrd="0" presId="urn:microsoft.com/office/officeart/2005/8/layout/target3"/>
    <dgm:cxn modelId="{3B66E372-E5AF-44DB-8D3A-DA069982D589}" type="presOf" srcId="{019433A1-1324-4DE1-9E6F-32B851095F74}" destId="{E7297F21-D4FD-4A41-AE58-814D01A6B5E7}" srcOrd="1" destOrd="0" presId="urn:microsoft.com/office/officeart/2005/8/layout/target3"/>
    <dgm:cxn modelId="{30DF4533-6920-4A4C-AE6F-AD60055EAFA3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91D8F22C-C9E0-4DC3-92D8-667AD4981A8E}" type="presOf" srcId="{445C7998-7549-48B0-BD68-D4F0167F02E5}" destId="{4D19AB04-24FA-40C2-B203-52AE3D15E171}" srcOrd="1" destOrd="0" presId="urn:microsoft.com/office/officeart/2005/8/layout/target3"/>
    <dgm:cxn modelId="{8C16FEF7-C557-4F8B-823E-02487B033DB8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3B43859-DDEE-4E85-AAC5-BC643E57FBD0}" type="presOf" srcId="{C73C7642-F245-4585-8F88-243F9FAEF6CA}" destId="{9A9B6F4F-B6FF-4F2D-B640-A8473E589523}" srcOrd="0" destOrd="0" presId="urn:microsoft.com/office/officeart/2005/8/layout/target3"/>
    <dgm:cxn modelId="{7CC9769F-2361-4C73-9647-4A5EB6A687F4}" type="presParOf" srcId="{71045F8C-00FA-488E-A7BD-E2E6753D979D}" destId="{3577EC6B-C980-4F34-8C69-4365E7B8FC8C}" srcOrd="0" destOrd="0" presId="urn:microsoft.com/office/officeart/2005/8/layout/target3"/>
    <dgm:cxn modelId="{F71837A0-A9AE-4710-AA70-ED205560344F}" type="presParOf" srcId="{71045F8C-00FA-488E-A7BD-E2E6753D979D}" destId="{6940EB87-DC1D-4BC3-9408-9AC2E1FFC039}" srcOrd="1" destOrd="0" presId="urn:microsoft.com/office/officeart/2005/8/layout/target3"/>
    <dgm:cxn modelId="{B1C00199-7872-4BE1-9CCB-C92F10CBA8E3}" type="presParOf" srcId="{71045F8C-00FA-488E-A7BD-E2E6753D979D}" destId="{BC35EE03-4121-4EF9-923D-7CB6D30D358D}" srcOrd="2" destOrd="0" presId="urn:microsoft.com/office/officeart/2005/8/layout/target3"/>
    <dgm:cxn modelId="{11C4E09C-00D4-4937-B519-1266BE10D168}" type="presParOf" srcId="{71045F8C-00FA-488E-A7BD-E2E6753D979D}" destId="{C95EEA27-3CBF-4645-A92D-9D8AF5C1CBFC}" srcOrd="3" destOrd="0" presId="urn:microsoft.com/office/officeart/2005/8/layout/target3"/>
    <dgm:cxn modelId="{64D39FC8-0DBB-4F8A-9C8D-5300F3C4776D}" type="presParOf" srcId="{71045F8C-00FA-488E-A7BD-E2E6753D979D}" destId="{851BB866-B6AE-4566-893F-4C635BA974FC}" srcOrd="4" destOrd="0" presId="urn:microsoft.com/office/officeart/2005/8/layout/target3"/>
    <dgm:cxn modelId="{E7C23C03-732C-4447-812B-09CACAE5E6E6}" type="presParOf" srcId="{71045F8C-00FA-488E-A7BD-E2E6753D979D}" destId="{643EA938-EDE0-4533-ACCC-D2BD6F3A527C}" srcOrd="5" destOrd="0" presId="urn:microsoft.com/office/officeart/2005/8/layout/target3"/>
    <dgm:cxn modelId="{367B17F6-5C53-4716-8A23-B9E049103015}" type="presParOf" srcId="{71045F8C-00FA-488E-A7BD-E2E6753D979D}" destId="{92F31B18-D66D-4CC7-89B9-378928DE877D}" srcOrd="6" destOrd="0" presId="urn:microsoft.com/office/officeart/2005/8/layout/target3"/>
    <dgm:cxn modelId="{66C1EB39-47DF-4032-AC80-85B28AAACBA1}" type="presParOf" srcId="{71045F8C-00FA-488E-A7BD-E2E6753D979D}" destId="{902074E1-B931-4618-97F1-FADBE82E9C3C}" srcOrd="7" destOrd="0" presId="urn:microsoft.com/office/officeart/2005/8/layout/target3"/>
    <dgm:cxn modelId="{61417BAC-ED5C-4782-A875-436F6D0DAF05}" type="presParOf" srcId="{71045F8C-00FA-488E-A7BD-E2E6753D979D}" destId="{A3817367-F2BC-482F-8832-FA00B51DCCF3}" srcOrd="8" destOrd="0" presId="urn:microsoft.com/office/officeart/2005/8/layout/target3"/>
    <dgm:cxn modelId="{F53E3DDB-129E-43C5-B0AC-4C1711015E7E}" type="presParOf" srcId="{71045F8C-00FA-488E-A7BD-E2E6753D979D}" destId="{2DD79E57-A63E-47D4-A1AB-6DF333476AD4}" srcOrd="9" destOrd="0" presId="urn:microsoft.com/office/officeart/2005/8/layout/target3"/>
    <dgm:cxn modelId="{7367CBEE-4633-4468-9596-56891B129965}" type="presParOf" srcId="{71045F8C-00FA-488E-A7BD-E2E6753D979D}" destId="{648967D3-ED80-4214-8D87-4E7012561E4A}" srcOrd="10" destOrd="0" presId="urn:microsoft.com/office/officeart/2005/8/layout/target3"/>
    <dgm:cxn modelId="{95147109-52CE-47AB-89F6-F3522311C4CE}" type="presParOf" srcId="{71045F8C-00FA-488E-A7BD-E2E6753D979D}" destId="{9A9B6F4F-B6FF-4F2D-B640-A8473E589523}" srcOrd="11" destOrd="0" presId="urn:microsoft.com/office/officeart/2005/8/layout/target3"/>
    <dgm:cxn modelId="{EC0FEB1B-C9A8-4F44-8B60-94B524EC95FA}" type="presParOf" srcId="{71045F8C-00FA-488E-A7BD-E2E6753D979D}" destId="{13BD0FAF-9F2C-4708-9E63-A8E8E5252943}" srcOrd="12" destOrd="0" presId="urn:microsoft.com/office/officeart/2005/8/layout/target3"/>
    <dgm:cxn modelId="{298FEB6A-1468-4EC0-A679-CDF9F3F0B936}" type="presParOf" srcId="{71045F8C-00FA-488E-A7BD-E2E6753D979D}" destId="{6821E7C9-5E4B-45FA-8F82-01E6F26FAA25}" srcOrd="13" destOrd="0" presId="urn:microsoft.com/office/officeart/2005/8/layout/target3"/>
    <dgm:cxn modelId="{6AD95B71-57D2-4F61-B8C6-FD034889A3C7}" type="presParOf" srcId="{71045F8C-00FA-488E-A7BD-E2E6753D979D}" destId="{3BA01B75-849B-4716-8BCD-084A86FF328F}" srcOrd="14" destOrd="0" presId="urn:microsoft.com/office/officeart/2005/8/layout/target3"/>
    <dgm:cxn modelId="{0BC617AD-AEC4-4281-BB69-1B41EBBC2D1F}" type="presParOf" srcId="{71045F8C-00FA-488E-A7BD-E2E6753D979D}" destId="{4D19AB04-24FA-40C2-B203-52AE3D15E171}" srcOrd="15" destOrd="0" presId="urn:microsoft.com/office/officeart/2005/8/layout/target3"/>
    <dgm:cxn modelId="{5E2F811C-E711-4D68-A531-A5318E9DDD1B}" type="presParOf" srcId="{71045F8C-00FA-488E-A7BD-E2E6753D979D}" destId="{832BF48F-0145-4429-9E02-8FCA946CCE9E}" srcOrd="16" destOrd="0" presId="urn:microsoft.com/office/officeart/2005/8/layout/target3"/>
    <dgm:cxn modelId="{BDEF93E1-EC77-4092-A4FE-CF2371948F6C}" type="presParOf" srcId="{71045F8C-00FA-488E-A7BD-E2E6753D979D}" destId="{E7297F21-D4FD-4A41-AE58-814D01A6B5E7}" srcOrd="17" destOrd="0" presId="urn:microsoft.com/office/officeart/2005/8/layout/target3"/>
    <dgm:cxn modelId="{B9577CEC-1C26-4FF4-974C-BE77695C5E50}" type="presParOf" srcId="{71045F8C-00FA-488E-A7BD-E2E6753D979D}" destId="{59F530CB-4999-43B3-A00D-6AB53886BD77}" srcOrd="18" destOrd="0" presId="urn:microsoft.com/office/officeart/2005/8/layout/target3"/>
    <dgm:cxn modelId="{CFB3F894-A384-4B18-83CE-310A7AB8300D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Monika </a:t>
          </a:r>
          <a:r>
            <a:rPr lang="cs-CZ" sz="1800" kern="1200" dirty="0" err="1" smtClean="0"/>
            <a:t>Hřavová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VY_32_INOVACE_2A20Čj4_Vyjmenovaná slova-procvičování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Vyjmenovaná slova-procvičování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AA213-7BA5-4E1F-B193-05C08EED7FB0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A4B4F-AD24-48E8-987B-D9971618E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47503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AA213-7BA5-4E1F-B193-05C08EED7FB0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A4B4F-AD24-48E8-987B-D9971618E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72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AA213-7BA5-4E1F-B193-05C08EED7FB0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A4B4F-AD24-48E8-987B-D9971618E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1206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AA213-7BA5-4E1F-B193-05C08EED7FB0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A4B4F-AD24-48E8-987B-D9971618E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9232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AA213-7BA5-4E1F-B193-05C08EED7FB0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A4B4F-AD24-48E8-987B-D9971618E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813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AA213-7BA5-4E1F-B193-05C08EED7FB0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A4B4F-AD24-48E8-987B-D9971618E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546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AA213-7BA5-4E1F-B193-05C08EED7FB0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A4B4F-AD24-48E8-987B-D9971618E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9517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AA213-7BA5-4E1F-B193-05C08EED7FB0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A4B4F-AD24-48E8-987B-D9971618E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0604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AA213-7BA5-4E1F-B193-05C08EED7FB0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A4B4F-AD24-48E8-987B-D9971618E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0919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AA213-7BA5-4E1F-B193-05C08EED7FB0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A4B4F-AD24-48E8-987B-D9971618E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34654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AA213-7BA5-4E1F-B193-05C08EED7FB0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A4B4F-AD24-48E8-987B-D9971618E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5713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AA213-7BA5-4E1F-B193-05C08EED7FB0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A4B4F-AD24-48E8-987B-D9971618E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38233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5AA213-7BA5-4E1F-B193-05C08EED7FB0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9A4B4F-AD24-48E8-987B-D9971618E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3837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97872521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85932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U</a:t>
            </a:r>
            <a:r>
              <a:rPr lang="cs-CZ" dirty="0" smtClean="0"/>
              <a:t>čivo </a:t>
            </a:r>
            <a:r>
              <a:rPr lang="cs-CZ" dirty="0" smtClean="0"/>
              <a:t>je určeno žákům 4. </a:t>
            </a:r>
            <a:r>
              <a:rPr lang="cs-CZ" dirty="0" smtClean="0"/>
              <a:t>ročníku.</a:t>
            </a:r>
            <a:endParaRPr lang="cs-CZ" dirty="0" smtClean="0"/>
          </a:p>
          <a:p>
            <a:r>
              <a:rPr lang="cs-CZ" dirty="0" smtClean="0"/>
              <a:t>Cílem </a:t>
            </a:r>
            <a:r>
              <a:rPr lang="cs-CZ" dirty="0" smtClean="0"/>
              <a:t>prezentace je aktivní procvičení učiva a motivace žáků pro získávání dalších </a:t>
            </a:r>
            <a:r>
              <a:rPr lang="cs-CZ" dirty="0" smtClean="0"/>
              <a:t>vědomostí.</a:t>
            </a:r>
            <a:endParaRPr lang="cs-CZ" dirty="0" smtClean="0"/>
          </a:p>
          <a:p>
            <a:r>
              <a:rPr lang="cs-CZ" dirty="0" smtClean="0"/>
              <a:t>Metodický </a:t>
            </a:r>
            <a:r>
              <a:rPr lang="cs-CZ" dirty="0" smtClean="0"/>
              <a:t>pokyn: prezentace je určena pro skupinovou práci žáků, skupiny se střídají při práci na interaktivní tabuli a při práci s dalšími materiály – počítačový program, pracovní sešity, listy, učebnice...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00914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Doplň správná slova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291264" cy="4853136"/>
          </a:xfrm>
        </p:spPr>
        <p:txBody>
          <a:bodyPr>
            <a:normAutofit lnSpcReduction="10000"/>
          </a:bodyPr>
          <a:lstStyle/>
          <a:p>
            <a:r>
              <a:rPr lang="cs-CZ" dirty="0"/>
              <a:t>V</a:t>
            </a:r>
            <a:r>
              <a:rPr lang="cs-CZ" dirty="0" smtClean="0"/>
              <a:t>yber </a:t>
            </a:r>
            <a:r>
              <a:rPr lang="cs-CZ" dirty="0" smtClean="0"/>
              <a:t>správný tvar: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Tatínek dal 		baterii do auta. Nepřítel se snažil		hrad.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Obraz jsem 		nad postel. Do třídy 	       nový žák.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Nech mě             ! Přestaň 		toho psa!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2204864"/>
            <a:ext cx="1368152" cy="2880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dobít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2123728" y="2204864"/>
            <a:ext cx="1368152" cy="2880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dobýt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539552" y="3789040"/>
            <a:ext cx="1368152" cy="2880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přibil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2123728" y="3789040"/>
            <a:ext cx="1368152" cy="2880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přibyl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539552" y="5246177"/>
            <a:ext cx="684076" cy="2880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být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1475656" y="5246177"/>
            <a:ext cx="648072" cy="2880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bít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203815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Slova příbuzná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</a:t>
            </a:r>
            <a:r>
              <a:rPr lang="cs-CZ" dirty="0" smtClean="0"/>
              <a:t>lova </a:t>
            </a:r>
            <a:r>
              <a:rPr lang="cs-CZ" dirty="0" smtClean="0"/>
              <a:t>příbuzná spoj se slovem vyjmenovaným: </a:t>
            </a: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lyžař		býložravec		průmysl 	sýrový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sírová						líže</a:t>
            </a: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mysl							bylinky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bílá							síra</a:t>
            </a: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sýrárna						lyžování</a:t>
            </a:r>
            <a:r>
              <a:rPr lang="cs-CZ" dirty="0" smtClean="0"/>
              <a:t> </a:t>
            </a: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Přemysl						sýrařství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bílek		bylinářka		mísa		lyžárna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145723"/>
            <a:ext cx="24482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636912"/>
            <a:ext cx="1235464" cy="1339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7164" y="3975984"/>
            <a:ext cx="1563936" cy="1253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0907" y="2636912"/>
            <a:ext cx="1038225" cy="133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90601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Najdi slovní druhy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</a:t>
            </a:r>
            <a:r>
              <a:rPr lang="cs-CZ" dirty="0" smtClean="0"/>
              <a:t>rči </a:t>
            </a:r>
            <a:r>
              <a:rPr lang="cs-CZ" dirty="0" smtClean="0"/>
              <a:t>slovní druhy a přiřaď je k jejich číslu:  </a:t>
            </a:r>
            <a:endParaRPr lang="cs-CZ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1			2		3			5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endParaRPr lang="cs-CZ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4581128"/>
            <a:ext cx="1152128" cy="36004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bystrý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581128"/>
            <a:ext cx="432048" cy="36004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vy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2555776" y="4581128"/>
            <a:ext cx="1008112" cy="36004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chmýří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3707904" y="4581128"/>
            <a:ext cx="1008112" cy="36004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zpytovat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4860032" y="4581128"/>
            <a:ext cx="1152128" cy="36004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smýkat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6228184" y="4581128"/>
            <a:ext cx="1224136" cy="36004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syrový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7596336" y="4581128"/>
            <a:ext cx="1008112" cy="36004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mýto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539552" y="5157192"/>
            <a:ext cx="576064" cy="36004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my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1331640" y="5157192"/>
            <a:ext cx="720080" cy="36004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byt</a:t>
            </a:r>
            <a:endParaRPr lang="cs-CZ" b="1" dirty="0"/>
          </a:p>
        </p:txBody>
      </p:sp>
      <p:sp>
        <p:nvSpPr>
          <p:cNvPr id="14" name="Obdélník 13"/>
          <p:cNvSpPr/>
          <p:nvPr/>
        </p:nvSpPr>
        <p:spPr>
          <a:xfrm>
            <a:off x="2339752" y="5157192"/>
            <a:ext cx="720080" cy="36004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být</a:t>
            </a:r>
            <a:endParaRPr lang="cs-CZ" b="1" dirty="0"/>
          </a:p>
        </p:txBody>
      </p:sp>
      <p:sp>
        <p:nvSpPr>
          <p:cNvPr id="15" name="Obdélník 14"/>
          <p:cNvSpPr/>
          <p:nvPr/>
        </p:nvSpPr>
        <p:spPr>
          <a:xfrm>
            <a:off x="3203848" y="5157192"/>
            <a:ext cx="1008112" cy="36004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nazývat</a:t>
            </a:r>
            <a:endParaRPr lang="cs-CZ" b="1" dirty="0"/>
          </a:p>
        </p:txBody>
      </p:sp>
      <p:sp>
        <p:nvSpPr>
          <p:cNvPr id="16" name="Obdélník 15"/>
          <p:cNvSpPr/>
          <p:nvPr/>
        </p:nvSpPr>
        <p:spPr>
          <a:xfrm>
            <a:off x="4355976" y="5157192"/>
            <a:ext cx="936104" cy="36004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lysý</a:t>
            </a:r>
            <a:endParaRPr lang="cs-CZ" b="1" dirty="0"/>
          </a:p>
        </p:txBody>
      </p:sp>
      <p:sp>
        <p:nvSpPr>
          <p:cNvPr id="17" name="Obdélník 16"/>
          <p:cNvSpPr/>
          <p:nvPr/>
        </p:nvSpPr>
        <p:spPr>
          <a:xfrm>
            <a:off x="5436096" y="5157192"/>
            <a:ext cx="1404156" cy="36004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netopýr</a:t>
            </a:r>
            <a:endParaRPr lang="cs-CZ" b="1" dirty="0"/>
          </a:p>
        </p:txBody>
      </p:sp>
      <p:sp>
        <p:nvSpPr>
          <p:cNvPr id="18" name="Obdélník 17"/>
          <p:cNvSpPr/>
          <p:nvPr/>
        </p:nvSpPr>
        <p:spPr>
          <a:xfrm>
            <a:off x="7020272" y="5157192"/>
            <a:ext cx="1584176" cy="36004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sychravý</a:t>
            </a:r>
            <a:endParaRPr lang="cs-CZ" b="1" dirty="0"/>
          </a:p>
        </p:txBody>
      </p:sp>
      <p:sp>
        <p:nvSpPr>
          <p:cNvPr id="19" name="Obdélník 18"/>
          <p:cNvSpPr/>
          <p:nvPr/>
        </p:nvSpPr>
        <p:spPr>
          <a:xfrm>
            <a:off x="539552" y="5661248"/>
            <a:ext cx="1152128" cy="36004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výheň</a:t>
            </a:r>
            <a:endParaRPr lang="cs-CZ" b="1" dirty="0"/>
          </a:p>
        </p:txBody>
      </p:sp>
      <p:sp>
        <p:nvSpPr>
          <p:cNvPr id="20" name="Obdélník 19"/>
          <p:cNvSpPr/>
          <p:nvPr/>
        </p:nvSpPr>
        <p:spPr>
          <a:xfrm>
            <a:off x="1907704" y="5661248"/>
            <a:ext cx="1152128" cy="36004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vysoký</a:t>
            </a:r>
            <a:endParaRPr lang="cs-CZ" b="1" dirty="0"/>
          </a:p>
        </p:txBody>
      </p:sp>
      <p:sp>
        <p:nvSpPr>
          <p:cNvPr id="21" name="Obdélník 20"/>
          <p:cNvSpPr/>
          <p:nvPr/>
        </p:nvSpPr>
        <p:spPr>
          <a:xfrm>
            <a:off x="3203848" y="5661248"/>
            <a:ext cx="864096" cy="36004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pykat</a:t>
            </a:r>
            <a:endParaRPr lang="cs-CZ" b="1" dirty="0"/>
          </a:p>
        </p:txBody>
      </p:sp>
      <p:sp>
        <p:nvSpPr>
          <p:cNvPr id="22" name="Obdélník 21"/>
          <p:cNvSpPr/>
          <p:nvPr/>
        </p:nvSpPr>
        <p:spPr>
          <a:xfrm>
            <a:off x="4211960" y="5661248"/>
            <a:ext cx="1080120" cy="36004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vyžle</a:t>
            </a:r>
            <a:endParaRPr lang="cs-CZ" b="1" dirty="0"/>
          </a:p>
        </p:txBody>
      </p:sp>
      <p:sp>
        <p:nvSpPr>
          <p:cNvPr id="24" name="Obdélník 23"/>
          <p:cNvSpPr/>
          <p:nvPr/>
        </p:nvSpPr>
        <p:spPr>
          <a:xfrm>
            <a:off x="5436096" y="5661248"/>
            <a:ext cx="1800200" cy="36004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čepýřit se</a:t>
            </a:r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7452320" y="5661248"/>
            <a:ext cx="1152128" cy="36004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plynout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430661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Doplň vynechaná písmena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oplň </a:t>
            </a:r>
            <a:r>
              <a:rPr lang="cs-CZ" dirty="0" smtClean="0"/>
              <a:t>správné y, ý/ i, í a </a:t>
            </a:r>
            <a:r>
              <a:rPr lang="cs-CZ" dirty="0" smtClean="0"/>
              <a:t>odůvodni:   </a:t>
            </a:r>
            <a:endParaRPr lang="cs-CZ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s_ </a:t>
            </a:r>
            <a:r>
              <a:rPr lang="cs-CZ" dirty="0" err="1" smtClean="0">
                <a:solidFill>
                  <a:srgbClr val="00B0F0"/>
                </a:solidFill>
              </a:rPr>
              <a:t>slí</a:t>
            </a:r>
            <a:r>
              <a:rPr lang="cs-CZ" dirty="0" smtClean="0">
                <a:solidFill>
                  <a:srgbClr val="00B0F0"/>
                </a:solidFill>
              </a:rPr>
              <a:t> doupě, </a:t>
            </a:r>
            <a:r>
              <a:rPr lang="cs-CZ" dirty="0" err="1" smtClean="0">
                <a:solidFill>
                  <a:srgbClr val="00B0F0"/>
                </a:solidFill>
              </a:rPr>
              <a:t>ml_n</a:t>
            </a:r>
            <a:r>
              <a:rPr lang="cs-CZ" dirty="0" smtClean="0">
                <a:solidFill>
                  <a:srgbClr val="00B0F0"/>
                </a:solidFill>
              </a:rPr>
              <a:t> u potoka, b_ </a:t>
            </a:r>
            <a:r>
              <a:rPr lang="cs-CZ" dirty="0" err="1" smtClean="0">
                <a:solidFill>
                  <a:srgbClr val="00B0F0"/>
                </a:solidFill>
              </a:rPr>
              <a:t>lá</a:t>
            </a:r>
            <a:r>
              <a:rPr lang="cs-CZ" dirty="0" smtClean="0">
                <a:solidFill>
                  <a:srgbClr val="00B0F0"/>
                </a:solidFill>
              </a:rPr>
              <a:t> barva, </a:t>
            </a:r>
            <a:r>
              <a:rPr lang="cs-CZ" dirty="0" err="1" smtClean="0">
                <a:solidFill>
                  <a:srgbClr val="00B0F0"/>
                </a:solidFill>
              </a:rPr>
              <a:t>hb</a:t>
            </a:r>
            <a:r>
              <a:rPr lang="cs-CZ" dirty="0" smtClean="0">
                <a:solidFill>
                  <a:srgbClr val="00B0F0"/>
                </a:solidFill>
              </a:rPr>
              <a:t>_ </a:t>
            </a:r>
            <a:r>
              <a:rPr lang="cs-CZ" dirty="0" err="1" smtClean="0">
                <a:solidFill>
                  <a:srgbClr val="00B0F0"/>
                </a:solidFill>
              </a:rPr>
              <a:t>tý</a:t>
            </a:r>
            <a:r>
              <a:rPr lang="cs-CZ" dirty="0" smtClean="0">
                <a:solidFill>
                  <a:srgbClr val="00B0F0"/>
                </a:solidFill>
              </a:rPr>
              <a:t> chlapec, p _ </a:t>
            </a:r>
            <a:r>
              <a:rPr lang="cs-CZ" dirty="0" err="1" smtClean="0">
                <a:solidFill>
                  <a:srgbClr val="00B0F0"/>
                </a:solidFill>
              </a:rPr>
              <a:t>tlák</a:t>
            </a:r>
            <a:r>
              <a:rPr lang="cs-CZ" dirty="0" smtClean="0">
                <a:solidFill>
                  <a:srgbClr val="00B0F0"/>
                </a:solidFill>
              </a:rPr>
              <a:t>, os_ </a:t>
            </a:r>
            <a:r>
              <a:rPr lang="cs-CZ" dirty="0" err="1" smtClean="0">
                <a:solidFill>
                  <a:srgbClr val="00B0F0"/>
                </a:solidFill>
              </a:rPr>
              <a:t>kový</a:t>
            </a:r>
            <a:r>
              <a:rPr lang="cs-CZ" dirty="0" smtClean="0">
                <a:solidFill>
                  <a:srgbClr val="00B0F0"/>
                </a:solidFill>
              </a:rPr>
              <a:t> l _st, </a:t>
            </a:r>
            <a:r>
              <a:rPr lang="cs-CZ" dirty="0" err="1" smtClean="0">
                <a:solidFill>
                  <a:srgbClr val="00B0F0"/>
                </a:solidFill>
              </a:rPr>
              <a:t>nez</a:t>
            </a:r>
            <a:r>
              <a:rPr lang="cs-CZ" dirty="0" smtClean="0">
                <a:solidFill>
                  <a:srgbClr val="00B0F0"/>
                </a:solidFill>
              </a:rPr>
              <a:t>_ </a:t>
            </a:r>
            <a:r>
              <a:rPr lang="cs-CZ" dirty="0" err="1" smtClean="0">
                <a:solidFill>
                  <a:srgbClr val="00B0F0"/>
                </a:solidFill>
              </a:rPr>
              <a:t>vej</a:t>
            </a:r>
            <a:r>
              <a:rPr lang="cs-CZ" dirty="0" smtClean="0">
                <a:solidFill>
                  <a:srgbClr val="00B0F0"/>
                </a:solidFill>
              </a:rPr>
              <a:t>, </a:t>
            </a:r>
            <a:r>
              <a:rPr lang="cs-CZ" dirty="0" err="1" smtClean="0">
                <a:solidFill>
                  <a:srgbClr val="00B0F0"/>
                </a:solidFill>
              </a:rPr>
              <a:t>pl</a:t>
            </a:r>
            <a:r>
              <a:rPr lang="cs-CZ" dirty="0" smtClean="0">
                <a:solidFill>
                  <a:srgbClr val="00B0F0"/>
                </a:solidFill>
              </a:rPr>
              <a:t> _n, kyselina s_ </a:t>
            </a:r>
            <a:r>
              <a:rPr lang="cs-CZ" dirty="0" err="1" smtClean="0">
                <a:solidFill>
                  <a:srgbClr val="00B0F0"/>
                </a:solidFill>
              </a:rPr>
              <a:t>rová</a:t>
            </a:r>
            <a:r>
              <a:rPr lang="cs-CZ" dirty="0" smtClean="0">
                <a:solidFill>
                  <a:srgbClr val="00B0F0"/>
                </a:solidFill>
              </a:rPr>
              <a:t>, </a:t>
            </a:r>
            <a:r>
              <a:rPr lang="cs-CZ" dirty="0" err="1" smtClean="0">
                <a:solidFill>
                  <a:srgbClr val="00B0F0"/>
                </a:solidFill>
              </a:rPr>
              <a:t>seml</a:t>
            </a:r>
            <a:r>
              <a:rPr lang="cs-CZ" dirty="0" smtClean="0">
                <a:solidFill>
                  <a:srgbClr val="00B0F0"/>
                </a:solidFill>
              </a:rPr>
              <a:t>_ t ob_ </a:t>
            </a:r>
            <a:r>
              <a:rPr lang="cs-CZ" dirty="0" err="1" smtClean="0">
                <a:solidFill>
                  <a:srgbClr val="00B0F0"/>
                </a:solidFill>
              </a:rPr>
              <a:t>lí</a:t>
            </a:r>
            <a:r>
              <a:rPr lang="cs-CZ" dirty="0" smtClean="0">
                <a:solidFill>
                  <a:srgbClr val="00B0F0"/>
                </a:solidFill>
              </a:rPr>
              <a:t>, </a:t>
            </a:r>
            <a:r>
              <a:rPr lang="cs-CZ" dirty="0" err="1" smtClean="0">
                <a:solidFill>
                  <a:srgbClr val="00B0F0"/>
                </a:solidFill>
              </a:rPr>
              <a:t>pl</a:t>
            </a:r>
            <a:r>
              <a:rPr lang="cs-CZ" dirty="0" smtClean="0">
                <a:solidFill>
                  <a:srgbClr val="00B0F0"/>
                </a:solidFill>
              </a:rPr>
              <a:t>_ </a:t>
            </a:r>
            <a:r>
              <a:rPr lang="cs-CZ" dirty="0" err="1" smtClean="0">
                <a:solidFill>
                  <a:srgbClr val="00B0F0"/>
                </a:solidFill>
              </a:rPr>
              <a:t>šová</a:t>
            </a:r>
            <a:r>
              <a:rPr lang="cs-CZ" dirty="0" smtClean="0">
                <a:solidFill>
                  <a:srgbClr val="00B0F0"/>
                </a:solidFill>
              </a:rPr>
              <a:t> hračka, kostelní v_ </a:t>
            </a:r>
            <a:r>
              <a:rPr lang="cs-CZ" dirty="0" err="1" smtClean="0">
                <a:solidFill>
                  <a:srgbClr val="00B0F0"/>
                </a:solidFill>
              </a:rPr>
              <a:t>žka</a:t>
            </a:r>
            <a:r>
              <a:rPr lang="cs-CZ" dirty="0" smtClean="0">
                <a:solidFill>
                  <a:srgbClr val="00B0F0"/>
                </a:solidFill>
              </a:rPr>
              <a:t>, v _svědčení, p_ </a:t>
            </a:r>
            <a:r>
              <a:rPr lang="cs-CZ" dirty="0" err="1" smtClean="0">
                <a:solidFill>
                  <a:srgbClr val="00B0F0"/>
                </a:solidFill>
              </a:rPr>
              <a:t>šná</a:t>
            </a:r>
            <a:r>
              <a:rPr lang="cs-CZ" dirty="0" smtClean="0">
                <a:solidFill>
                  <a:srgbClr val="00B0F0"/>
                </a:solidFill>
              </a:rPr>
              <a:t> princezna, pes v_ l na </a:t>
            </a:r>
            <a:r>
              <a:rPr lang="cs-CZ" dirty="0" err="1" smtClean="0">
                <a:solidFill>
                  <a:srgbClr val="00B0F0"/>
                </a:solidFill>
              </a:rPr>
              <a:t>měs</a:t>
            </a:r>
            <a:r>
              <a:rPr lang="cs-CZ" dirty="0" smtClean="0">
                <a:solidFill>
                  <a:srgbClr val="00B0F0"/>
                </a:solidFill>
              </a:rPr>
              <a:t>_ c, vzdušný v_ r, dob_ t pařez, </a:t>
            </a:r>
            <a:r>
              <a:rPr lang="cs-CZ" dirty="0" err="1" smtClean="0">
                <a:solidFill>
                  <a:srgbClr val="00B0F0"/>
                </a:solidFill>
              </a:rPr>
              <a:t>sm</a:t>
            </a:r>
            <a:r>
              <a:rPr lang="cs-CZ" dirty="0" smtClean="0">
                <a:solidFill>
                  <a:srgbClr val="00B0F0"/>
                </a:solidFill>
              </a:rPr>
              <a:t>_ </a:t>
            </a:r>
            <a:r>
              <a:rPr lang="cs-CZ" dirty="0" err="1" smtClean="0">
                <a:solidFill>
                  <a:srgbClr val="00B0F0"/>
                </a:solidFill>
              </a:rPr>
              <a:t>čec</a:t>
            </a:r>
            <a:r>
              <a:rPr lang="cs-CZ" dirty="0" smtClean="0">
                <a:solidFill>
                  <a:srgbClr val="00B0F0"/>
                </a:solidFill>
              </a:rPr>
              <a:t>, v_ </a:t>
            </a:r>
            <a:r>
              <a:rPr lang="cs-CZ" dirty="0" err="1" smtClean="0">
                <a:solidFill>
                  <a:srgbClr val="00B0F0"/>
                </a:solidFill>
              </a:rPr>
              <a:t>kýř</a:t>
            </a:r>
            <a:r>
              <a:rPr lang="cs-CZ" dirty="0" smtClean="0">
                <a:solidFill>
                  <a:srgbClr val="00B0F0"/>
                </a:solidFill>
              </a:rPr>
              <a:t>, b_ </a:t>
            </a:r>
            <a:r>
              <a:rPr lang="cs-CZ" dirty="0" err="1" smtClean="0">
                <a:solidFill>
                  <a:srgbClr val="00B0F0"/>
                </a:solidFill>
              </a:rPr>
              <a:t>lek</a:t>
            </a:r>
            <a:r>
              <a:rPr lang="cs-CZ" dirty="0" smtClean="0">
                <a:solidFill>
                  <a:srgbClr val="00B0F0"/>
                </a:solidFill>
              </a:rPr>
              <a:t>, </a:t>
            </a:r>
            <a:r>
              <a:rPr lang="cs-CZ" dirty="0" err="1" smtClean="0">
                <a:solidFill>
                  <a:srgbClr val="00B0F0"/>
                </a:solidFill>
              </a:rPr>
              <a:t>brz</a:t>
            </a:r>
            <a:r>
              <a:rPr lang="cs-CZ" dirty="0" smtClean="0">
                <a:solidFill>
                  <a:srgbClr val="00B0F0"/>
                </a:solidFill>
              </a:rPr>
              <a:t>_ </a:t>
            </a:r>
            <a:r>
              <a:rPr lang="cs-CZ" dirty="0" err="1" smtClean="0">
                <a:solidFill>
                  <a:srgbClr val="00B0F0"/>
                </a:solidFill>
              </a:rPr>
              <a:t>čko</a:t>
            </a:r>
            <a:r>
              <a:rPr lang="cs-CZ" dirty="0" smtClean="0">
                <a:solidFill>
                  <a:srgbClr val="00B0F0"/>
                </a:solidFill>
              </a:rPr>
              <a:t>, s_ rov_ </a:t>
            </a:r>
            <a:r>
              <a:rPr lang="cs-CZ" dirty="0" err="1" smtClean="0">
                <a:solidFill>
                  <a:srgbClr val="00B0F0"/>
                </a:solidFill>
              </a:rPr>
              <a:t>nka</a:t>
            </a:r>
            <a:r>
              <a:rPr lang="cs-CZ" dirty="0" smtClean="0">
                <a:solidFill>
                  <a:srgbClr val="00B0F0"/>
                </a:solidFill>
              </a:rPr>
              <a:t>, slep_ š si tu knihu, doba </a:t>
            </a:r>
            <a:r>
              <a:rPr lang="cs-CZ" dirty="0" err="1" smtClean="0">
                <a:solidFill>
                  <a:srgbClr val="00B0F0"/>
                </a:solidFill>
              </a:rPr>
              <a:t>upl</a:t>
            </a:r>
            <a:r>
              <a:rPr lang="cs-CZ" dirty="0" smtClean="0">
                <a:solidFill>
                  <a:srgbClr val="00B0F0"/>
                </a:solidFill>
              </a:rPr>
              <a:t>_ nula, b_ </a:t>
            </a:r>
            <a:r>
              <a:rPr lang="cs-CZ" dirty="0" err="1" smtClean="0">
                <a:solidFill>
                  <a:srgbClr val="00B0F0"/>
                </a:solidFill>
              </a:rPr>
              <a:t>čík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77937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www.microsoft.office.com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258629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294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Doplň správná slova</vt:lpstr>
      <vt:lpstr>Slova příbuzná </vt:lpstr>
      <vt:lpstr>Najdi slovní druhy</vt:lpstr>
      <vt:lpstr>Doplň vynechaná písmena</vt:lpstr>
      <vt:lpstr>Citace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Martin Králík</cp:lastModifiedBy>
  <cp:revision>68</cp:revision>
  <dcterms:created xsi:type="dcterms:W3CDTF">2012-02-16T13:12:29Z</dcterms:created>
  <dcterms:modified xsi:type="dcterms:W3CDTF">2012-03-08T20:25:17Z</dcterms:modified>
</cp:coreProperties>
</file>