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3719AB-F1AC-4F18-8D04-6C3BF1EE8A1C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26B118-D2BA-4885-8F35-1F4C23ABC8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26B118-D2BA-4885-8F35-1F4C23ABC8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AD582B7-D8AF-4DF4-90B5-4105D0F46AB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wmf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wmf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00166" y="857232"/>
            <a:ext cx="7851648" cy="18288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Pravidla pro vytváření výkresové dokumentace    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68994" cy="19478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4" descr="C:\Program Files (x86)\Microsoft Office\MEDIA\CAGCAT10\j029198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3214686"/>
            <a:ext cx="1807769" cy="1913839"/>
          </a:xfrm>
          <a:prstGeom prst="rect">
            <a:avLst/>
          </a:prstGeom>
          <a:noFill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24" y="5286388"/>
            <a:ext cx="7473984" cy="1422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1214414" y="2000240"/>
            <a:ext cx="48577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b="1" dirty="0" smtClean="0">
                <a:latin typeface="+mj-lt"/>
              </a:rPr>
              <a:t> Měřítko výkresu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>
                <a:latin typeface="+mj-lt"/>
              </a:rPr>
              <a:t> Detail ve výkrese</a:t>
            </a:r>
            <a:endParaRPr lang="cs-CZ" sz="3600" dirty="0">
              <a:latin typeface="+mj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786182" y="4857760"/>
            <a:ext cx="8378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Část 3.</a:t>
            </a:r>
            <a:endParaRPr lang="cs-CZ" dirty="0"/>
          </a:p>
        </p:txBody>
      </p:sp>
      <p:pic>
        <p:nvPicPr>
          <p:cNvPr id="4098" name="obrázek 20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7752" y="3357562"/>
            <a:ext cx="3475791" cy="1815040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4100" name="obrázek 20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86446" y="1643050"/>
            <a:ext cx="2486017" cy="1809773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4101" name="obrázek 20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86050" y="3214686"/>
            <a:ext cx="1757371" cy="15864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72066" y="2071678"/>
            <a:ext cx="361950" cy="619125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71472" y="1500174"/>
            <a:ext cx="421484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+mj-lt"/>
              </a:rPr>
              <a:t>Měřítko slouží ve výkrese k tomu, abychom věděli, v jakém poměru je výkres nakreslen.</a:t>
            </a:r>
            <a:endParaRPr lang="cs-CZ" sz="2400" dirty="0">
              <a:latin typeface="+mj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5786" y="571480"/>
            <a:ext cx="222387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Měřítko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1472" y="5214950"/>
            <a:ext cx="421484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latin typeface="+mj-lt"/>
              </a:rPr>
              <a:t>Je uvedeno v rohovém</a:t>
            </a:r>
          </a:p>
          <a:p>
            <a:r>
              <a:rPr lang="cs-CZ" sz="3200" dirty="0" smtClean="0">
                <a:latin typeface="+mj-lt"/>
              </a:rPr>
              <a:t>razítku.</a:t>
            </a:r>
            <a:endParaRPr lang="cs-CZ" sz="3200" dirty="0">
              <a:latin typeface="+mj-lt"/>
            </a:endParaRPr>
          </a:p>
        </p:txBody>
      </p:sp>
      <p:pic>
        <p:nvPicPr>
          <p:cNvPr id="1028" name="obrázek 22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87319" y="785795"/>
            <a:ext cx="4256681" cy="6072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Program Files (x86)\Microsoft Office\MEDIA\CAGCAT10\j0301252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500042"/>
            <a:ext cx="1500198" cy="1283528"/>
          </a:xfrm>
          <a:prstGeom prst="rect">
            <a:avLst/>
          </a:prstGeom>
          <a:noFill/>
        </p:spPr>
      </p:pic>
      <p:sp>
        <p:nvSpPr>
          <p:cNvPr id="13" name="Šipka doprava 12"/>
          <p:cNvSpPr/>
          <p:nvPr/>
        </p:nvSpPr>
        <p:spPr>
          <a:xfrm>
            <a:off x="2071670" y="5857892"/>
            <a:ext cx="2857520" cy="35719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4810" y="3429000"/>
            <a:ext cx="1291813" cy="18240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00100" y="4500570"/>
            <a:ext cx="361950" cy="619125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43174" y="4572008"/>
            <a:ext cx="504825" cy="571500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43042" y="4286256"/>
            <a:ext cx="800100" cy="71437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57224" y="1142984"/>
            <a:ext cx="7854696" cy="1752600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>
                <a:latin typeface="+mj-lt"/>
              </a:rPr>
              <a:t>Nejčastěji se používá měřítko </a:t>
            </a:r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M1:1, </a:t>
            </a:r>
            <a:r>
              <a:rPr lang="cs-CZ" sz="3600" dirty="0" smtClean="0">
                <a:latin typeface="+mj-lt"/>
              </a:rPr>
              <a:t>toto pravidlo platí, především pokud kreslíme v </a:t>
            </a:r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CAD</a:t>
            </a:r>
            <a:r>
              <a:rPr lang="cs-CZ" sz="3600" dirty="0" smtClean="0">
                <a:latin typeface="+mj-lt"/>
              </a:rPr>
              <a:t>  systémech, to znamená, že součást nebo sestava je ve stejné velikosti jako konečný výrobek.</a:t>
            </a:r>
            <a:endParaRPr lang="cs-CZ" sz="3600" dirty="0">
              <a:latin typeface="+mj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00100" y="357166"/>
            <a:ext cx="222387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Měřítko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2050" name="obrázek 34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10574" y="3857628"/>
            <a:ext cx="4133426" cy="28194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34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4000504"/>
            <a:ext cx="3144105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4876" y="5286388"/>
            <a:ext cx="361950" cy="619125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16" name="Obdélník 15"/>
          <p:cNvSpPr/>
          <p:nvPr/>
        </p:nvSpPr>
        <p:spPr>
          <a:xfrm>
            <a:off x="3714744" y="4000504"/>
            <a:ext cx="12858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CAD systém</a:t>
            </a:r>
          </a:p>
          <a:p>
            <a:pPr algn="ctr"/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SolidWorks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643306" y="5929330"/>
            <a:ext cx="179856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Výkres v měřítku </a:t>
            </a:r>
          </a:p>
          <a:p>
            <a:pPr algn="ctr"/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obrobku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8" name="Šipka doprava 17"/>
          <p:cNvSpPr/>
          <p:nvPr/>
        </p:nvSpPr>
        <p:spPr>
          <a:xfrm rot="8883291">
            <a:off x="3604188" y="4701563"/>
            <a:ext cx="571504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 rot="18341834">
            <a:off x="5013267" y="5743986"/>
            <a:ext cx="357190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obrázek 34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58082" y="0"/>
            <a:ext cx="1543057" cy="120997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357158" y="1000108"/>
            <a:ext cx="8143900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600" dirty="0" smtClean="0">
                <a:latin typeface="+mj-lt"/>
              </a:rPr>
              <a:t>Měnění měřítka slouží k tomu, abychom například kreslenou součást přizpůsobili formátu výkresu, nebo pro příliš malý a tak nepřehledný díl.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3600" dirty="0" smtClean="0">
              <a:latin typeface="+mj-lt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600" dirty="0" smtClean="0">
                <a:latin typeface="+mj-lt"/>
              </a:rPr>
              <a:t>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3600" dirty="0" smtClean="0">
              <a:latin typeface="+mj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57224" y="214290"/>
            <a:ext cx="237597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Měřítko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071802" y="6357958"/>
            <a:ext cx="428628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3286124"/>
            <a:ext cx="3348029" cy="23681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7625" y="2786058"/>
            <a:ext cx="5216375" cy="20947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Obdélník 12"/>
          <p:cNvSpPr/>
          <p:nvPr/>
        </p:nvSpPr>
        <p:spPr>
          <a:xfrm>
            <a:off x="500034" y="5715016"/>
            <a:ext cx="307183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Výkres přizpůsobený formátu – nezapomenout zapsat poměr zmenšení -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měřítko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429124" y="4457343"/>
            <a:ext cx="4572032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dirty="0" smtClean="0"/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/>
              <a:t>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dirty="0" smtClean="0"/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Pozor!</a:t>
            </a:r>
            <a:r>
              <a:rPr lang="cs-CZ" sz="3200" dirty="0" smtClean="0">
                <a:latin typeface="+mj-lt"/>
              </a:rPr>
              <a:t>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latin typeface="+mj-lt"/>
              </a:rPr>
              <a:t>Rozměrové kóty mají stále aktuální rozměry součásti.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429124" y="4857760"/>
            <a:ext cx="4000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Výkres budovy v měřítku bude velký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868" y="6000768"/>
            <a:ext cx="790575" cy="6858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18" name="Šipka doprava 17"/>
          <p:cNvSpPr/>
          <p:nvPr/>
        </p:nvSpPr>
        <p:spPr>
          <a:xfrm rot="8543699">
            <a:off x="3485648" y="5383298"/>
            <a:ext cx="1309812" cy="1633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2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19772" y="142852"/>
            <a:ext cx="1824228" cy="11210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42910" y="428604"/>
            <a:ext cx="278611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Měřítko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0034" y="1071546"/>
            <a:ext cx="91440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Příklady používaných měřítek:</a:t>
            </a:r>
            <a:endParaRPr lang="cs-CZ" sz="3600" dirty="0" smtClean="0">
              <a:latin typeface="+mj-lt"/>
            </a:endParaRPr>
          </a:p>
          <a:p>
            <a:pPr>
              <a:buFont typeface="Arial" pitchFamily="34" charset="0"/>
              <a:buChar char="•"/>
            </a:pPr>
            <a:r>
              <a:rPr lang="cs-CZ" sz="3600" dirty="0" smtClean="0">
                <a:latin typeface="+mj-lt"/>
              </a:rPr>
              <a:t>  Zvětšení M2:1; M5:1; M10:1  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>
                <a:latin typeface="+mj-lt"/>
              </a:rPr>
              <a:t>  Zmenšení M1:2; M1:5; M1:10 atd.</a:t>
            </a:r>
          </a:p>
          <a:p>
            <a:endParaRPr lang="cs-CZ" sz="3200" dirty="0" smtClean="0"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14744" y="2214554"/>
            <a:ext cx="5053021" cy="3598553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472" y="2857496"/>
            <a:ext cx="2767016" cy="24007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642910" y="5286388"/>
            <a:ext cx="254557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Rozměry odpovídají </a:t>
            </a:r>
          </a:p>
          <a:p>
            <a:pPr algn="ctr"/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formátu A4 – měřítko 1:1</a:t>
            </a:r>
          </a:p>
          <a:p>
            <a:pPr algn="ctr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00298" y="550070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Potrubí vhodné pro zmenšení </a:t>
            </a:r>
          </a:p>
          <a:p>
            <a:pPr algn="ctr"/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měřítka např. 1:10</a:t>
            </a:r>
          </a:p>
        </p:txBody>
      </p:sp>
      <p:pic>
        <p:nvPicPr>
          <p:cNvPr id="1028" name="Picture 4" descr="C:\Program Files (x86)\Microsoft Office\MEDIA\CAGCAT10\j0252349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00826" y="928670"/>
            <a:ext cx="1826971" cy="111099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500034" y="6000768"/>
            <a:ext cx="9144000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Pokud máme výkres bez měřítka, píšeme</a:t>
            </a:r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N.</a:t>
            </a:r>
            <a:endParaRPr lang="cs-CZ" sz="3600" dirty="0" smtClean="0">
              <a:latin typeface="+mj-lt"/>
            </a:endParaRPr>
          </a:p>
          <a:p>
            <a:endParaRPr lang="cs-CZ" sz="3200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928662" y="3429000"/>
            <a:ext cx="2993864" cy="900106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56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tint val="90000"/>
                  <a:satMod val="12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357158" y="1071546"/>
            <a:ext cx="3643338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600" dirty="0" smtClean="0">
                <a:latin typeface="+mj-lt"/>
              </a:rPr>
              <a:t>Zvětšujeme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600" dirty="0" smtClean="0">
                <a:latin typeface="+mj-lt"/>
              </a:rPr>
              <a:t>část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600" dirty="0" smtClean="0">
                <a:latin typeface="+mj-lt"/>
              </a:rPr>
              <a:t>součásti,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600" dirty="0" smtClean="0">
                <a:latin typeface="+mj-lt"/>
              </a:rPr>
              <a:t>sestavy pro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600" dirty="0" smtClean="0">
                <a:latin typeface="+mj-lt"/>
              </a:rPr>
              <a:t>lepší orientaci - viditelnost nebo i pro lepší okótování ve výkrese.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71538" y="357166"/>
            <a:ext cx="172194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Detail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obrázek 27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34" y="500042"/>
            <a:ext cx="4071966" cy="581837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6147" name="obrázek 27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4572008"/>
            <a:ext cx="2500330" cy="18711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4" name="Šipka dolů 13"/>
          <p:cNvSpPr/>
          <p:nvPr/>
        </p:nvSpPr>
        <p:spPr>
          <a:xfrm rot="2170684">
            <a:off x="8421018" y="3050700"/>
            <a:ext cx="357190" cy="5715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ů 14"/>
          <p:cNvSpPr/>
          <p:nvPr/>
        </p:nvSpPr>
        <p:spPr>
          <a:xfrm rot="19011627">
            <a:off x="5790684" y="2187993"/>
            <a:ext cx="357190" cy="5715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488" y="-428652"/>
            <a:ext cx="2704164" cy="3857652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18" name="obrázek 26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86182" y="2857496"/>
            <a:ext cx="1357322" cy="16437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Šipka dolů 18"/>
          <p:cNvSpPr/>
          <p:nvPr/>
        </p:nvSpPr>
        <p:spPr>
          <a:xfrm rot="20306868">
            <a:off x="3747588" y="2106217"/>
            <a:ext cx="337138" cy="78336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571472" y="1071546"/>
            <a:ext cx="8286808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600" dirty="0" smtClean="0">
                <a:latin typeface="+mj-lt"/>
              </a:rPr>
              <a:t>Detail se vynáší mimo součást a zvětšuje se v určitém poměru. Místo které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600" dirty="0" smtClean="0">
                <a:latin typeface="+mj-lt"/>
              </a:rPr>
              <a:t>chceme zvětšit označíme kružnicí s odkazovou čárou s písmenem.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28662" y="428604"/>
            <a:ext cx="186301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Detail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obrázek 26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25483" y="3929067"/>
            <a:ext cx="2418518" cy="29289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26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1643050"/>
            <a:ext cx="2071670" cy="2033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571472" y="3500438"/>
            <a:ext cx="842965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+mj-lt"/>
              </a:rPr>
              <a:t>Toto písmeno uvedeme mimo </a:t>
            </a:r>
          </a:p>
          <a:p>
            <a:r>
              <a:rPr lang="cs-CZ" sz="3600" dirty="0" smtClean="0">
                <a:latin typeface="+mj-lt"/>
              </a:rPr>
              <a:t>součást a připíšeme poměr </a:t>
            </a:r>
          </a:p>
          <a:p>
            <a:r>
              <a:rPr lang="cs-CZ" sz="3600" dirty="0" smtClean="0">
                <a:latin typeface="+mj-lt"/>
              </a:rPr>
              <a:t>zvětšení s patřičným výkresem s okótováním.</a:t>
            </a:r>
            <a:endParaRPr lang="cs-CZ" sz="3600" dirty="0">
              <a:latin typeface="+mj-lt"/>
            </a:endParaRPr>
          </a:p>
        </p:txBody>
      </p:sp>
      <p:sp>
        <p:nvSpPr>
          <p:cNvPr id="6" name="Šipka doprava 5"/>
          <p:cNvSpPr/>
          <p:nvPr/>
        </p:nvSpPr>
        <p:spPr>
          <a:xfrm rot="20123977">
            <a:off x="6513790" y="2646092"/>
            <a:ext cx="1109976" cy="3043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215074" y="4357694"/>
            <a:ext cx="785818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5286388"/>
            <a:ext cx="1348818" cy="1434185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28728" y="5715016"/>
            <a:ext cx="109537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Obdélník 12"/>
          <p:cNvSpPr/>
          <p:nvPr/>
        </p:nvSpPr>
        <p:spPr>
          <a:xfrm>
            <a:off x="500034" y="6143644"/>
            <a:ext cx="9893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Písmeno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85918" y="6286520"/>
            <a:ext cx="9255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Měřítko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5" name="Šipka doprava 14"/>
          <p:cNvSpPr/>
          <p:nvPr/>
        </p:nvSpPr>
        <p:spPr>
          <a:xfrm rot="20190990">
            <a:off x="1022091" y="6020089"/>
            <a:ext cx="500066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ů 15"/>
          <p:cNvSpPr/>
          <p:nvPr/>
        </p:nvSpPr>
        <p:spPr>
          <a:xfrm flipV="1">
            <a:off x="2000232" y="6143644"/>
            <a:ext cx="214314" cy="21431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86116" y="5214950"/>
            <a:ext cx="1400290" cy="123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Obdélník 17"/>
          <p:cNvSpPr/>
          <p:nvPr/>
        </p:nvSpPr>
        <p:spPr>
          <a:xfrm>
            <a:off x="3214678" y="6143644"/>
            <a:ext cx="60369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Kóty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072066" y="6488668"/>
            <a:ext cx="7320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Detail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500034" y="1682581"/>
            <a:ext cx="7429552" cy="6001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32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K čemu slouží detail……</a:t>
            </a:r>
          </a:p>
          <a:p>
            <a:pPr marL="0" marR="0" lvl="0" indent="0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Popiš jak se vyznačuje…</a:t>
            </a:r>
          </a:p>
          <a:p>
            <a:pPr marL="0" marR="0" lvl="0" indent="0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32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K čemu slouží měřítko…</a:t>
            </a:r>
          </a:p>
          <a:p>
            <a:pPr marL="0" marR="0" lvl="0" indent="0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32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Vypiš příklady měřítek...</a:t>
            </a:r>
          </a:p>
          <a:p>
            <a:pPr marL="0" marR="0" lvl="0" indent="0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32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Jak označíš výkres bez </a:t>
            </a:r>
          </a:p>
          <a:p>
            <a:pPr marL="0" marR="0" lvl="0" indent="0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32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 měřítka…….…….........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3200" dirty="0" smtClean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3200" dirty="0" smtClean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00100" y="500042"/>
            <a:ext cx="511710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Otázky k tématu: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1629" y="1285860"/>
            <a:ext cx="3662371" cy="43677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928670"/>
            <a:ext cx="2455726" cy="9858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1538" y="2071678"/>
            <a:ext cx="6858000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indent="-274320">
              <a:buClr>
                <a:schemeClr val="accent3"/>
              </a:buClr>
              <a:defRPr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74320" indent="-274320" algn="ctr">
              <a:buClr>
                <a:schemeClr val="accent3"/>
              </a:buClr>
              <a:defRPr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Tato prezentace je určena k výkladu o pravidlech technického kreslení. V předmětu technické kreslení nebo technická dokumentace pro strojírenské obory.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642918"/>
            <a:ext cx="5072098" cy="985846"/>
          </a:xfrm>
        </p:spPr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1714488"/>
            <a:ext cx="7854696" cy="175260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>
                <a:latin typeface="Calibri" pitchFamily="34" charset="0"/>
              </a:rPr>
              <a:t>DRASLÍK, František. </a:t>
            </a:r>
            <a:r>
              <a:rPr lang="cs-CZ" sz="1800" i="1" dirty="0" smtClean="0">
                <a:latin typeface="Calibri" pitchFamily="34" charset="0"/>
              </a:rPr>
              <a:t>Technické kreslení podle mezinárodních norem I.</a:t>
            </a:r>
            <a:r>
              <a:rPr lang="cs-CZ" sz="1800" dirty="0" smtClean="0">
                <a:latin typeface="Calibri" pitchFamily="34" charset="0"/>
              </a:rPr>
              <a:t> Ostrava: </a:t>
            </a:r>
            <a:r>
              <a:rPr lang="cs-CZ" sz="1800" dirty="0" err="1" smtClean="0">
                <a:latin typeface="Calibri" pitchFamily="34" charset="0"/>
              </a:rPr>
              <a:t>Montanex</a:t>
            </a:r>
            <a:r>
              <a:rPr lang="cs-CZ" sz="1800" dirty="0" smtClean="0">
                <a:latin typeface="Calibri" pitchFamily="34" charset="0"/>
              </a:rPr>
              <a:t>, spol. s r.o., 1994. ISBN 80-85780-10-0.  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 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AUTODESK INVENTOR 2008. Autodesk, </a:t>
            </a:r>
            <a:r>
              <a:rPr lang="cs-CZ" sz="1800" dirty="0" err="1" smtClean="0">
                <a:latin typeface="Calibri" pitchFamily="34" charset="0"/>
              </a:rPr>
              <a:t>Inc</a:t>
            </a:r>
            <a:r>
              <a:rPr lang="cs-CZ" sz="1800" dirty="0" smtClean="0">
                <a:latin typeface="Calibri" pitchFamily="34" charset="0"/>
              </a:rPr>
              <a:t>. 111 </a:t>
            </a:r>
            <a:r>
              <a:rPr lang="cs-CZ" sz="1800" dirty="0" err="1" smtClean="0">
                <a:latin typeface="Calibri" pitchFamily="34" charset="0"/>
              </a:rPr>
              <a:t>Mcinnis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Parkway</a:t>
            </a:r>
            <a:r>
              <a:rPr lang="cs-CZ" sz="1800" dirty="0" smtClean="0">
                <a:latin typeface="Calibri" pitchFamily="34" charset="0"/>
              </a:rPr>
              <a:t>, San Rafael, Kalifornia 94903 USA, Autodesk 2007. 52712-290000-5000A.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 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ŠVERCL, Josef, Technické kreslení a deskriptivní geometrie pro školu a praxi. Vydalo nakladatelství SCENIKA, </a:t>
            </a:r>
            <a:r>
              <a:rPr lang="cs-CZ" sz="1800" dirty="0" err="1" smtClean="0">
                <a:latin typeface="Calibri" pitchFamily="34" charset="0"/>
              </a:rPr>
              <a:t>spol.s.r.o</a:t>
            </a:r>
            <a:r>
              <a:rPr lang="cs-CZ" sz="1800" dirty="0" smtClean="0">
                <a:latin typeface="Calibri" pitchFamily="34" charset="0"/>
              </a:rPr>
              <a:t>. Praha 5, Smíchov, ISBN 80-7183-297-9.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  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JANYŠ, Bohumil, GLANC, František. </a:t>
            </a:r>
            <a:r>
              <a:rPr lang="cs-CZ" sz="1800" i="1" dirty="0" smtClean="0">
                <a:latin typeface="Calibri" pitchFamily="34" charset="0"/>
              </a:rPr>
              <a:t>Kapesní dílenské tabulky</a:t>
            </a:r>
            <a:r>
              <a:rPr lang="cs-CZ" sz="1800" dirty="0" smtClean="0">
                <a:latin typeface="Calibri" pitchFamily="34" charset="0"/>
              </a:rPr>
              <a:t>. Druhé přepracované vydání. Praha: SNTL – Nakladatelství technické literatury, 1967. ISBN 04-261-66.</a:t>
            </a:r>
          </a:p>
          <a:p>
            <a:pPr marL="274320" indent="-274320" algn="l">
              <a:defRPr/>
            </a:pPr>
            <a:r>
              <a:rPr lang="cs-CZ" sz="2000" b="1" dirty="0" smtClean="0">
                <a:latin typeface="Calibri" pitchFamily="34" charset="0"/>
              </a:rPr>
              <a:t>Zdroje obrázků: </a:t>
            </a:r>
          </a:p>
          <a:p>
            <a:pPr marL="274320" indent="-274320" algn="l">
              <a:buFont typeface="Wingdings 2"/>
              <a:buChar char=""/>
              <a:defRPr/>
            </a:pPr>
            <a:r>
              <a:rPr lang="cs-CZ" sz="1800" dirty="0" smtClean="0">
                <a:latin typeface="Calibri" pitchFamily="34" charset="0"/>
              </a:rPr>
              <a:t>Kreslící program_AUTODESK INVENTOR 2008. Autodesk </a:t>
            </a:r>
            <a:r>
              <a:rPr lang="cs-CZ" sz="1800" dirty="0" err="1" smtClean="0">
                <a:latin typeface="Calibri" pitchFamily="34" charset="0"/>
              </a:rPr>
              <a:t>AutoCAD</a:t>
            </a:r>
            <a:r>
              <a:rPr lang="cs-CZ" sz="1800" dirty="0" smtClean="0">
                <a:latin typeface="Calibri" pitchFamily="34" charset="0"/>
              </a:rPr>
              <a:t> 2008</a:t>
            </a:r>
          </a:p>
          <a:p>
            <a:pPr marL="274320" indent="-274320" algn="l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  <a:cs typeface="Times New Roman" pitchFamily="18" charset="0"/>
              </a:rPr>
              <a:t>Galerie klipartů MS Office 2007</a:t>
            </a:r>
          </a:p>
          <a:p>
            <a:pPr marL="274320" indent="-274320" algn="l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  <a:cs typeface="Times New Roman" pitchFamily="18" charset="0"/>
              </a:rPr>
              <a:t>Fotky z učebny </a:t>
            </a:r>
          </a:p>
          <a:p>
            <a:pPr algn="l"/>
            <a:endParaRPr lang="cs-CZ" sz="1800" dirty="0" smtClean="0">
              <a:latin typeface="Calibri" pitchFamily="34" charset="0"/>
            </a:endParaRPr>
          </a:p>
          <a:p>
            <a:pPr algn="l"/>
            <a:r>
              <a:rPr lang="cs-CZ" sz="1800" dirty="0" smtClean="0">
                <a:latin typeface="Calibri" pitchFamily="34" charset="0"/>
              </a:rPr>
              <a:t> </a:t>
            </a:r>
          </a:p>
          <a:p>
            <a:pPr algn="l">
              <a:defRPr/>
            </a:pPr>
            <a:endParaRPr lang="cs-CZ" sz="1800" dirty="0" smtClean="0">
              <a:latin typeface="+mj-lt"/>
            </a:endParaRPr>
          </a:p>
          <a:p>
            <a:pPr algn="l"/>
            <a:endParaRPr lang="cs-CZ" sz="1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857232"/>
            <a:ext cx="5072098" cy="9858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Identifikační údaje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1714488"/>
            <a:ext cx="7854696" cy="1752600"/>
          </a:xfrm>
        </p:spPr>
        <p:txBody>
          <a:bodyPr>
            <a:noAutofit/>
          </a:bodyPr>
          <a:lstStyle/>
          <a:p>
            <a:pPr marL="274320" indent="-274320">
              <a:buFont typeface="Wingdings 2"/>
              <a:buChar char=""/>
              <a:defRPr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Autor: Jan </a:t>
            </a:r>
            <a:r>
              <a:rPr lang="cs-CZ" sz="1800" dirty="0" err="1" smtClean="0">
                <a:latin typeface="+mj-lt"/>
              </a:rPr>
              <a:t>Elsner</a:t>
            </a:r>
            <a:endParaRPr lang="cs-CZ" sz="1800" dirty="0" smtClean="0">
              <a:latin typeface="+mj-lt"/>
            </a:endParaRP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Vytvořeno dne: 4.11. 2012</a:t>
            </a: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err="1" smtClean="0">
                <a:latin typeface="+mj-lt"/>
              </a:rPr>
              <a:t>Odpilotováno</a:t>
            </a:r>
            <a:r>
              <a:rPr lang="cs-CZ" sz="1800" dirty="0" smtClean="0">
                <a:latin typeface="+mj-lt"/>
              </a:rPr>
              <a:t> dne: 5.11. 2012</a:t>
            </a: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Ve třídě: 3.B</a:t>
            </a: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Vzdělávací oblast: Technické kreslení</a:t>
            </a: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Vzdělávací obor: Mechanik seřizovač</a:t>
            </a: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Tematický okruh: Výkresová dokumentace</a:t>
            </a: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Téma: Pravidla pro vytváření výkresové </a:t>
            </a:r>
            <a:r>
              <a:rPr lang="cs-CZ" sz="1800" dirty="0" smtClean="0">
                <a:latin typeface="+mj-lt"/>
              </a:rPr>
              <a:t>dokumentace - </a:t>
            </a:r>
            <a:r>
              <a:rPr lang="cs-CZ" sz="1800" dirty="0" smtClean="0">
                <a:latin typeface="+mj-lt"/>
              </a:rPr>
              <a:t>měřítko, detail.</a:t>
            </a: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Klíčová slova: Kreslení, technické, formát, měřítko, detail, kótování.</a:t>
            </a:r>
          </a:p>
          <a:p>
            <a:pPr marL="274320" indent="-274320" algn="l" fontAlgn="t">
              <a:defRPr/>
            </a:pPr>
            <a:r>
              <a:rPr lang="cs-CZ" sz="1800" dirty="0" smtClean="0">
                <a:latin typeface="+mj-lt"/>
              </a:rPr>
              <a:t>  </a:t>
            </a:r>
          </a:p>
          <a:p>
            <a:pPr algn="l"/>
            <a:endParaRPr lang="cs-CZ" sz="1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1044</TotalTime>
  <Words>311</Words>
  <Application>Microsoft Office PowerPoint</Application>
  <PresentationFormat>Předvádění na obrazovce (4:3)</PresentationFormat>
  <Paragraphs>88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Pravidla pro vytváření výkresové dokumentace     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Anotace</vt:lpstr>
      <vt:lpstr>Použité zdroje</vt:lpstr>
      <vt:lpstr>Identifikační údaje</vt:lpstr>
    </vt:vector>
  </TitlesOfParts>
  <Company>SOŠ a SOU Hradební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elsner</dc:creator>
  <cp:lastModifiedBy>elsner</cp:lastModifiedBy>
  <cp:revision>103</cp:revision>
  <dcterms:created xsi:type="dcterms:W3CDTF">2012-10-08T08:13:30Z</dcterms:created>
  <dcterms:modified xsi:type="dcterms:W3CDTF">2012-11-05T07:35:24Z</dcterms:modified>
</cp:coreProperties>
</file>