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8" r:id="rId3"/>
    <p:sldId id="260" r:id="rId4"/>
    <p:sldId id="262" r:id="rId5"/>
    <p:sldId id="263" r:id="rId6"/>
    <p:sldId id="265" r:id="rId7"/>
    <p:sldId id="287" r:id="rId8"/>
    <p:sldId id="289" r:id="rId9"/>
    <p:sldId id="304" r:id="rId10"/>
    <p:sldId id="298" r:id="rId11"/>
    <p:sldId id="273" r:id="rId12"/>
    <p:sldId id="272" r:id="rId13"/>
    <p:sldId id="291" r:id="rId14"/>
    <p:sldId id="293" r:id="rId15"/>
    <p:sldId id="279" r:id="rId16"/>
    <p:sldId id="278" r:id="rId17"/>
    <p:sldId id="281" r:id="rId18"/>
    <p:sldId id="284" r:id="rId19"/>
    <p:sldId id="294" r:id="rId20"/>
    <p:sldId id="296" r:id="rId21"/>
    <p:sldId id="309" r:id="rId22"/>
    <p:sldId id="306" r:id="rId23"/>
    <p:sldId id="305" r:id="rId24"/>
    <p:sldId id="308" r:id="rId25"/>
    <p:sldId id="310" r:id="rId26"/>
    <p:sldId id="31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  <a:srgbClr val="CC0066"/>
    <a:srgbClr val="FFFF66"/>
    <a:srgbClr val="FFFFCC"/>
    <a:srgbClr val="FF5050"/>
    <a:srgbClr val="FFFF99"/>
    <a:srgbClr val="FF9933"/>
    <a:srgbClr val="FF9900"/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vznik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vývoj území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státní symboly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poloha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státní hranice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rozloha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lidnatost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hlavní město 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počet krajů</a:t>
          </a:r>
          <a:endParaRPr lang="cs-CZ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největší města</a:t>
          </a:r>
          <a:endParaRPr lang="cs-CZ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členství v organizacích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hospodářská vyspělost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9234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5" custLinFactNeighborY="5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9F1E31EA-CD85-45E6-807B-F31B931FE6A3}" type="presOf" srcId="{53967C97-45EB-4DD3-90B7-0B27D694F559}" destId="{12A3D154-DC56-44D7-ADBF-D1C4D58ED58A}" srcOrd="0" destOrd="0" presId="urn:microsoft.com/office/officeart/2005/8/layout/default#1"/>
    <dgm:cxn modelId="{F67D95C0-2F17-4637-85B1-52706341971F}" type="presOf" srcId="{1BDE75C6-E49C-4C0D-9B54-AB332D07C5E8}" destId="{327274FD-849A-4253-A88C-49EA9C8EC748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35B089C3-6A83-49D4-83DC-FB29847FDA8D}" type="presOf" srcId="{7EBCF7C0-B995-460D-9CA3-BD8B3E69F3CB}" destId="{8C8086F4-EA7A-4DA8-B360-C7A5B3E6375F}" srcOrd="0" destOrd="0" presId="urn:microsoft.com/office/officeart/2005/8/layout/default#1"/>
    <dgm:cxn modelId="{96F10608-F3C1-4889-BF67-825C919B0741}" type="presOf" srcId="{EC946AD9-0CA3-4444-A299-3735452357FC}" destId="{BAA9C6B7-595A-4370-8301-2396CE27676B}" srcOrd="0" destOrd="0" presId="urn:microsoft.com/office/officeart/2005/8/layout/default#1"/>
    <dgm:cxn modelId="{48031084-490C-454D-B860-5A6557E804FA}" type="presOf" srcId="{0E767B01-13C3-462A-A480-36847BE14600}" destId="{802AFF8F-A710-40F3-A00D-100F373737B8}" srcOrd="0" destOrd="0" presId="urn:microsoft.com/office/officeart/2005/8/layout/default#1"/>
    <dgm:cxn modelId="{7CDEC687-7D5A-4E15-94A6-EACDE8BBFDD4}" type="presOf" srcId="{7D689C6D-215A-4061-950F-D2B50FE031ED}" destId="{3C5A676D-11A3-40AD-B0C0-98AA55E96A4D}" srcOrd="0" destOrd="0" presId="urn:microsoft.com/office/officeart/2005/8/layout/default#1"/>
    <dgm:cxn modelId="{601EE1B6-313B-44BD-99D0-869BB80687EF}" type="presOf" srcId="{6D29609A-A390-414B-A1D1-B8FB6AD99EA0}" destId="{A33118F3-006D-4DE0-85D7-BEF5B6ED5873}" srcOrd="0" destOrd="0" presId="urn:microsoft.com/office/officeart/2005/8/layout/default#1"/>
    <dgm:cxn modelId="{FE3FE9A2-707A-43CF-B0D2-DF65F92C4EFC}" type="presOf" srcId="{0B3179CF-1808-4AF2-9A23-49E161367459}" destId="{7685899C-38FE-4CB4-8B7F-2C3F43DD35D1}" srcOrd="0" destOrd="0" presId="urn:microsoft.com/office/officeart/2005/8/layout/default#1"/>
    <dgm:cxn modelId="{EE2C0483-DB5D-48CA-85B9-4056D3486628}" type="presOf" srcId="{C68AB37A-53D0-4D22-A99A-2423E0AA25C6}" destId="{D130A27F-5689-4129-A5C8-1E2E8D1BAED4}" srcOrd="0" destOrd="0" presId="urn:microsoft.com/office/officeart/2005/8/layout/default#1"/>
    <dgm:cxn modelId="{B4381AAC-08F6-461B-AC18-0B0CB417115A}" type="presOf" srcId="{1E8D236F-3381-450A-8AC6-8A58F9383057}" destId="{D5B814DB-2B46-4BBC-98D8-8038F299A82F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0F8A6A63-8AC3-4D2D-A244-B149C0B03278}" type="presOf" srcId="{1EE2DD4F-7CF7-48E0-8C07-1B8F9C6DE597}" destId="{69BA46AD-DF0A-4BBD-9AEE-440738E97DD1}" srcOrd="0" destOrd="0" presId="urn:microsoft.com/office/officeart/2005/8/layout/default#1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8CE5DB0D-F1CC-4B44-9DBF-AD2B5CC43FA0}" type="presOf" srcId="{8CABA663-F140-4381-A837-528457B523EF}" destId="{D9A0A614-79EC-42F7-A674-B82117D4894F}" srcOrd="0" destOrd="0" presId="urn:microsoft.com/office/officeart/2005/8/layout/default#1"/>
    <dgm:cxn modelId="{34A839C9-DFF1-4C71-B0EB-88B90701092A}" type="presOf" srcId="{7064D6C3-D3C5-48BB-ABE8-9B6F4E5F0A72}" destId="{BC96A9CA-1CEB-4AF6-A87C-FBD3AB402411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0A4A7CEA-7C53-4C9A-9890-683E97233EA6}" type="presParOf" srcId="{3C5A676D-11A3-40AD-B0C0-98AA55E96A4D}" destId="{A33118F3-006D-4DE0-85D7-BEF5B6ED5873}" srcOrd="0" destOrd="0" presId="urn:microsoft.com/office/officeart/2005/8/layout/default#1"/>
    <dgm:cxn modelId="{6BD773AF-410D-40BF-B03C-64DEA71F5AE7}" type="presParOf" srcId="{3C5A676D-11A3-40AD-B0C0-98AA55E96A4D}" destId="{ED37F170-9829-48EA-8EBA-6F9CF988D086}" srcOrd="1" destOrd="0" presId="urn:microsoft.com/office/officeart/2005/8/layout/default#1"/>
    <dgm:cxn modelId="{9CD926C9-591C-4EC5-ACB6-71C0FB14BB78}" type="presParOf" srcId="{3C5A676D-11A3-40AD-B0C0-98AA55E96A4D}" destId="{7685899C-38FE-4CB4-8B7F-2C3F43DD35D1}" srcOrd="2" destOrd="0" presId="urn:microsoft.com/office/officeart/2005/8/layout/default#1"/>
    <dgm:cxn modelId="{776C882B-48C8-4F57-AEFE-14BAE7E351D5}" type="presParOf" srcId="{3C5A676D-11A3-40AD-B0C0-98AA55E96A4D}" destId="{853257FC-53A7-41E2-A65B-84FCEABD6802}" srcOrd="3" destOrd="0" presId="urn:microsoft.com/office/officeart/2005/8/layout/default#1"/>
    <dgm:cxn modelId="{E567D516-4512-439F-A32B-6DDEB3A36F39}" type="presParOf" srcId="{3C5A676D-11A3-40AD-B0C0-98AA55E96A4D}" destId="{D130A27F-5689-4129-A5C8-1E2E8D1BAED4}" srcOrd="4" destOrd="0" presId="urn:microsoft.com/office/officeart/2005/8/layout/default#1"/>
    <dgm:cxn modelId="{CC66CF75-3C76-44E0-B6D4-4C7A620C931E}" type="presParOf" srcId="{3C5A676D-11A3-40AD-B0C0-98AA55E96A4D}" destId="{7AC5A7A6-39BB-4862-9179-92A64503AD24}" srcOrd="5" destOrd="0" presId="urn:microsoft.com/office/officeart/2005/8/layout/default#1"/>
    <dgm:cxn modelId="{5F5BF4E6-1E53-4FDE-84FB-3AF849BFF312}" type="presParOf" srcId="{3C5A676D-11A3-40AD-B0C0-98AA55E96A4D}" destId="{D9A0A614-79EC-42F7-A674-B82117D4894F}" srcOrd="6" destOrd="0" presId="urn:microsoft.com/office/officeart/2005/8/layout/default#1"/>
    <dgm:cxn modelId="{96C41F7B-28CE-4ED9-8F23-1EE8A537D05D}" type="presParOf" srcId="{3C5A676D-11A3-40AD-B0C0-98AA55E96A4D}" destId="{A2AD23F2-1FB6-4CB6-A59B-48DBACFA1E36}" srcOrd="7" destOrd="0" presId="urn:microsoft.com/office/officeart/2005/8/layout/default#1"/>
    <dgm:cxn modelId="{66E03DB2-86C1-46B5-A292-C25C38D3DBD0}" type="presParOf" srcId="{3C5A676D-11A3-40AD-B0C0-98AA55E96A4D}" destId="{327274FD-849A-4253-A88C-49EA9C8EC748}" srcOrd="8" destOrd="0" presId="urn:microsoft.com/office/officeart/2005/8/layout/default#1"/>
    <dgm:cxn modelId="{F6E516F6-8306-46B0-A231-EE7428E2A15B}" type="presParOf" srcId="{3C5A676D-11A3-40AD-B0C0-98AA55E96A4D}" destId="{BF9480DF-7708-4F28-AB36-28724565F072}" srcOrd="9" destOrd="0" presId="urn:microsoft.com/office/officeart/2005/8/layout/default#1"/>
    <dgm:cxn modelId="{36C02F34-D3E5-4DF1-A8A9-E88C1EEEED4E}" type="presParOf" srcId="{3C5A676D-11A3-40AD-B0C0-98AA55E96A4D}" destId="{69BA46AD-DF0A-4BBD-9AEE-440738E97DD1}" srcOrd="10" destOrd="0" presId="urn:microsoft.com/office/officeart/2005/8/layout/default#1"/>
    <dgm:cxn modelId="{D534EF67-64FC-454A-9751-AE0600093614}" type="presParOf" srcId="{3C5A676D-11A3-40AD-B0C0-98AA55E96A4D}" destId="{38C5E5AD-97B1-468F-8689-E19F00FEE7F1}" srcOrd="11" destOrd="0" presId="urn:microsoft.com/office/officeart/2005/8/layout/default#1"/>
    <dgm:cxn modelId="{CF347DC9-7FF8-4B79-9E7B-FF9A36E99E9E}" type="presParOf" srcId="{3C5A676D-11A3-40AD-B0C0-98AA55E96A4D}" destId="{12A3D154-DC56-44D7-ADBF-D1C4D58ED58A}" srcOrd="12" destOrd="0" presId="urn:microsoft.com/office/officeart/2005/8/layout/default#1"/>
    <dgm:cxn modelId="{9EB2AD4D-D25D-4512-BF5A-423E66F5751C}" type="presParOf" srcId="{3C5A676D-11A3-40AD-B0C0-98AA55E96A4D}" destId="{E9B9CFCC-83C0-4F3A-B471-7A937CB85CDA}" srcOrd="13" destOrd="0" presId="urn:microsoft.com/office/officeart/2005/8/layout/default#1"/>
    <dgm:cxn modelId="{644F7B33-0A2F-4F48-9CFA-7A90095DA357}" type="presParOf" srcId="{3C5A676D-11A3-40AD-B0C0-98AA55E96A4D}" destId="{BC96A9CA-1CEB-4AF6-A87C-FBD3AB402411}" srcOrd="14" destOrd="0" presId="urn:microsoft.com/office/officeart/2005/8/layout/default#1"/>
    <dgm:cxn modelId="{EA0834D6-1D64-4619-BFC2-4FE5A7D1B229}" type="presParOf" srcId="{3C5A676D-11A3-40AD-B0C0-98AA55E96A4D}" destId="{C7FAE7CC-78BC-43D4-AB69-7D7DF2438182}" srcOrd="15" destOrd="0" presId="urn:microsoft.com/office/officeart/2005/8/layout/default#1"/>
    <dgm:cxn modelId="{D74F62FF-583F-4737-BE58-5411DCF4D5F7}" type="presParOf" srcId="{3C5A676D-11A3-40AD-B0C0-98AA55E96A4D}" destId="{802AFF8F-A710-40F3-A00D-100F373737B8}" srcOrd="16" destOrd="0" presId="urn:microsoft.com/office/officeart/2005/8/layout/default#1"/>
    <dgm:cxn modelId="{D99173C4-1DCB-40A2-9CAF-64F7FDD59424}" type="presParOf" srcId="{3C5A676D-11A3-40AD-B0C0-98AA55E96A4D}" destId="{9D7449AA-C368-4B37-B1BC-B8324ED21AA6}" srcOrd="17" destOrd="0" presId="urn:microsoft.com/office/officeart/2005/8/layout/default#1"/>
    <dgm:cxn modelId="{1A077E7F-A01B-4485-8DA2-96138B3AC619}" type="presParOf" srcId="{3C5A676D-11A3-40AD-B0C0-98AA55E96A4D}" destId="{D5B814DB-2B46-4BBC-98D8-8038F299A82F}" srcOrd="18" destOrd="0" presId="urn:microsoft.com/office/officeart/2005/8/layout/default#1"/>
    <dgm:cxn modelId="{4C7989C0-17C1-450B-A3CD-F1640B08E9FD}" type="presParOf" srcId="{3C5A676D-11A3-40AD-B0C0-98AA55E96A4D}" destId="{0254AA83-F239-46A8-9A87-1EB1FB0B79F9}" srcOrd="19" destOrd="0" presId="urn:microsoft.com/office/officeart/2005/8/layout/default#1"/>
    <dgm:cxn modelId="{48E1C168-BAC5-428F-AB14-59607927C748}" type="presParOf" srcId="{3C5A676D-11A3-40AD-B0C0-98AA55E96A4D}" destId="{8C8086F4-EA7A-4DA8-B360-C7A5B3E6375F}" srcOrd="20" destOrd="0" presId="urn:microsoft.com/office/officeart/2005/8/layout/default#1"/>
    <dgm:cxn modelId="{324309E5-B927-4832-BBE5-44AE22C7CBE8}" type="presParOf" srcId="{3C5A676D-11A3-40AD-B0C0-98AA55E96A4D}" destId="{7CDB8853-AB58-43AB-A5CF-0A1BC771C5FE}" srcOrd="21" destOrd="0" presId="urn:microsoft.com/office/officeart/2005/8/layout/default#1"/>
    <dgm:cxn modelId="{80AF2E94-754C-45E2-88B7-B11F38DB55EA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2344" y="3886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vznik</a:t>
          </a:r>
          <a:endParaRPr lang="cs-CZ" sz="2600" kern="1200" dirty="0"/>
        </a:p>
      </dsp:txBody>
      <dsp:txXfrm>
        <a:off x="82344" y="388642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vývoj území</a:t>
          </a:r>
          <a:endParaRPr lang="cs-CZ" sz="26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státní symboly</a:t>
          </a:r>
          <a:endParaRPr lang="cs-CZ" sz="26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88642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členství v organizacích</a:t>
          </a:r>
          <a:endParaRPr lang="cs-CZ" sz="2600" kern="1200" dirty="0"/>
        </a:p>
      </dsp:txBody>
      <dsp:txXfrm>
        <a:off x="6316860" y="388642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10348" y="1756790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poloha</a:t>
          </a:r>
          <a:endParaRPr lang="cs-CZ" sz="2600" kern="1200" dirty="0"/>
        </a:p>
      </dsp:txBody>
      <dsp:txXfrm>
        <a:off x="10348" y="1756790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státní hranice</a:t>
          </a:r>
          <a:endParaRPr lang="cs-CZ" sz="26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rozloha</a:t>
          </a:r>
          <a:endParaRPr lang="cs-CZ" sz="26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275047" y="168478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lidnatost</a:t>
          </a:r>
          <a:endParaRPr lang="cs-CZ" sz="2600" kern="1200" dirty="0"/>
        </a:p>
      </dsp:txBody>
      <dsp:txXfrm>
        <a:off x="6275047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hlavní město </a:t>
          </a:r>
          <a:endParaRPr lang="cs-CZ" sz="2600" kern="1200" dirty="0"/>
        </a:p>
      </dsp:txBody>
      <dsp:txXfrm>
        <a:off x="2411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hospodářská vyspělost</a:t>
          </a:r>
          <a:endParaRPr lang="cs-CZ" sz="2600" kern="1200" dirty="0"/>
        </a:p>
      </dsp:txBody>
      <dsp:txXfrm>
        <a:off x="2106423" y="3028077"/>
        <a:ext cx="1912739" cy="1147643"/>
      </dsp:txXfrm>
    </dsp:sp>
    <dsp:sp modelId="{8C8086F4-EA7A-4DA8-B360-C7A5B3E6375F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počet krajů</a:t>
          </a:r>
          <a:endParaRPr lang="cs-CZ" sz="2600" kern="1200" dirty="0"/>
        </a:p>
      </dsp:txBody>
      <dsp:txXfrm>
        <a:off x="4210436" y="3028077"/>
        <a:ext cx="1912739" cy="1147643"/>
      </dsp:txXfrm>
    </dsp:sp>
    <dsp:sp modelId="{BAA9C6B7-595A-4370-8301-2396CE27676B}">
      <dsp:nvSpPr>
        <dsp:cNvPr id="0" name=""/>
        <dsp:cNvSpPr/>
      </dsp:nvSpPr>
      <dsp:spPr>
        <a:xfrm>
          <a:off x="6314449" y="3028077"/>
          <a:ext cx="1912739" cy="114764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největší města</a:t>
          </a:r>
          <a:endParaRPr lang="cs-CZ" sz="2600" kern="1200" dirty="0"/>
        </a:p>
      </dsp:txBody>
      <dsp:txXfrm>
        <a:off x="6314449" y="3028077"/>
        <a:ext cx="1912739" cy="1147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4023190"/>
              </p:ext>
            </p:extLst>
          </p:nvPr>
        </p:nvGraphicFramePr>
        <p:xfrm>
          <a:off x="899592" y="2564904"/>
          <a:ext cx="734481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44816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24.10.2012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VY_52_INOVACE_19_ZEMĚPIS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Základní údaje o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264696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ZÁKLADNÍ  ÚDAJE  O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Čapková\Desktop\DUMy\Vlastní DUMy\Pictures\Pictures\Základní údaje o ČR\Galerie Microsoft\Praha\MP9004386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76872"/>
            <a:ext cx="3415725" cy="2280540"/>
          </a:xfrm>
          <a:prstGeom prst="rect">
            <a:avLst/>
          </a:prstGeom>
          <a:noFill/>
        </p:spPr>
      </p:pic>
      <p:pic>
        <p:nvPicPr>
          <p:cNvPr id="2" name="Picture 2" descr="C:\Users\Čapková\Desktop\DUMy\Vlastní DUMy\Pictures\Pictures\Základní údaje o ČR\Galerie Microsoft\Vlajka\MC9000012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665117">
            <a:off x="450469" y="2431104"/>
            <a:ext cx="1898443" cy="1275857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QA8JEPDV\MC900349423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57196">
            <a:off x="6563670" y="2260455"/>
            <a:ext cx="2242213" cy="1472412"/>
          </a:xfrm>
          <a:prstGeom prst="rect">
            <a:avLst/>
          </a:prstGeom>
          <a:noFill/>
        </p:spPr>
      </p:pic>
      <p:pic>
        <p:nvPicPr>
          <p:cNvPr id="3" name="Picture 2" descr="C:\Users\Čapková\Desktop\DUMy\Vlastní DUMy\Pictures\Pictures\Základní údaje o ČR\Google\Vlajka prezidenta\Vlajka prezident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941168"/>
            <a:ext cx="1512168" cy="1512168"/>
          </a:xfrm>
          <a:prstGeom prst="rect">
            <a:avLst/>
          </a:prstGeom>
          <a:noFill/>
        </p:spPr>
      </p:pic>
      <p:pic>
        <p:nvPicPr>
          <p:cNvPr id="4" name="Picture 3" descr="C:\Users\Čapková\Desktop\DUMy\Vlastní DUMy\Pictures\Pictures\Základní údaje o ČR\Google\Velký státní znak\Velký státní zna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90686" y="4869159"/>
            <a:ext cx="1362345" cy="1656185"/>
          </a:xfrm>
          <a:prstGeom prst="rect">
            <a:avLst/>
          </a:prstGeom>
          <a:noFill/>
        </p:spPr>
      </p:pic>
      <p:pic>
        <p:nvPicPr>
          <p:cNvPr id="6" name="Picture 2" descr="C:\Users\Čapková\Desktop\DUMy\Vlastní DUMy\Pictures\Pictures\Základní údaje o ČR\Google\Vlajka EU\Vlajka E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5085184"/>
            <a:ext cx="2052425" cy="136579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11760" y="404664"/>
            <a:ext cx="4464496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POJMY K ÚVODU O ČR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483768" y="332656"/>
            <a:ext cx="4320480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latin typeface="+mj-lt"/>
                <a:ea typeface="+mj-ea"/>
                <a:cs typeface="+mj-cs"/>
              </a:rPr>
              <a:t>Data přiřaď k událostem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619672" y="1484784"/>
          <a:ext cx="6096000" cy="4206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VZNIK</a:t>
                      </a:r>
                      <a:r>
                        <a:rPr lang="cs-CZ" sz="2000" b="0" baseline="0" dirty="0" smtClean="0"/>
                        <a:t> ČESKÉ REPUBLIKY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VZNIK</a:t>
                      </a:r>
                      <a:r>
                        <a:rPr lang="cs-CZ" sz="2000" b="0" baseline="0" dirty="0" smtClean="0"/>
                        <a:t> ČESKOSLOVENSKA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VSTUP</a:t>
                      </a:r>
                      <a:r>
                        <a:rPr lang="cs-CZ" sz="2000" b="0" baseline="0" dirty="0" smtClean="0"/>
                        <a:t> DO EVROPSKÉ UNIE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PŘIJETÍ</a:t>
                      </a:r>
                      <a:r>
                        <a:rPr lang="cs-CZ" sz="2000" b="0" baseline="0" dirty="0" smtClean="0"/>
                        <a:t> </a:t>
                      </a:r>
                      <a:r>
                        <a:rPr lang="cs-CZ" sz="2000" b="0" dirty="0" smtClean="0"/>
                        <a:t>ČR</a:t>
                      </a:r>
                      <a:r>
                        <a:rPr lang="cs-CZ" sz="2000" b="0" baseline="0" dirty="0" smtClean="0"/>
                        <a:t> DO OSN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VSTUP ČR</a:t>
                      </a:r>
                      <a:r>
                        <a:rPr lang="cs-CZ" sz="2000" b="0" baseline="0" dirty="0" smtClean="0"/>
                        <a:t> DO EVROPSKÉHO SCHENGENSKÉHO PROST.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VSTUP ČR</a:t>
                      </a:r>
                      <a:r>
                        <a:rPr lang="cs-CZ" sz="2000" b="0" baseline="0" dirty="0" smtClean="0"/>
                        <a:t> DO NATO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51520" y="6093296"/>
            <a:ext cx="8640960" cy="446276"/>
          </a:xfrm>
          <a:prstGeom prst="rect">
            <a:avLst/>
          </a:prstGeom>
          <a:solidFill>
            <a:srgbClr val="FF5050">
              <a:alpha val="50196"/>
            </a:srgbClr>
          </a:solidFill>
        </p:spPr>
        <p:txBody>
          <a:bodyPr wrap="square">
            <a:spAutoFit/>
          </a:bodyPr>
          <a:lstStyle/>
          <a:p>
            <a:r>
              <a:rPr lang="cs-CZ" sz="2300" dirty="0" smtClean="0"/>
              <a:t>28.10.1918    1.1.1993    19.1.1993    12.3.1999    1.5.2004    21.12.2007 </a:t>
            </a:r>
            <a:endParaRPr lang="cs-CZ" sz="23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844824"/>
          <a:ext cx="6096000" cy="406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VZNIK</a:t>
                      </a:r>
                      <a:r>
                        <a:rPr lang="cs-CZ" sz="2000" b="0" baseline="0" dirty="0" smtClean="0"/>
                        <a:t> ČESKÉ REPUBLIKY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1.1.1993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VZNIK</a:t>
                      </a:r>
                      <a:r>
                        <a:rPr lang="cs-CZ" sz="2000" b="0" baseline="0" dirty="0" smtClean="0"/>
                        <a:t> ČESKOSLOVENSKA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28.10.1918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VSTUP</a:t>
                      </a:r>
                      <a:r>
                        <a:rPr lang="cs-CZ" sz="2000" b="0" baseline="0" dirty="0" smtClean="0"/>
                        <a:t> DO EVROPSKÉ UNIE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1.5.2004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PŘIJETÍ</a:t>
                      </a:r>
                      <a:r>
                        <a:rPr lang="cs-CZ" sz="2000" b="0" baseline="0" dirty="0" smtClean="0"/>
                        <a:t> </a:t>
                      </a:r>
                      <a:r>
                        <a:rPr lang="cs-CZ" sz="2000" b="0" dirty="0" smtClean="0"/>
                        <a:t>ČR</a:t>
                      </a:r>
                      <a:r>
                        <a:rPr lang="cs-CZ" sz="2000" b="0" baseline="0" dirty="0" smtClean="0"/>
                        <a:t> DO OSN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19.1.1993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VSTUP ČR</a:t>
                      </a:r>
                      <a:r>
                        <a:rPr lang="cs-CZ" sz="2000" b="0" baseline="0" dirty="0" smtClean="0"/>
                        <a:t> DO EVROPSKÉHO SHENGENSKÉHO PROST.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21.12.2007 </a:t>
                      </a:r>
                    </a:p>
                    <a:p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VSTUP ČR</a:t>
                      </a:r>
                      <a:r>
                        <a:rPr lang="cs-CZ" sz="2000" b="0" baseline="0" dirty="0" smtClean="0"/>
                        <a:t> DO NATO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12.3.1999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923928" y="836712"/>
            <a:ext cx="19442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332656"/>
            <a:ext cx="5832648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Pojmy z historie přiřaď k obdobím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763688" y="1124744"/>
          <a:ext cx="6096000" cy="34666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PRVNÍ</a:t>
                      </a:r>
                      <a:r>
                        <a:rPr lang="cs-CZ" sz="2000" b="0" baseline="0" dirty="0" smtClean="0"/>
                        <a:t> SVĚTOVÁ VÁLKA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DRUHÁ</a:t>
                      </a:r>
                      <a:r>
                        <a:rPr lang="cs-CZ" sz="2000" b="0" baseline="0" dirty="0" smtClean="0"/>
                        <a:t> SVĚTOVÁ VÁLKA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1968</a:t>
                      </a:r>
                      <a:r>
                        <a:rPr lang="cs-CZ" sz="2000" b="0" baseline="0" dirty="0" smtClean="0"/>
                        <a:t> - 1992</a:t>
                      </a:r>
                      <a:endParaRPr lang="cs-CZ" sz="2000" b="0" dirty="0" smtClean="0"/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1989</a:t>
                      </a:r>
                    </a:p>
                    <a:p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1992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339752" y="4869160"/>
            <a:ext cx="5040560" cy="1631216"/>
          </a:xfrm>
          <a:prstGeom prst="rect">
            <a:avLst/>
          </a:prstGeom>
          <a:solidFill>
            <a:srgbClr val="FF6600">
              <a:alpha val="40000"/>
            </a:srgb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- Protektorát Čechy a Morava </a:t>
            </a:r>
          </a:p>
          <a:p>
            <a:r>
              <a:rPr lang="cs-CZ" sz="2000" dirty="0" smtClean="0"/>
              <a:t>- federativní uspořádání státu</a:t>
            </a:r>
          </a:p>
          <a:p>
            <a:r>
              <a:rPr lang="cs-CZ" sz="2000" dirty="0" smtClean="0"/>
              <a:t>- pád totalitního komunistického režimu </a:t>
            </a:r>
          </a:p>
          <a:p>
            <a:pPr>
              <a:buFontTx/>
              <a:buChar char="-"/>
            </a:pPr>
            <a:r>
              <a:rPr lang="cs-CZ" sz="2000" dirty="0" smtClean="0"/>
              <a:t> Rakousko – Uhersko</a:t>
            </a:r>
          </a:p>
          <a:p>
            <a:pPr>
              <a:buFontTx/>
              <a:buChar char="-"/>
            </a:pPr>
            <a:r>
              <a:rPr lang="cs-CZ" sz="2000" dirty="0" smtClean="0"/>
              <a:t> rozdělení společného státu 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2132856"/>
          <a:ext cx="6096000" cy="33416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192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PRVNÍ</a:t>
                      </a:r>
                      <a:r>
                        <a:rPr lang="cs-CZ" sz="2000" b="0" baseline="0" dirty="0" smtClean="0"/>
                        <a:t> SVĚTOVÁ VÁLKA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Tx/>
                        <a:buNone/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Rakousko – Uhersko</a:t>
                      </a: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DRUHÁ</a:t>
                      </a:r>
                      <a:r>
                        <a:rPr lang="cs-CZ" sz="2000" b="0" baseline="0" dirty="0" smtClean="0"/>
                        <a:t> SVĚTOVÁ VÁLKA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Protektorát Čechy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a Morava 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1968</a:t>
                      </a:r>
                      <a:r>
                        <a:rPr lang="cs-CZ" sz="2000" b="0" baseline="0" dirty="0" smtClean="0"/>
                        <a:t> - 1992</a:t>
                      </a:r>
                      <a:endParaRPr lang="cs-CZ" sz="2000" b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federativní uspořádání </a:t>
                      </a:r>
                    </a:p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státu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1989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pád totalitního komunistického režimu 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192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1992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rozdělení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společného státu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923928" y="836712"/>
            <a:ext cx="19442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7941568" cy="64807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Do mapky doplň názvy historických zemí ČR: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2" name="Picture 3" descr="C:\Users\Čapková\AppData\Local\Microsoft\Windows\Temporary Internet Files\Content.IE5\0YP7VF64\MC900349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32856"/>
            <a:ext cx="6489074" cy="4261234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3131840" y="3645024"/>
            <a:ext cx="1410750" cy="5071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436096" y="4437112"/>
            <a:ext cx="1410750" cy="5071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300192" y="3573016"/>
            <a:ext cx="1410750" cy="5071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7941568" cy="64807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Do mapky doplň názvy historických zemí ČR: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2" name="Picture 3" descr="C:\Users\Čapková\AppData\Local\Microsoft\Windows\Temporary Internet Files\Content.IE5\0YP7VF64\MC900349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132856"/>
            <a:ext cx="6489074" cy="4261234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3131840" y="3645024"/>
            <a:ext cx="1410750" cy="5071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Čechy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436096" y="4437112"/>
            <a:ext cx="1410750" cy="5071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Morava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300192" y="3573016"/>
            <a:ext cx="1410750" cy="5071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Slezsko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79912" y="404664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7941568" cy="57606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 7 státním symbolům ČR doplň zbývající 3: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malý státní znak                       5.   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státní barvy (trikolóra)            6. 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státní vlajka                               7.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státní pečeť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59024" y="4005064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Kdo jsou autoři státní hymny (ze hry Fidlovačka) 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797152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autor hudby:</a:t>
            </a:r>
          </a:p>
          <a:p>
            <a:pPr marL="514350" indent="-514350"/>
            <a:r>
              <a:rPr lang="cs-CZ" sz="2400" dirty="0" smtClean="0"/>
              <a:t>autor textu: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8085584" cy="57606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 7 státním symbolům ČR doplň zbývající 3: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352928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malý státní znak                       5.</a:t>
            </a:r>
            <a:r>
              <a:rPr lang="cs-CZ" sz="2400" dirty="0" smtClean="0">
                <a:solidFill>
                  <a:srgbClr val="FF0000"/>
                </a:solidFill>
              </a:rPr>
              <a:t>    velký státní znak   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státní barvy (trikolóra)            6.    </a:t>
            </a:r>
            <a:r>
              <a:rPr lang="cs-CZ" sz="2400" dirty="0" smtClean="0">
                <a:solidFill>
                  <a:srgbClr val="FF0000"/>
                </a:solidFill>
              </a:rPr>
              <a:t>vlajka prezidenta republiky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státní vlajka                               7.    </a:t>
            </a:r>
            <a:r>
              <a:rPr lang="cs-CZ" sz="2400" dirty="0" smtClean="0">
                <a:solidFill>
                  <a:srgbClr val="FF0000"/>
                </a:solidFill>
              </a:rPr>
              <a:t>státní hymna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státní pečeť                               obr. </a:t>
            </a:r>
            <a:r>
              <a:rPr lang="cs-CZ" sz="2400" smtClean="0"/>
              <a:t>najdeš </a:t>
            </a:r>
            <a:r>
              <a:rPr lang="cs-CZ" sz="2400" dirty="0" smtClean="0"/>
              <a:t>na internetu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59024" y="4437112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Kdo jsou autoři státní hymny (ze hry Fidlovačka) 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autor hudby:   </a:t>
            </a:r>
            <a:r>
              <a:rPr lang="cs-CZ" sz="2400" dirty="0" smtClean="0">
                <a:solidFill>
                  <a:srgbClr val="FF0000"/>
                </a:solidFill>
              </a:rPr>
              <a:t>František </a:t>
            </a:r>
            <a:r>
              <a:rPr lang="cs-CZ" sz="2400" dirty="0" err="1" smtClean="0">
                <a:solidFill>
                  <a:srgbClr val="FF0000"/>
                </a:solidFill>
              </a:rPr>
              <a:t>Škroup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514350" indent="-514350"/>
            <a:r>
              <a:rPr lang="cs-CZ" sz="2400" dirty="0" smtClean="0"/>
              <a:t>autor textu:     </a:t>
            </a:r>
            <a:r>
              <a:rPr lang="cs-CZ" sz="2400" dirty="0" smtClean="0">
                <a:solidFill>
                  <a:srgbClr val="FF0000"/>
                </a:solidFill>
              </a:rPr>
              <a:t>Josef Kajetán Tyl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43808" y="476672"/>
            <a:ext cx="3600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41568" cy="1224136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Pro zeměpisnou polohu ČR uveď ke stupňům  pojmy poledník, rovnoběžka: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013576" cy="1080120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dirty="0" smtClean="0"/>
              <a:t>50° - </a:t>
            </a:r>
          </a:p>
          <a:p>
            <a:pPr marL="514350" indent="-514350">
              <a:buNone/>
            </a:pPr>
            <a:r>
              <a:rPr lang="cs-CZ" sz="2400" dirty="0" smtClean="0"/>
              <a:t>15° -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59024" y="3573016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Seřaď moře podle vzdáleností od ČR (&gt;):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43711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/>
              <a:t>Severní moře</a:t>
            </a:r>
          </a:p>
          <a:p>
            <a:pPr marL="514350" indent="-514350"/>
            <a:r>
              <a:rPr lang="cs-CZ" sz="2400" dirty="0" smtClean="0"/>
              <a:t>Jaderské moře</a:t>
            </a:r>
          </a:p>
          <a:p>
            <a:pPr marL="514350" indent="-514350"/>
            <a:r>
              <a:rPr lang="cs-CZ" sz="2400" dirty="0" smtClean="0"/>
              <a:t>Černé moře</a:t>
            </a:r>
          </a:p>
          <a:p>
            <a:pPr marL="514350" indent="-514350"/>
            <a:r>
              <a:rPr lang="cs-CZ" sz="2400" dirty="0" smtClean="0"/>
              <a:t>Baltské moře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7941568" cy="1224136"/>
          </a:xfrm>
        </p:spPr>
        <p:txBody>
          <a:bodyPr anchor="t"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Pro zeměpisnou polohu ČR uveď ke stupňům  pojmy poledník, rovnoběžka: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013576" cy="1080120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dirty="0" smtClean="0"/>
              <a:t>50° -  </a:t>
            </a:r>
            <a:r>
              <a:rPr lang="cs-CZ" sz="2400" dirty="0" smtClean="0">
                <a:solidFill>
                  <a:srgbClr val="FF0000"/>
                </a:solidFill>
              </a:rPr>
              <a:t>rovnoběžka</a:t>
            </a:r>
            <a:endParaRPr lang="cs-CZ" sz="2400" dirty="0" smtClean="0"/>
          </a:p>
          <a:p>
            <a:pPr marL="514350" indent="-514350">
              <a:buNone/>
            </a:pPr>
            <a:r>
              <a:rPr lang="cs-CZ" sz="2400" dirty="0" smtClean="0"/>
              <a:t>15° -  </a:t>
            </a:r>
            <a:r>
              <a:rPr lang="cs-CZ" sz="2400" dirty="0" smtClean="0">
                <a:solidFill>
                  <a:srgbClr val="FF0000"/>
                </a:solidFill>
              </a:rPr>
              <a:t>poledník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59024" y="3861048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Seřaď moře podle vzdáleností od ČR (&lt;):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581128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/>
            <a:r>
              <a:rPr lang="cs-CZ" sz="2400" dirty="0" smtClean="0">
                <a:solidFill>
                  <a:srgbClr val="FF0000"/>
                </a:solidFill>
              </a:rPr>
              <a:t>Baltské moře</a:t>
            </a:r>
          </a:p>
          <a:p>
            <a:pPr marL="514350" indent="-514350"/>
            <a:r>
              <a:rPr lang="cs-CZ" sz="2400" dirty="0" smtClean="0">
                <a:solidFill>
                  <a:srgbClr val="FF0000"/>
                </a:solidFill>
              </a:rPr>
              <a:t>Jaderské moře</a:t>
            </a:r>
          </a:p>
          <a:p>
            <a:pPr marL="514350" indent="-514350"/>
            <a:r>
              <a:rPr lang="cs-CZ" sz="2400" dirty="0" smtClean="0">
                <a:solidFill>
                  <a:srgbClr val="FF0000"/>
                </a:solidFill>
              </a:rPr>
              <a:t>Severní moře</a:t>
            </a:r>
          </a:p>
          <a:p>
            <a:pPr marL="514350" indent="-514350"/>
            <a:r>
              <a:rPr lang="cs-CZ" sz="2400" dirty="0" smtClean="0">
                <a:solidFill>
                  <a:srgbClr val="FF0000"/>
                </a:solidFill>
              </a:rPr>
              <a:t>Černé moře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35896" y="476672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79415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K délce státní hranice přiřaď stát: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794" y="141277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810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762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466 km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252 km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501008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K zeměpisným souřadnicím přiřaď obec</a:t>
            </a:r>
          </a:p>
          <a:p>
            <a:r>
              <a:rPr lang="cs-CZ" sz="3200" b="1" dirty="0">
                <a:solidFill>
                  <a:srgbClr val="00B0F0"/>
                </a:solidFill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</a:rPr>
              <a:t>     (krajní body ČR):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46982" y="4725144"/>
            <a:ext cx="77768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51°03‘22‘‘  s.</a:t>
            </a:r>
            <a:r>
              <a:rPr lang="cs-CZ" sz="2400" dirty="0" err="1" smtClean="0"/>
              <a:t>š</a:t>
            </a:r>
            <a:r>
              <a:rPr lang="cs-CZ" sz="2400" dirty="0" smtClean="0"/>
              <a:t>. 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48°33‘09‘‘  s.</a:t>
            </a:r>
            <a:r>
              <a:rPr lang="cs-CZ" sz="2400" dirty="0" err="1" smtClean="0"/>
              <a:t>š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12°05‘33‘‘  v.</a:t>
            </a:r>
            <a:r>
              <a:rPr lang="cs-CZ" sz="2400" dirty="0" err="1" smtClean="0"/>
              <a:t>d</a:t>
            </a:r>
            <a:r>
              <a:rPr lang="cs-CZ" sz="2400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18°51‘40‘‘  v.</a:t>
            </a:r>
            <a:r>
              <a:rPr lang="cs-CZ" sz="2400" dirty="0" err="1" smtClean="0"/>
              <a:t>d</a:t>
            </a:r>
            <a:r>
              <a:rPr lang="cs-CZ" sz="2400" dirty="0" smtClean="0"/>
              <a:t>.</a:t>
            </a:r>
          </a:p>
          <a:p>
            <a:pPr marL="514350" indent="-514350"/>
            <a:endParaRPr lang="cs-CZ" sz="24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24744"/>
            <a:ext cx="79415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K délce státní hranice přiřaď stát: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5212" y="1772816"/>
            <a:ext cx="8013576" cy="165618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810 km - </a:t>
            </a:r>
            <a:r>
              <a:rPr lang="cs-CZ" sz="2400" dirty="0" smtClean="0">
                <a:solidFill>
                  <a:srgbClr val="FF0000"/>
                </a:solidFill>
              </a:rPr>
              <a:t>Německo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762 km - </a:t>
            </a:r>
            <a:r>
              <a:rPr lang="cs-CZ" sz="2400" dirty="0" smtClean="0">
                <a:solidFill>
                  <a:srgbClr val="FF0000"/>
                </a:solidFill>
              </a:rPr>
              <a:t>Polsko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466 km - </a:t>
            </a:r>
            <a:r>
              <a:rPr lang="cs-CZ" sz="2400" dirty="0" smtClean="0">
                <a:solidFill>
                  <a:srgbClr val="FF0000"/>
                </a:solidFill>
              </a:rPr>
              <a:t>Rakousko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252 km - </a:t>
            </a:r>
            <a:r>
              <a:rPr lang="cs-CZ" sz="2400" dirty="0" smtClean="0">
                <a:solidFill>
                  <a:srgbClr val="FF0000"/>
                </a:solidFill>
              </a:rPr>
              <a:t>Slovensko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861048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K zeměpisným souřadnicím přiřaď obec</a:t>
            </a:r>
          </a:p>
          <a:p>
            <a:r>
              <a:rPr lang="cs-CZ" sz="3200" b="1" dirty="0">
                <a:solidFill>
                  <a:srgbClr val="00B0F0"/>
                </a:solidFill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</a:rPr>
              <a:t>     </a:t>
            </a:r>
            <a:r>
              <a:rPr lang="cs-CZ" sz="3200" b="1" dirty="0">
                <a:solidFill>
                  <a:srgbClr val="00B0F0"/>
                </a:solidFill>
              </a:rPr>
              <a:t>(krajní body ČR</a:t>
            </a:r>
            <a:r>
              <a:rPr lang="cs-CZ" sz="3200" b="1" dirty="0" smtClean="0">
                <a:solidFill>
                  <a:srgbClr val="00B0F0"/>
                </a:solidFill>
              </a:rPr>
              <a:t>):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7337" y="4955422"/>
            <a:ext cx="77768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51°03‘22‘‘  s.</a:t>
            </a:r>
            <a:r>
              <a:rPr lang="cs-CZ" sz="2400" dirty="0" err="1" smtClean="0"/>
              <a:t>š</a:t>
            </a:r>
            <a:r>
              <a:rPr lang="cs-CZ" sz="2400" dirty="0" smtClean="0"/>
              <a:t>. - </a:t>
            </a:r>
            <a:r>
              <a:rPr lang="cs-CZ" sz="2400" dirty="0" err="1" smtClean="0">
                <a:solidFill>
                  <a:srgbClr val="FF0000"/>
                </a:solidFill>
              </a:rPr>
              <a:t>Lobendava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(ve Šluknovském výběžku) 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48°33‘09‘‘  s.</a:t>
            </a:r>
            <a:r>
              <a:rPr lang="cs-CZ" sz="2400" dirty="0" err="1" smtClean="0"/>
              <a:t>š</a:t>
            </a:r>
            <a:r>
              <a:rPr lang="cs-CZ" sz="2400" dirty="0" smtClean="0"/>
              <a:t>. - </a:t>
            </a:r>
            <a:r>
              <a:rPr lang="cs-CZ" sz="2400" dirty="0" smtClean="0">
                <a:solidFill>
                  <a:srgbClr val="FF0000"/>
                </a:solidFill>
              </a:rPr>
              <a:t>Vyšší Brod</a:t>
            </a:r>
            <a:endParaRPr lang="cs-CZ" sz="24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12°05‘33‘‘  v.</a:t>
            </a:r>
            <a:r>
              <a:rPr lang="cs-CZ" sz="2400" dirty="0" err="1" smtClean="0"/>
              <a:t>d</a:t>
            </a:r>
            <a:r>
              <a:rPr lang="cs-CZ" sz="2400" dirty="0" smtClean="0"/>
              <a:t>. - </a:t>
            </a:r>
            <a:r>
              <a:rPr lang="cs-CZ" sz="2400" dirty="0" smtClean="0">
                <a:solidFill>
                  <a:srgbClr val="FF0000"/>
                </a:solidFill>
              </a:rPr>
              <a:t>Krásná </a:t>
            </a:r>
            <a:r>
              <a:rPr lang="cs-CZ" sz="2400" dirty="0" smtClean="0"/>
              <a:t>(v Ašském výběžku)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18°51‘40‘‘  v.</a:t>
            </a:r>
            <a:r>
              <a:rPr lang="cs-CZ" sz="2400" dirty="0" err="1" smtClean="0"/>
              <a:t>d</a:t>
            </a:r>
            <a:r>
              <a:rPr lang="cs-CZ" sz="2400" dirty="0" smtClean="0"/>
              <a:t>. - </a:t>
            </a:r>
            <a:r>
              <a:rPr lang="cs-CZ" sz="2400" dirty="0" err="1" smtClean="0">
                <a:solidFill>
                  <a:srgbClr val="FF0000"/>
                </a:solidFill>
              </a:rPr>
              <a:t>Bukovec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(u </a:t>
            </a:r>
            <a:r>
              <a:rPr lang="cs-CZ" sz="2400" dirty="0" err="1" smtClean="0"/>
              <a:t>Jablunkova</a:t>
            </a:r>
            <a:r>
              <a:rPr lang="cs-CZ" sz="2400" dirty="0" smtClean="0"/>
              <a:t>)</a:t>
            </a:r>
          </a:p>
          <a:p>
            <a:pPr marL="514350" indent="-514350"/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589028" y="476672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64704"/>
            <a:ext cx="87129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Rozlohou 78 866 km² </a:t>
            </a:r>
            <a:r>
              <a:rPr lang="cs-CZ" sz="3200" b="1" dirty="0">
                <a:solidFill>
                  <a:srgbClr val="00B0F0"/>
                </a:solidFill>
              </a:rPr>
              <a:t>je ČR v Evropě </a:t>
            </a:r>
            <a:r>
              <a:rPr lang="cs-CZ" sz="3200" b="1" dirty="0" smtClean="0">
                <a:solidFill>
                  <a:srgbClr val="00B0F0"/>
                </a:solidFill>
              </a:rPr>
              <a:t>(21. místo):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velký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středně velký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malý stát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645024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Současný počet obyvatel ČR (sčítání v r. 2011) je: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4509120"/>
            <a:ext cx="77768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10,2 mil.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10,6 mil.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11,1 mil.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12,5 mil.</a:t>
            </a:r>
          </a:p>
          <a:p>
            <a:pPr marL="514350" indent="-514350"/>
            <a:endParaRPr lang="cs-CZ" sz="24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516" y="1268760"/>
            <a:ext cx="87129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Rozlohou 78 866 km² </a:t>
            </a:r>
            <a:r>
              <a:rPr lang="cs-CZ" sz="3200" b="1" dirty="0">
                <a:solidFill>
                  <a:srgbClr val="00B0F0"/>
                </a:solidFill>
              </a:rPr>
              <a:t>je ČR v Evropě </a:t>
            </a:r>
            <a:r>
              <a:rPr lang="cs-CZ" sz="3200" b="1" dirty="0" smtClean="0">
                <a:solidFill>
                  <a:srgbClr val="00B0F0"/>
                </a:solidFill>
              </a:rPr>
              <a:t>(21. místo):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469" y="1988840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velký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středně velký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malý stát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937411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Současný počet obyvatel ČR (sčítání v r. 2011) je: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5469" y="4653136"/>
            <a:ext cx="77768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10,2 mil.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10,6 mil.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11,1 mil.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12,5 mil.</a:t>
            </a:r>
          </a:p>
          <a:p>
            <a:pPr marL="514350" indent="-514350"/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707904" y="620688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6606390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Hlavní město Praha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56992"/>
            <a:ext cx="8507288" cy="276917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000" u="sng" dirty="0" smtClean="0"/>
              <a:t>Doplň údaje:</a:t>
            </a:r>
          </a:p>
          <a:p>
            <a:pPr>
              <a:buNone/>
            </a:pPr>
            <a:r>
              <a:rPr lang="cs-CZ" sz="2600" dirty="0" smtClean="0"/>
              <a:t>Město leží na řece ……</a:t>
            </a:r>
          </a:p>
          <a:p>
            <a:pPr>
              <a:buNone/>
            </a:pPr>
            <a:r>
              <a:rPr lang="cs-CZ" sz="2600" dirty="0" smtClean="0"/>
              <a:t>Historie se datuje od …… století.</a:t>
            </a:r>
          </a:p>
          <a:p>
            <a:pPr>
              <a:buNone/>
            </a:pPr>
            <a:r>
              <a:rPr lang="cs-CZ" sz="2600" dirty="0" smtClean="0"/>
              <a:t>Nyní má přibližně …… obyvatel (podle sčítání ob. v r. 2011)</a:t>
            </a:r>
          </a:p>
          <a:p>
            <a:pPr>
              <a:buNone/>
            </a:pPr>
            <a:r>
              <a:rPr lang="cs-CZ" sz="2600" dirty="0" smtClean="0"/>
              <a:t>Je sídlem prezidenta, vlády a ……</a:t>
            </a:r>
          </a:p>
          <a:p>
            <a:pPr>
              <a:buNone/>
            </a:pPr>
            <a:r>
              <a:rPr lang="cs-CZ" sz="2600" dirty="0" smtClean="0"/>
              <a:t>Historické centrum je součástí Světového kulturního dědictví ......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Čapková\Desktop\DUMy\Vlastní DUMy\Pictures\Pictures\Základní údaje o ČR\Galerie Microsoft\Praha\MP9004386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12776"/>
            <a:ext cx="2664296" cy="177884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Hlavní město Praha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645024"/>
            <a:ext cx="8496944" cy="2769171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3000" u="sng" dirty="0" smtClean="0"/>
              <a:t>Doplň údaje:</a:t>
            </a:r>
          </a:p>
          <a:p>
            <a:pPr>
              <a:buNone/>
            </a:pPr>
            <a:r>
              <a:rPr lang="cs-CZ" sz="2400" dirty="0" smtClean="0"/>
              <a:t>Město leží na řece </a:t>
            </a:r>
            <a:r>
              <a:rPr lang="cs-CZ" sz="2400" dirty="0" smtClean="0">
                <a:solidFill>
                  <a:srgbClr val="FF0000"/>
                </a:solidFill>
              </a:rPr>
              <a:t>Vltavě.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Historie se datuje od </a:t>
            </a:r>
            <a:r>
              <a:rPr lang="cs-CZ" sz="2400" dirty="0" smtClean="0">
                <a:solidFill>
                  <a:srgbClr val="FF0000"/>
                </a:solidFill>
              </a:rPr>
              <a:t>9.</a:t>
            </a:r>
            <a:r>
              <a:rPr lang="cs-CZ" sz="2400" dirty="0" smtClean="0"/>
              <a:t> století.</a:t>
            </a:r>
          </a:p>
          <a:p>
            <a:pPr>
              <a:buNone/>
            </a:pPr>
            <a:r>
              <a:rPr lang="cs-CZ" sz="2400" dirty="0" smtClean="0"/>
              <a:t>Nyní má přibližně </a:t>
            </a:r>
            <a:r>
              <a:rPr lang="cs-CZ" sz="2400" dirty="0" smtClean="0">
                <a:solidFill>
                  <a:srgbClr val="FF0000"/>
                </a:solidFill>
              </a:rPr>
              <a:t>1,3 mil.</a:t>
            </a:r>
            <a:r>
              <a:rPr lang="cs-CZ" sz="2400" dirty="0" smtClean="0"/>
              <a:t> obyvatel (podle sčítání ob. v r. 2011)</a:t>
            </a:r>
          </a:p>
          <a:p>
            <a:pPr>
              <a:buNone/>
            </a:pPr>
            <a:r>
              <a:rPr lang="cs-CZ" sz="2400" dirty="0" smtClean="0"/>
              <a:t>Je sídlem prezidenta, vlády a </a:t>
            </a:r>
            <a:r>
              <a:rPr lang="cs-CZ" sz="2400" dirty="0" smtClean="0">
                <a:solidFill>
                  <a:srgbClr val="FF0000"/>
                </a:solidFill>
              </a:rPr>
              <a:t>parlamentu.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Historické centrum je součástí Světového kulturního dědictví </a:t>
            </a:r>
            <a:r>
              <a:rPr lang="cs-CZ" sz="2400" dirty="0" smtClean="0">
                <a:solidFill>
                  <a:srgbClr val="FF0000"/>
                </a:solidFill>
              </a:rPr>
              <a:t>UNESCO.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C:\Users\Čapková\Desktop\DUMy\Vlastní DUMy\Pictures\Pictures\Základní údaje o ČR\Galerie Microsoft\Praha\MP9004386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700808"/>
            <a:ext cx="2664296" cy="177884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851920" y="404664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49694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ČR je hospodářskou úrovní ve světě: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vysoce vyspělý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vyspělý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vyspělejší stát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645024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Administrativně má ČR počet krajů: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4437112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14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15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16</a:t>
            </a:r>
          </a:p>
          <a:p>
            <a:pPr marL="514350" indent="-514350"/>
            <a:endParaRPr lang="cs-CZ" sz="24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96752"/>
            <a:ext cx="849694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ČR je hospodářskou úrovní ve světě: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013576" cy="16561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vysoce vyspělý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vyspělý stát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vyspělejší stát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4005064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Administrativně má ČR počet krajů: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1560" y="4653136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</a:rPr>
              <a:t>14 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15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/>
              <a:t>16</a:t>
            </a:r>
          </a:p>
          <a:p>
            <a:pPr marL="514350" indent="-514350"/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923928" y="404664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49694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Napiš názvy 5 nelidnatějších měst ČR (˃):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794" y="1412776"/>
            <a:ext cx="8013576" cy="2664296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dirty="0" smtClean="0"/>
              <a:t>1)</a:t>
            </a:r>
          </a:p>
          <a:p>
            <a:pPr marL="514350" indent="-514350">
              <a:buNone/>
            </a:pPr>
            <a:r>
              <a:rPr lang="cs-CZ" sz="2400" dirty="0" smtClean="0"/>
              <a:t>2)</a:t>
            </a:r>
          </a:p>
          <a:p>
            <a:pPr marL="514350" indent="-514350">
              <a:buNone/>
            </a:pPr>
            <a:r>
              <a:rPr lang="cs-CZ" sz="2400" dirty="0" smtClean="0"/>
              <a:t>3)</a:t>
            </a:r>
          </a:p>
          <a:p>
            <a:pPr marL="514350" indent="-514350">
              <a:buNone/>
            </a:pPr>
            <a:r>
              <a:rPr lang="cs-CZ" sz="2400" dirty="0" smtClean="0"/>
              <a:t>4)</a:t>
            </a:r>
          </a:p>
          <a:p>
            <a:pPr marL="514350" indent="-514350">
              <a:buNone/>
            </a:pPr>
            <a:r>
              <a:rPr lang="cs-CZ" sz="2400" dirty="0" smtClean="0"/>
              <a:t>5)</a:t>
            </a:r>
          </a:p>
          <a:p>
            <a:pPr marL="514350" indent="-514350">
              <a:buFont typeface="+mj-lt"/>
              <a:buAutoNum type="arabicParenR"/>
            </a:pPr>
            <a:endParaRPr lang="cs-CZ" sz="2400" dirty="0" smtClean="0"/>
          </a:p>
          <a:p>
            <a:pPr marL="514350" indent="-514350">
              <a:buFont typeface="+mj-lt"/>
              <a:buAutoNum type="arabicParenR"/>
            </a:pPr>
            <a:endParaRPr lang="cs-CZ" sz="2400" dirty="0" smtClean="0"/>
          </a:p>
          <a:p>
            <a:pPr marL="514350" indent="-514350">
              <a:buFont typeface="+mj-lt"/>
              <a:buAutoNum type="arabi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501008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96752"/>
            <a:ext cx="8496944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   Napiš názvy 5 nelidnatějších měst ČR (˃):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013576" cy="2664296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Praha</a:t>
            </a:r>
          </a:p>
          <a:p>
            <a:pPr marL="514350" indent="-51435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Brno</a:t>
            </a:r>
          </a:p>
          <a:p>
            <a:pPr marL="514350" indent="-51435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Ostrava</a:t>
            </a:r>
          </a:p>
          <a:p>
            <a:pPr marL="514350" indent="-51435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Plzeň</a:t>
            </a:r>
          </a:p>
          <a:p>
            <a:pPr marL="514350" indent="-51435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Olomouc</a:t>
            </a:r>
            <a:endParaRPr lang="cs-CZ" sz="24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Font typeface="+mj-lt"/>
              <a:buAutoNum type="arabicParenR"/>
            </a:pPr>
            <a:endParaRPr lang="cs-CZ" sz="2400" dirty="0" smtClean="0"/>
          </a:p>
          <a:p>
            <a:pPr marL="514350" indent="-514350">
              <a:buFont typeface="+mj-lt"/>
              <a:buAutoNum type="arabicParenR"/>
            </a:pP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0" y="3501008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51920" y="548680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z učiva úvodu o ČR.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atlasem ČR, svými učebnicemi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poznámkami.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7920880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Citace:</a:t>
            </a:r>
          </a:p>
          <a:p>
            <a:r>
              <a:rPr lang="cs-CZ" dirty="0"/>
              <a:t>Vlastní zdroj.</a:t>
            </a:r>
          </a:p>
          <a:p>
            <a:r>
              <a:rPr lang="cs-CZ" dirty="0"/>
              <a:t>Použité obrázky z Otevřené galerie </a:t>
            </a:r>
            <a:r>
              <a:rPr lang="cs-CZ" dirty="0" smtClean="0">
                <a:hlinkClick r:id="rId2"/>
              </a:rPr>
              <a:t>www.office.microsoft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www.google.cz</a:t>
            </a:r>
          </a:p>
        </p:txBody>
      </p:sp>
      <p:sp>
        <p:nvSpPr>
          <p:cNvPr id="3" name="Obdélník 2"/>
          <p:cNvSpPr/>
          <p:nvPr/>
        </p:nvSpPr>
        <p:spPr>
          <a:xfrm>
            <a:off x="444635" y="1779647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VLAJKA EU: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http://www.google.cz</a:t>
            </a:r>
            <a:r>
              <a:rPr lang="pt-BR" dirty="0"/>
              <a:t> [online]. [cit. 30.10.2012]. Dostupný na WWW: &lt;http://t0.gstatic.com/images?q=tbn:ANd9GcSOi-1UFBFcupFB-pNMGwjhxK9BaZLagHPPHDL0Uw1Lbpsneozr&gt;.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1514" y="3218518"/>
            <a:ext cx="77768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VLAJKA PREZIDENTA: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http://www.google.cz</a:t>
            </a:r>
            <a:r>
              <a:rPr lang="pt-BR" dirty="0"/>
              <a:t> [online]. [cit. 30.10.2012]. Dostupný na WWW: &lt;http://t2.gstatic.com/images?q=tbn:ANd9GcQiq1xpTSZMRa8MHnhk7hOK1QB_ka9GIIHCsKemj-8Z42LisynZ&gt;. </a:t>
            </a:r>
            <a:r>
              <a:rPr lang="cs-CZ" dirty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5960" y="4797152"/>
            <a:ext cx="77768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VELKÝ STÁTNÍ ZNAK: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http://www.google.cz</a:t>
            </a:r>
            <a:r>
              <a:rPr lang="pt-BR" dirty="0"/>
              <a:t> [online]. [cit. 30.10.2012]. Dostupný na WWW: &lt;http://t2.gstatic.com/images?q=tbn:ANd9GcT0J8iej9FCmUizTbC68iiGG6wG_3xyw8rxzu3EzVx_NTQbtSf8&gt;. </a:t>
            </a:r>
            <a:r>
              <a:rPr lang="cs-CZ" dirty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3573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1199</TotalTime>
  <Words>960</Words>
  <Application>Microsoft Office PowerPoint</Application>
  <PresentationFormat>Předvádění na obrazovce (4:3)</PresentationFormat>
  <Paragraphs>216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sady Office</vt:lpstr>
      <vt:lpstr>Vrchol</vt:lpstr>
      <vt:lpstr>Prezentace aplikace PowerPoint</vt:lpstr>
      <vt:lpstr>ZÁKLADNÍ  ÚDAJE  O 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 mapky doplň názvy historických zemí ČR:</vt:lpstr>
      <vt:lpstr>Do mapky doplň názvy historických zemí ČR:</vt:lpstr>
      <vt:lpstr>K 7 státním symbolům ČR doplň zbývající 3:</vt:lpstr>
      <vt:lpstr>K 7 státním symbolům ČR doplň zbývající 3:</vt:lpstr>
      <vt:lpstr>Pro zeměpisnou polohu ČR uveď ke stupňům  pojmy poledník, rovnoběžka:</vt:lpstr>
      <vt:lpstr>Pro zeměpisnou polohu ČR uveď ke stupňům  pojmy poledník, rovnoběžka:</vt:lpstr>
      <vt:lpstr>   K délce státní hranice přiřaď stát:</vt:lpstr>
      <vt:lpstr>   K délce státní hranice přiřaď stát:</vt:lpstr>
      <vt:lpstr>   Rozlohou 78 866 km² je ČR v Evropě (21. místo):</vt:lpstr>
      <vt:lpstr>   Rozlohou 78 866 km² je ČR v Evropě (21. místo):</vt:lpstr>
      <vt:lpstr>Hlavní město Praha</vt:lpstr>
      <vt:lpstr>Hlavní město Praha</vt:lpstr>
      <vt:lpstr>   ČR je hospodářskou úrovní ve světě:</vt:lpstr>
      <vt:lpstr>   ČR je hospodářskou úrovní ve světě:</vt:lpstr>
      <vt:lpstr>   Napiš názvy 5 nelidnatějších měst ČR (˃):</vt:lpstr>
      <vt:lpstr>   Napiš názvy 5 nelidnatějších měst ČR (˃):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pc</cp:lastModifiedBy>
  <cp:revision>116</cp:revision>
  <dcterms:created xsi:type="dcterms:W3CDTF">2011-12-27T20:15:32Z</dcterms:created>
  <dcterms:modified xsi:type="dcterms:W3CDTF">2012-11-05T08:52:02Z</dcterms:modified>
</cp:coreProperties>
</file>