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8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1619672" y="2996952"/>
            <a:ext cx="5198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763688" y="4725144"/>
            <a:ext cx="484940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CZ.1.07/1.5.00/34.XXXX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91680" y="2780928"/>
          <a:ext cx="5897880" cy="365760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Kombinatorika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definuje pojem variace, příklad tříčlenných variací ze čtyř prvků a k-členných variací z n prvků, odvození vzorce pro výpočet variací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variace, uspořádané k-</a:t>
                      </a:r>
                      <a:r>
                        <a:rPr lang="cs-CZ" sz="1600" dirty="0" err="1">
                          <a:latin typeface="Arial"/>
                          <a:ea typeface="Times New Roman"/>
                          <a:cs typeface="Times New Roman"/>
                        </a:rPr>
                        <a:t>tice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výukový 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91680" y="1268760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IV.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15.10.2012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91680" y="476672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VY_32_INOVACE_161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7504" y="2636912"/>
            <a:ext cx="87849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</a:rPr>
              <a:t>VARIACE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79512" y="2420888"/>
            <a:ext cx="882047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Variace  </a:t>
            </a:r>
            <a:r>
              <a:rPr kumimoji="0" lang="cs-CZ" sz="4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k</a:t>
            </a: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-té třídy z </a:t>
            </a:r>
            <a:r>
              <a:rPr kumimoji="0" lang="cs-CZ" sz="4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</a:t>
            </a: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prvků je každá uspořádaná </a:t>
            </a:r>
            <a:r>
              <a:rPr kumimoji="0" lang="cs-CZ" sz="4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k</a:t>
            </a: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-</a:t>
            </a:r>
            <a:r>
              <a:rPr kumimoji="0" lang="cs-CZ" sz="4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tice</a:t>
            </a: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sestavená pouze z těchto </a:t>
            </a:r>
            <a:r>
              <a:rPr kumimoji="0" lang="cs-CZ" sz="4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</a:t>
            </a: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prvků tak, že každý je v ní obsažen nejvýše jednou.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79512" y="873587"/>
            <a:ext cx="432048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</a:rPr>
              <a:t>Definice:</a:t>
            </a:r>
            <a:endParaRPr kumimoji="0" lang="cs-CZ" sz="5400" b="0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95537" y="19944"/>
            <a:ext cx="842493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Příklad všech 3členných variací ze čtyř prvků a,b,c,d:</a:t>
            </a:r>
            <a:endParaRPr kumimoji="0" lang="cs-CZ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11560" y="3068960"/>
            <a:ext cx="789190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(a,b,c)  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(a,c,b)   (b,a,c)    (b,c,a)   (c,a,b)   (c,b,a)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(a,b,d)   (a,d,b)   (b,a,d)   (b,d,a)   (d,a,b)   (d,b,a)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(a,c,d)   (a,d,c)   (c,a,d)    (c,d,a)   (d,a,c)   (d,c,a)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(b,c,d)   (b,d,c)   (c,b,d)    (c,d,b)   (d,b,c)   (d,c,b)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611560" y="548680"/>
            <a:ext cx="826380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počet všech k-členných variací z n prvků:</a:t>
            </a:r>
            <a:endParaRPr kumimoji="0" lang="cs-CZ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323526" y="1700808"/>
          <a:ext cx="8208912" cy="1280160"/>
        </p:xfrm>
        <a:graphic>
          <a:graphicData uri="http://schemas.openxmlformats.org/drawingml/2006/table">
            <a:tbl>
              <a:tblPr/>
              <a:tblGrid>
                <a:gridCol w="1367855"/>
                <a:gridCol w="1367855"/>
                <a:gridCol w="1367855"/>
                <a:gridCol w="1367855"/>
                <a:gridCol w="1368746"/>
                <a:gridCol w="1368746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uspořádaná </a:t>
                      </a:r>
                      <a:b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k-</a:t>
                      </a:r>
                      <a:r>
                        <a:rPr lang="cs-CZ" sz="2800" dirty="0" err="1">
                          <a:latin typeface="Calibri"/>
                          <a:ea typeface="Calibri"/>
                          <a:cs typeface="Times New Roman"/>
                        </a:rPr>
                        <a:t>tice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1. člen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2. člen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…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(k-1)-ní člen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k-</a:t>
                      </a:r>
                      <a:r>
                        <a:rPr lang="cs-CZ" sz="2800" dirty="0" err="1">
                          <a:latin typeface="Calibri"/>
                          <a:ea typeface="Calibri"/>
                          <a:cs typeface="Times New Roman"/>
                        </a:rPr>
                        <a:t>tý</a:t>
                      </a: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 člen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23526" y="4293096"/>
          <a:ext cx="8208912" cy="2133600"/>
        </p:xfrm>
        <a:graphic>
          <a:graphicData uri="http://schemas.openxmlformats.org/drawingml/2006/table">
            <a:tbl>
              <a:tblPr/>
              <a:tblGrid>
                <a:gridCol w="1367855"/>
                <a:gridCol w="1367855"/>
                <a:gridCol w="1367855"/>
                <a:gridCol w="1367855"/>
                <a:gridCol w="1368746"/>
                <a:gridCol w="1368746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možnosti výběru z n prvků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n-1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…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n-(k-2)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n-(k-1)</a:t>
                      </a:r>
                      <a:endParaRPr lang="cs-CZ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827584" y="3187330"/>
            <a:ext cx="238125" cy="554037"/>
          </a:xfrm>
          <a:prstGeom prst="downArrow">
            <a:avLst>
              <a:gd name="adj1" fmla="val 46926"/>
              <a:gd name="adj2" fmla="val 11482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2267744" y="3212976"/>
            <a:ext cx="238125" cy="554037"/>
          </a:xfrm>
          <a:prstGeom prst="downArrow">
            <a:avLst>
              <a:gd name="adj1" fmla="val 46926"/>
              <a:gd name="adj2" fmla="val 11482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3563888" y="3212976"/>
            <a:ext cx="238125" cy="554037"/>
          </a:xfrm>
          <a:prstGeom prst="downArrow">
            <a:avLst>
              <a:gd name="adj1" fmla="val 46926"/>
              <a:gd name="adj2" fmla="val 11482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509" name="AutoShape 5"/>
          <p:cNvSpPr>
            <a:spLocks noChangeArrowheads="1"/>
          </p:cNvSpPr>
          <p:nvPr/>
        </p:nvSpPr>
        <p:spPr bwMode="auto">
          <a:xfrm>
            <a:off x="5004048" y="3212976"/>
            <a:ext cx="238125" cy="554037"/>
          </a:xfrm>
          <a:prstGeom prst="downArrow">
            <a:avLst>
              <a:gd name="adj1" fmla="val 46926"/>
              <a:gd name="adj2" fmla="val 11482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510" name="AutoShape 6"/>
          <p:cNvSpPr>
            <a:spLocks noChangeArrowheads="1"/>
          </p:cNvSpPr>
          <p:nvPr/>
        </p:nvSpPr>
        <p:spPr bwMode="auto">
          <a:xfrm>
            <a:off x="6372200" y="3212976"/>
            <a:ext cx="238125" cy="554037"/>
          </a:xfrm>
          <a:prstGeom prst="downArrow">
            <a:avLst>
              <a:gd name="adj1" fmla="val 46926"/>
              <a:gd name="adj2" fmla="val 11482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511" name="AutoShape 7"/>
          <p:cNvSpPr>
            <a:spLocks noChangeArrowheads="1"/>
          </p:cNvSpPr>
          <p:nvPr/>
        </p:nvSpPr>
        <p:spPr bwMode="auto">
          <a:xfrm>
            <a:off x="7740352" y="3212976"/>
            <a:ext cx="238125" cy="554037"/>
          </a:xfrm>
          <a:prstGeom prst="downArrow">
            <a:avLst>
              <a:gd name="adj1" fmla="val 46926"/>
              <a:gd name="adj2" fmla="val 114825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1844824"/>
            <a:ext cx="10317988" cy="648072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79512" y="377751"/>
            <a:ext cx="864096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Podle kombinatorického pravidla součinu je počet všech těchto uspořádaných k-</a:t>
            </a:r>
            <a:r>
              <a:rPr kumimoji="0" lang="cs-CZ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tic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roven součinu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251520" y="3212976"/>
            <a:ext cx="7848872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Máme tedy výsledek: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Počet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V(k,n)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 všech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k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-členných variací z 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prvků je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1000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866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5517232"/>
            <a:ext cx="5543550" cy="409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785" y="3244334"/>
            <a:ext cx="893443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6000" b="1" u="sng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</a:rPr>
              <a:t>VARIACE s opakováním</a:t>
            </a:r>
            <a:endParaRPr lang="cs-CZ" sz="6000" dirty="0" smtClean="0">
              <a:solidFill>
                <a:srgbClr val="002060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476672"/>
            <a:ext cx="3096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5400" b="1" u="sng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</a:rPr>
              <a:t>Definice:</a:t>
            </a:r>
            <a:endParaRPr lang="cs-CZ" sz="5400" u="sng" dirty="0" smtClean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916832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48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Variace s opakováním </a:t>
            </a:r>
            <a:r>
              <a:rPr lang="cs-CZ" sz="4800" i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k</a:t>
            </a:r>
            <a:r>
              <a:rPr lang="cs-CZ" sz="48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-té třídy z </a:t>
            </a:r>
            <a:r>
              <a:rPr lang="cs-CZ" sz="4800" i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n</a:t>
            </a:r>
            <a:r>
              <a:rPr lang="cs-CZ" sz="48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 prvků je každá uspořádaná </a:t>
            </a:r>
            <a:r>
              <a:rPr lang="cs-CZ" sz="4800" i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k</a:t>
            </a:r>
            <a:r>
              <a:rPr lang="cs-CZ" sz="48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-</a:t>
            </a:r>
            <a:r>
              <a:rPr lang="cs-CZ" sz="4800" b="1" dirty="0" err="1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tice</a:t>
            </a:r>
            <a:r>
              <a:rPr lang="cs-CZ" sz="48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 sestavená z těchto </a:t>
            </a:r>
            <a:r>
              <a:rPr lang="cs-CZ" sz="4800" i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n</a:t>
            </a:r>
            <a:r>
              <a:rPr lang="cs-CZ" sz="4800" b="1" dirty="0" smtClean="0">
                <a:solidFill>
                  <a:prstClr val="black"/>
                </a:solidFill>
                <a:latin typeface="Arial" pitchFamily="34" charset="0"/>
                <a:ea typeface="Calibri" pitchFamily="34" charset="0"/>
              </a:rPr>
              <a:t> prvků tak, že každý se v ní vyskytuje nejvýše k-krát.</a:t>
            </a:r>
            <a:endParaRPr lang="cs-CZ" sz="48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683568" y="836712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dirty="0" smtClean="0"/>
              <a:t>Počet</a:t>
            </a:r>
            <a:r>
              <a:rPr lang="cs-CZ" sz="3600" dirty="0" smtClean="0"/>
              <a:t> V´(k, n) </a:t>
            </a:r>
            <a:r>
              <a:rPr lang="cs-CZ" sz="3600" b="1" dirty="0" smtClean="0"/>
              <a:t>všech </a:t>
            </a:r>
            <a:r>
              <a:rPr lang="cs-CZ" sz="3600" i="1" dirty="0" smtClean="0"/>
              <a:t>k</a:t>
            </a:r>
            <a:r>
              <a:rPr lang="cs-CZ" sz="3600" b="1" dirty="0" smtClean="0"/>
              <a:t>-členných variací s opakováním z </a:t>
            </a:r>
            <a:r>
              <a:rPr lang="cs-CZ" sz="3600" i="1" dirty="0" smtClean="0"/>
              <a:t>n</a:t>
            </a:r>
            <a:r>
              <a:rPr lang="cs-CZ" sz="3600" b="1" dirty="0" smtClean="0"/>
              <a:t> prvků je</a:t>
            </a: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5656" y="3140968"/>
            <a:ext cx="5534025" cy="12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683568" y="836712"/>
            <a:ext cx="705576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Literatura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Doc. RNDr. Emil CALDA, CSc.: Matematika pro gymnázia, kombinatorika, pravděpodobnost, 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statistika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Doc. RNDr. Emil CALDA, CSc.:Matematika pro netechnické obory SOŠ a SOU 3. díl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286</Words>
  <Application>Microsoft Office PowerPoint</Application>
  <PresentationFormat>Předvádění na obrazovce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11</cp:revision>
  <dcterms:modified xsi:type="dcterms:W3CDTF">2012-11-03T17:14:30Z</dcterms:modified>
</cp:coreProperties>
</file>