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6" r:id="rId11"/>
    <p:sldId id="267" r:id="rId12"/>
    <p:sldId id="268" r:id="rId13"/>
    <p:sldId id="269" r:id="rId14"/>
    <p:sldId id="270" r:id="rId15"/>
    <p:sldId id="272" r:id="rId16"/>
    <p:sldId id="273" r:id="rId17"/>
    <p:sldId id="271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08720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3284984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486916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CZ.1.07/1.5.00/34.XXXX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763688" y="836712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VY_32_INOVACE_162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763688" y="1628800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IV.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15.10.2012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763688" y="3068960"/>
          <a:ext cx="5897880" cy="292608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Kombinatorika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typové příklady na výpočet variací, vysvětlení postupu výpočtu a samotný výpočet.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variace, uspořádané k-tice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výukový 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-1350241"/>
            <a:ext cx="867645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b="1" u="sng" dirty="0" smtClean="0"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Příklad</a:t>
            </a:r>
            <a:r>
              <a:rPr kumimoji="0" lang="cs-CZ" sz="40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 1.</a:t>
            </a: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Napiš všechny variace třetí třídy z prvků v, x, y, z.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3573016"/>
            <a:ext cx="8302690" cy="1002852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908720"/>
            <a:ext cx="3528392" cy="1143000"/>
          </a:xfrm>
        </p:spPr>
        <p:txBody>
          <a:bodyPr>
            <a:normAutofit/>
          </a:bodyPr>
          <a:lstStyle/>
          <a:p>
            <a:pPr algn="l"/>
            <a:r>
              <a:rPr lang="cs-CZ" sz="5400" b="1" u="sng" dirty="0" smtClean="0"/>
              <a:t>Řešení:</a:t>
            </a:r>
            <a:endParaRPr lang="cs-CZ" sz="5400" b="1" u="sng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07504" y="856456"/>
            <a:ext cx="889247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Příklad 2.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Kolika způsoby může skupina 30 studentů zvolit ze svého středu předsedu, místopředsedu a kronikáře?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0" y="0"/>
            <a:ext cx="91440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Řešení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Protože v každé zvolené trojici záleží na tom, který ze zvolených studentů je předsedou, která místopředsedou a která zapisovatelem, jde o uspořádané trojice. Protože každá osoba z dané skupiny je v této trojici nejvýše jednou, jsou tyto uspořádané trojice variace třetí třídy ze třiceti prvků. Pro jejich počet V(3,30) platí: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5949280"/>
            <a:ext cx="8064896" cy="6480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7504" y="744960"/>
            <a:ext cx="9036496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4000" b="1" u="sng" dirty="0" smtClean="0">
                <a:latin typeface="Arial" pitchFamily="34" charset="0"/>
                <a:ea typeface="Calibri" pitchFamily="34" charset="0"/>
              </a:rPr>
              <a:t>Příklad 3.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000" b="1" u="sng" dirty="0" smtClean="0"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Urči počet všech čtyřciferných přirozených čísel, v jejichž dekadickém zápisu jsou každé dvě cifry různé.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0" y="0"/>
            <a:ext cx="896448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600" i="1" u="sng" dirty="0" smtClean="0">
                <a:latin typeface="Arial" pitchFamily="34" charset="0"/>
                <a:ea typeface="Calibri" pitchFamily="34" charset="0"/>
              </a:rPr>
              <a:t>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</a:rPr>
              <a:t>Protože hledáme čtyřciferná přirozená čísla, hledáme čtveřice, které obsahují čísla 0 až 9. Jedná se o variace čtvrté třídy z deseti prvků. Ale čísla začínající nulou už jsou pouze trojciferná. Všech těchto čísel jsou variace třetí třídy z devíti prvků. Takže tento počet čísel musíme odečíst od všech možností.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5589240"/>
            <a:ext cx="8208912" cy="11259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51520" y="1124744"/>
            <a:ext cx="874846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Příklad 4.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Urči počet všech přirozených čísel menších než 5000, v jejichž zápisu jsou pouze cifry 2,3,4,5 a to každá nejvýše jednou.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-18698"/>
            <a:ext cx="889248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4000" i="1" u="sng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Řešení: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Přirozená čísla menší 5000 mohou být jenom jednociferná, dvouciferná, trojciferná a čtyřciferná.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Jednociferná čísla splňující dané podmínky jsou právě čtyři, a to 1, 2, 3, 4. Jde vlastně o variace první třídy ze čtyř prvků, jejichž počet je V(1,4) = </a:t>
            </a:r>
            <a:r>
              <a:rPr kumimoji="0" lang="cs-CZ" sz="4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908720"/>
            <a:ext cx="684076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>
                <a:ea typeface="Calibri"/>
                <a:cs typeface="Times New Roman"/>
              </a:rPr>
              <a:t>Dvojciferná čísla splňující dané podmínky lze považovat za variace druhé třídy ze čtyř prvků. Jejich počet je </a:t>
            </a:r>
            <a:endParaRPr lang="cs-CZ" sz="4000" dirty="0"/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4797152"/>
            <a:ext cx="6912768" cy="1007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836712"/>
            <a:ext cx="6318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/>
              <a:t>trojciferná čísla splňující dané podmínky lze považovat za variace třetí třídy ze čtyř prvků. Jejich počet je</a:t>
            </a:r>
            <a:endParaRPr lang="cs-CZ" sz="4000" dirty="0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4581128"/>
            <a:ext cx="8440007" cy="1080120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866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9512" y="116632"/>
            <a:ext cx="871296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/>
              <a:t>Čtyřciferná čísla splňující dané podmínky jsou právě ta, která začínají cifrou 2, 3 a 4. Pro zbývající tři místa je právě tolik možností, kolik je variací třetí třídy ze tří prvků a to postupně pro 2, 3, 4. Počet trojciferných čísel požadovaných vlastností je tedy</a:t>
            </a:r>
            <a:endParaRPr lang="cs-CZ" sz="4000" dirty="0"/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5301208"/>
            <a:ext cx="6624736" cy="6814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75656" y="692696"/>
            <a:ext cx="5814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i="1" dirty="0" smtClean="0"/>
              <a:t>Počet všech přirozených čísel, která splňují dané podmínky je</a:t>
            </a:r>
            <a:endParaRPr lang="cs-CZ" sz="4000" dirty="0"/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7" y="3573016"/>
            <a:ext cx="8496943" cy="1560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4000" b="1" u="sng" dirty="0" smtClean="0"/>
          </a:p>
          <a:p>
            <a:pPr>
              <a:buNone/>
            </a:pPr>
            <a:r>
              <a:rPr lang="cs-CZ" sz="4000" b="1" u="sng" dirty="0" smtClean="0"/>
              <a:t>Příklad 5:</a:t>
            </a:r>
          </a:p>
          <a:p>
            <a:pPr>
              <a:buNone/>
            </a:pPr>
            <a:endParaRPr lang="cs-CZ" sz="4000" b="1" u="sng" dirty="0" smtClean="0"/>
          </a:p>
          <a:p>
            <a:pPr>
              <a:buNone/>
            </a:pPr>
            <a:r>
              <a:rPr lang="cs-CZ" sz="4000" b="1" dirty="0" smtClean="0"/>
              <a:t>   Určete počet všech trojciferných čísel sestavených pouze z cifer 1, 3, 5, 7, 9.</a:t>
            </a:r>
          </a:p>
          <a:p>
            <a:pPr>
              <a:buNone/>
            </a:pPr>
            <a:endParaRPr lang="cs-CZ" sz="4000" b="1" u="sng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i="1" u="sng" dirty="0" smtClean="0"/>
              <a:t>Řešení:</a:t>
            </a:r>
          </a:p>
          <a:p>
            <a:pPr>
              <a:buNone/>
            </a:pPr>
            <a:endParaRPr lang="cs-CZ" sz="4000" i="1" u="sng" dirty="0" smtClean="0"/>
          </a:p>
          <a:p>
            <a:pPr>
              <a:buNone/>
            </a:pPr>
            <a:r>
              <a:rPr lang="cs-CZ" sz="4000" i="1" dirty="0" smtClean="0"/>
              <a:t>Jde o počet variací třetí třídy s opakováním z daných prvků. </a:t>
            </a:r>
          </a:p>
          <a:p>
            <a:endParaRPr lang="cs-CZ" sz="4000" i="1" dirty="0" smtClean="0"/>
          </a:p>
          <a:p>
            <a:pPr>
              <a:buNone/>
            </a:pPr>
            <a:r>
              <a:rPr lang="cs-CZ" sz="4000" i="1" dirty="0" smtClean="0"/>
              <a:t>             V´(3,5) = 125</a:t>
            </a:r>
            <a:endParaRPr lang="cs-CZ" sz="4000" i="1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395536" y="138698"/>
            <a:ext cx="8028384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Literatura</a:t>
            </a:r>
            <a:r>
              <a:rPr kumimoji="0" lang="cs-CZ" sz="3600" b="0" i="1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 Matematika pro gymnázia, kombinatorika, pravděpodobnost, 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statistika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Doc. RNDr. Emil CALDA, CSc.:Matematika pro netechnické obory SOŠ a SOU 3. díl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359</Words>
  <Application>Microsoft Office PowerPoint</Application>
  <PresentationFormat>Předvádění na obrazovce (4:3)</PresentationFormat>
  <Paragraphs>72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Snímek 1</vt:lpstr>
      <vt:lpstr>Snímek 2</vt:lpstr>
      <vt:lpstr>Snímek 3</vt:lpstr>
      <vt:lpstr>Řešení: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6</cp:revision>
  <dcterms:modified xsi:type="dcterms:W3CDTF">2012-11-03T17:14:13Z</dcterms:modified>
</cp:coreProperties>
</file>