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  <p:sldId id="262" r:id="rId8"/>
    <p:sldId id="264" r:id="rId9"/>
    <p:sldId id="265" r:id="rId10"/>
    <p:sldId id="266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908720"/>
            <a:ext cx="6083300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314096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Výukový materiál zpracován v rámci projektu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EU peníze školám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436510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 projektu: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CZ.1.07/1.5.00/34.XXXX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619672" y="764704"/>
          <a:ext cx="5896610" cy="365760"/>
        </p:xfrm>
        <a:graphic>
          <a:graphicData uri="http://schemas.openxmlformats.org/drawingml/2006/table">
            <a:tbl>
              <a:tblPr/>
              <a:tblGrid>
                <a:gridCol w="940435"/>
                <a:gridCol w="1378585"/>
                <a:gridCol w="1350645"/>
                <a:gridCol w="2226945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Šablona:        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III/2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č.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VY_32_INOVACE_164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619672" y="1556792"/>
          <a:ext cx="5896610" cy="1097280"/>
        </p:xfrm>
        <a:graphic>
          <a:graphicData uri="http://schemas.openxmlformats.org/drawingml/2006/table">
            <a:tbl>
              <a:tblPr/>
              <a:tblGrid>
                <a:gridCol w="2987040"/>
                <a:gridCol w="29095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Jméno autora: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Mgr. Drozdová Barbora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Třída/ročník: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IV.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15.10.2012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619672" y="2996952"/>
          <a:ext cx="5897880" cy="2926080"/>
        </p:xfrm>
        <a:graphic>
          <a:graphicData uri="http://schemas.openxmlformats.org/drawingml/2006/table">
            <a:tbl>
              <a:tblPr/>
              <a:tblGrid>
                <a:gridCol w="2532380"/>
                <a:gridCol w="3365500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Matematické vzdělávání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Tematická oblast: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Kombinatorika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Předmět: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Výstižný popis způsobu využití, případně metodické pokyny: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definuje pojem permutace, příklad permutace ze tří prvků, základní vzorce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permutace, uspořádané n-tice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výukový list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971600" y="2481283"/>
            <a:ext cx="691175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PERMUTACE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332656"/>
            <a:ext cx="8640960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Definice: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5400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Permutace z </a:t>
            </a:r>
            <a:r>
              <a:rPr kumimoji="0" lang="cs-CZ" sz="5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prvků je uspořádaná </a:t>
            </a:r>
            <a:r>
              <a:rPr kumimoji="0" lang="cs-CZ" sz="5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n-</a:t>
            </a:r>
            <a:r>
              <a:rPr kumimoji="0" lang="cs-CZ" sz="5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tice</a:t>
            </a:r>
            <a:r>
              <a:rPr kumimoji="0" lang="cs-CZ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sestavená pouze z těchto prvků tak, že se v ní každý prvek vyskytuje právě jednou.</a:t>
            </a:r>
            <a:endParaRPr kumimoji="0" lang="cs-CZ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79512" y="1121300"/>
            <a:ext cx="8784976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příklad  permutace ze tří prvků a, b, c: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(a,b,c),(a,c,b),(b,a,c), (b,c,a),(c,a,b), (c,b,a)</a:t>
            </a:r>
            <a:endParaRPr kumimoji="0" lang="cs-CZ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790614"/>
            <a:ext cx="8964488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7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Permutace z </a:t>
            </a:r>
            <a:r>
              <a:rPr kumimoji="0" lang="cs-CZ" sz="7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n</a:t>
            </a:r>
            <a:r>
              <a:rPr kumimoji="0" lang="cs-CZ" sz="7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prvků je každá variace </a:t>
            </a:r>
            <a:r>
              <a:rPr kumimoji="0" lang="cs-CZ" sz="7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n</a:t>
            </a:r>
            <a:r>
              <a:rPr kumimoji="0" lang="cs-CZ" sz="7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-té třídy z těchto </a:t>
            </a:r>
            <a:r>
              <a:rPr kumimoji="0" lang="cs-CZ" sz="7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n </a:t>
            </a:r>
            <a:r>
              <a:rPr kumimoji="0" lang="cs-CZ" sz="7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prvků.</a:t>
            </a:r>
            <a:endParaRPr kumimoji="0" lang="cs-CZ" sz="7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5157773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P(n) = V(n,n) = </a:t>
            </a:r>
            <a:r>
              <a:rPr kumimoji="0" lang="cs-CZ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n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(n-1)(n-2) … 2.1 = n!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Platí:</a:t>
            </a:r>
            <a:endParaRPr kumimoji="0" lang="cs-CZ" sz="5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0! = 1</a:t>
            </a:r>
            <a:endParaRPr kumimoji="0" lang="cs-CZ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1! = 1</a:t>
            </a:r>
            <a:endParaRPr kumimoji="0" lang="cs-CZ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2! = 2.1=2</a:t>
            </a:r>
            <a:endParaRPr kumimoji="0" lang="cs-CZ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3! = 3.2.1 = 6</a:t>
            </a:r>
            <a:endParaRPr kumimoji="0" lang="cs-CZ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n! = n(n-1)(n-2)…2∙1</a:t>
            </a:r>
            <a:endParaRPr kumimoji="0" lang="cs-CZ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(n+1)! = (n+1)n!</a:t>
            </a:r>
            <a:endParaRPr kumimoji="0" lang="cs-CZ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(n+2)! = (n+2)(n+1)n!</a:t>
            </a:r>
            <a:endParaRPr kumimoji="0" lang="cs-CZ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71600" y="1003956"/>
            <a:ext cx="691175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600" b="1" i="0" u="sng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PERMUTACE s opakováním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332656"/>
            <a:ext cx="8640960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Definice: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5400" b="1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Permutace s opakováním z </a:t>
            </a:r>
            <a:r>
              <a:rPr kumimoji="0" lang="cs-CZ" sz="5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prvků je uspořádaná </a:t>
            </a:r>
            <a:r>
              <a:rPr kumimoji="0" lang="cs-CZ" sz="5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</a:t>
            </a:r>
            <a:r>
              <a:rPr kumimoji="0" lang="cs-CZ" sz="5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cs-CZ" sz="5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tice</a:t>
            </a:r>
            <a:r>
              <a:rPr kumimoji="0" lang="cs-CZ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sestavená z těchto prvků tak, že se v ní vyskytuje aspoň jednou.</a:t>
            </a:r>
            <a:endParaRPr kumimoji="0" lang="cs-CZ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07504" y="116632"/>
            <a:ext cx="871296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Počet                        permutací s opakováním z </a:t>
            </a:r>
            <a:r>
              <a:rPr kumimoji="0" lang="cs-CZ" sz="4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</a:t>
            </a:r>
            <a:r>
              <a:rPr kumimoji="0" lang="cs-CZ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prvků, v nichž se jednotlivé prvky opakují                 -krát j</a:t>
            </a:r>
            <a:r>
              <a:rPr lang="cs-CZ" sz="4800" b="1" dirty="0" smtClean="0">
                <a:latin typeface="Arial" pitchFamily="34" charset="0"/>
                <a:ea typeface="Times New Roman" pitchFamily="18" charset="0"/>
              </a:rPr>
              <a:t>e</a:t>
            </a:r>
            <a:endParaRPr kumimoji="0" lang="cs-CZ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5736" y="116632"/>
            <a:ext cx="4320480" cy="790803"/>
          </a:xfrm>
          <a:prstGeom prst="rect">
            <a:avLst/>
          </a:prstGeom>
          <a:noFill/>
        </p:spPr>
      </p:pic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0" y="8477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2276872"/>
            <a:ext cx="2739812" cy="864095"/>
          </a:xfrm>
          <a:prstGeom prst="rect">
            <a:avLst/>
          </a:prstGeom>
          <a:noFill/>
        </p:spPr>
      </p:pic>
      <p:sp>
        <p:nvSpPr>
          <p:cNvPr id="21516" name="Rectangle 12"/>
          <p:cNvSpPr>
            <a:spLocks noChangeArrowheads="1"/>
          </p:cNvSpPr>
          <p:nvPr/>
        </p:nvSpPr>
        <p:spPr bwMode="auto">
          <a:xfrm>
            <a:off x="0" y="8477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17" name="Picture 1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4293096"/>
            <a:ext cx="8804615" cy="1440160"/>
          </a:xfrm>
          <a:prstGeom prst="rect">
            <a:avLst/>
          </a:prstGeom>
          <a:noFill/>
        </p:spPr>
      </p:pic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0" y="1295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395536" y="764704"/>
            <a:ext cx="795637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Literatura</a:t>
            </a: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Doc. RNDr. Emil CALDA, CSc.: Matematika pro gymnázia, kombinatorika, pravděpodobnost, </a:t>
            </a: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Doc. RNDr. Emil CALDA, CSc.: Matematika pro netechnické obory SOŠ a SOU 3.díl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221</Words>
  <Application>Microsoft Office PowerPoint</Application>
  <PresentationFormat>Předvádění na obrazovce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</cp:lastModifiedBy>
  <cp:revision>4</cp:revision>
  <dcterms:modified xsi:type="dcterms:W3CDTF">2012-11-03T17:15:13Z</dcterms:modified>
</cp:coreProperties>
</file>