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7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856" autoAdjust="0"/>
    <p:restoredTop sz="94660"/>
  </p:normalViewPr>
  <p:slideViewPr>
    <p:cSldViewPr>
      <p:cViewPr varScale="1">
        <p:scale>
          <a:sx n="107" d="100"/>
          <a:sy n="107" d="100"/>
        </p:scale>
        <p:origin x="-78" y="-2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5.11.2012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475656" y="764704"/>
            <a:ext cx="6083300" cy="1487487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sp>
        <p:nvSpPr>
          <p:cNvPr id="1027" name="Rectangle 3"/>
          <p:cNvSpPr>
            <a:spLocks noChangeArrowheads="1"/>
          </p:cNvSpPr>
          <p:nvPr/>
        </p:nvSpPr>
        <p:spPr bwMode="auto">
          <a:xfrm>
            <a:off x="1835696" y="2780928"/>
            <a:ext cx="5198859" cy="92333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Výukový materiál zpracován v rámci projektu 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EU peníze školám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sp>
        <p:nvSpPr>
          <p:cNvPr id="1028" name="Rectangle 4"/>
          <p:cNvSpPr>
            <a:spLocks noChangeArrowheads="1"/>
          </p:cNvSpPr>
          <p:nvPr/>
        </p:nvSpPr>
        <p:spPr bwMode="auto">
          <a:xfrm>
            <a:off x="2195736" y="4293096"/>
            <a:ext cx="4849404" cy="61555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Registrační číslo projektu: </a:t>
            </a:r>
            <a:r>
              <a:rPr kumimoji="0" lang="cs-CZ" sz="1600" b="0" i="0" u="none" strike="noStrike" cap="none" normalizeH="0" baseline="0" dirty="0" smtClean="0">
                <a:ln>
                  <a:noFill/>
                </a:ln>
                <a:solidFill>
                  <a:srgbClr val="000000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CZ.1.07/1.5.00/34.XXXX</a:t>
            </a:r>
            <a:endParaRPr kumimoji="0" lang="cs-CZ" sz="9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/>
        </p:nvGraphicFramePr>
        <p:xfrm>
          <a:off x="1547664" y="692696"/>
          <a:ext cx="5896610" cy="365760"/>
        </p:xfrm>
        <a:graphic>
          <a:graphicData uri="http://schemas.openxmlformats.org/drawingml/2006/table">
            <a:tbl>
              <a:tblPr/>
              <a:tblGrid>
                <a:gridCol w="940435"/>
                <a:gridCol w="1378585"/>
                <a:gridCol w="1350645"/>
                <a:gridCol w="2226945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Šablona:        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III/2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č.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600" smtClean="0">
                          <a:solidFill>
                            <a:srgbClr val="000000"/>
                          </a:solidFill>
                          <a:latin typeface="Arial"/>
                          <a:ea typeface="Times New Roman"/>
                          <a:cs typeface="Times New Roman"/>
                        </a:rPr>
                        <a:t>VY_32_INOVACE_166 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547664" y="1628800"/>
          <a:ext cx="5896610" cy="1097280"/>
        </p:xfrm>
        <a:graphic>
          <a:graphicData uri="http://schemas.openxmlformats.org/drawingml/2006/table">
            <a:tbl>
              <a:tblPr/>
              <a:tblGrid>
                <a:gridCol w="2987040"/>
                <a:gridCol w="2909570"/>
              </a:tblGrid>
              <a:tr h="36576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Jméno autora: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Mgr. Drozdová Barbora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Třída/ročník: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IV.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Datum vytvoření: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15.10.2012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1547664" y="3068960"/>
          <a:ext cx="5897880" cy="2926080"/>
        </p:xfrm>
        <a:graphic>
          <a:graphicData uri="http://schemas.openxmlformats.org/drawingml/2006/table">
            <a:tbl>
              <a:tblPr/>
              <a:tblGrid>
                <a:gridCol w="2532380"/>
                <a:gridCol w="3365500"/>
              </a:tblGrid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Vzdělávací oblast: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Matematické vzdělávání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Tematická oblast: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Kombinatorika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Předmět: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Matematika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Výstižný popis způsobu využití, případně metodické pokyny: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příklady na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výpočet </a:t>
                      </a:r>
                      <a:r>
                        <a:rPr lang="cs-CZ" sz="1600" dirty="0" smtClean="0">
                          <a:latin typeface="Arial"/>
                          <a:ea typeface="Times New Roman"/>
                          <a:cs typeface="Times New Roman"/>
                        </a:rPr>
                        <a:t>permutací s řešením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Klíčová slova: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permutace, uspořádané n-</a:t>
                      </a:r>
                      <a:r>
                        <a:rPr lang="cs-CZ" sz="1600" dirty="0" err="1">
                          <a:latin typeface="Arial"/>
                          <a:ea typeface="Times New Roman"/>
                          <a:cs typeface="Times New Roman"/>
                        </a:rPr>
                        <a:t>tice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175895">
                <a:tc>
                  <a:txBody>
                    <a:bodyPr/>
                    <a:lstStyle/>
                    <a:p>
                      <a:pPr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>
                          <a:latin typeface="Arial"/>
                          <a:ea typeface="Times New Roman"/>
                          <a:cs typeface="Times New Roman"/>
                        </a:rPr>
                        <a:t>Druh učebního materiálu:</a:t>
                      </a:r>
                      <a:endParaRPr lang="cs-CZ" sz="120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1600" dirty="0">
                          <a:latin typeface="Arial"/>
                          <a:ea typeface="Times New Roman"/>
                          <a:cs typeface="Times New Roman"/>
                        </a:rPr>
                        <a:t>pracovní list</a:t>
                      </a:r>
                      <a:endParaRPr lang="cs-CZ" sz="1200" dirty="0">
                        <a:latin typeface="Times New Roman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Rectangle 1"/>
          <p:cNvSpPr>
            <a:spLocks noChangeArrowheads="1"/>
          </p:cNvSpPr>
          <p:nvPr/>
        </p:nvSpPr>
        <p:spPr bwMode="auto">
          <a:xfrm>
            <a:off x="179512" y="260648"/>
            <a:ext cx="8844111" cy="618630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4.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Na polici chceme postavit do řady vedle sebe 5 českých a 2německé knihy. Urči počet způsobů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Jak seřadit všechny tyto knihy?</a:t>
            </a:r>
            <a:r>
              <a:rPr kumimoji="0" lang="cs-CZ" sz="28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 </a:t>
            </a:r>
          </a:p>
          <a:p>
            <a:pPr marL="228600" marR="0" lvl="0" indent="-2286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AutoNum type="alphaLcParenR"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b) Jak je seřadit, aby na levém okraji poličky byly vedle sebe všechny české a na pravém okraji všechny anglické knihy?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1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c) Jak je seřadit tak, aby všechny české knihy byly vedle sebe a všechny německé také?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1" name="Rectangle 1"/>
          <p:cNvSpPr>
            <a:spLocks noChangeArrowheads="1"/>
          </p:cNvSpPr>
          <p:nvPr/>
        </p:nvSpPr>
        <p:spPr bwMode="auto">
          <a:xfrm>
            <a:off x="395536" y="1484784"/>
            <a:ext cx="8280919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5.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Kolika způsoby rozsadíme 4 dívky do čtyřmístné lavice, když jedna chce sedět na kraji ?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7" name="Rectangle 1"/>
          <p:cNvSpPr>
            <a:spLocks noChangeArrowheads="1"/>
          </p:cNvSpPr>
          <p:nvPr/>
        </p:nvSpPr>
        <p:spPr bwMode="auto">
          <a:xfrm>
            <a:off x="323528" y="1360512"/>
            <a:ext cx="7920880" cy="378565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6.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Zvětší-li se počet prvků o 2, zmenší se počet permutací z těchto prvků vytvořených 56krát. Kolik je prvků?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3" name="Rectangle 1"/>
          <p:cNvSpPr>
            <a:spLocks noChangeArrowheads="1"/>
          </p:cNvSpPr>
          <p:nvPr/>
        </p:nvSpPr>
        <p:spPr bwMode="auto">
          <a:xfrm>
            <a:off x="539552" y="1616025"/>
            <a:ext cx="7128792" cy="317009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7</a:t>
            </a: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4000" b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Urči počet prvků tak, aby bylo možno z nich utvořit právě 40 320 permutací.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9" name="Rectangle 1"/>
          <p:cNvSpPr>
            <a:spLocks noChangeArrowheads="1"/>
          </p:cNvSpPr>
          <p:nvPr/>
        </p:nvSpPr>
        <p:spPr bwMode="auto">
          <a:xfrm>
            <a:off x="107504" y="916558"/>
            <a:ext cx="8136904" cy="458587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Příklad 8.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4000" b="1" i="0" u="sng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cs-CZ" sz="1200" b="1" dirty="0" smtClean="0">
              <a:latin typeface="Arial" pitchFamily="34" charset="0"/>
              <a:ea typeface="Times New Roman" pitchFamily="18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40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Kolika způsoby přemístíme písmena slova KLADIVO, tak aby v tomto přemístění nějaká skupina po sobě jdoucích písmen tvořila slovo VKLAD. </a:t>
            </a:r>
            <a:endParaRPr kumimoji="0" lang="cs-CZ" sz="4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620688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3600" b="1" i="1" u="sng" dirty="0" smtClean="0"/>
              <a:t>Řešení:</a:t>
            </a:r>
          </a:p>
          <a:p>
            <a:pPr>
              <a:buNone/>
            </a:pPr>
            <a:endParaRPr lang="cs-CZ" sz="3600" i="1" u="sng" dirty="0" smtClean="0"/>
          </a:p>
          <a:p>
            <a:pPr>
              <a:buNone/>
            </a:pPr>
            <a:r>
              <a:rPr lang="cs-CZ" sz="3600" i="1" dirty="0" smtClean="0"/>
              <a:t>4.a) P(7)</a:t>
            </a:r>
          </a:p>
          <a:p>
            <a:pPr>
              <a:buNone/>
            </a:pPr>
            <a:r>
              <a:rPr lang="cs-CZ" sz="3600" i="1" dirty="0" smtClean="0"/>
              <a:t>   b) P(5) . P(2)</a:t>
            </a:r>
          </a:p>
          <a:p>
            <a:pPr>
              <a:buNone/>
            </a:pPr>
            <a:r>
              <a:rPr lang="cs-CZ" sz="3600" i="1" dirty="0" smtClean="0"/>
              <a:t>   c) 2.P(5) . P(2)</a:t>
            </a:r>
          </a:p>
          <a:p>
            <a:pPr>
              <a:buNone/>
            </a:pPr>
            <a:r>
              <a:rPr lang="cs-CZ" sz="3600" i="1" dirty="0" smtClean="0"/>
              <a:t>5) 2.P(3)</a:t>
            </a:r>
          </a:p>
          <a:p>
            <a:pPr>
              <a:buNone/>
            </a:pPr>
            <a:r>
              <a:rPr lang="cs-CZ" sz="3600" i="1" dirty="0" smtClean="0"/>
              <a:t>6) 56.P(x)=P(x+2) x=-9 nebo x=6</a:t>
            </a:r>
          </a:p>
          <a:p>
            <a:pPr>
              <a:buNone/>
            </a:pPr>
            <a:r>
              <a:rPr lang="cs-CZ" sz="3600" i="1" dirty="0" smtClean="0"/>
              <a:t>7) P(n)= 40 320  n= 8</a:t>
            </a:r>
          </a:p>
          <a:p>
            <a:pPr>
              <a:buNone/>
            </a:pPr>
            <a:r>
              <a:rPr lang="cs-CZ" sz="3600" i="1" dirty="0" smtClean="0"/>
              <a:t>8) P(3)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1"/>
          <p:cNvSpPr>
            <a:spLocks noChangeArrowheads="1"/>
          </p:cNvSpPr>
          <p:nvPr/>
        </p:nvSpPr>
        <p:spPr bwMode="auto">
          <a:xfrm>
            <a:off x="827584" y="476672"/>
            <a:ext cx="6983760" cy="563231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Literatura: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gymnázia, kombinatorika, pravděpodobnost, statistika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6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Doc. RNDr. Emil CALDA, CSc.: Matematika pro netechnické obory SOŠ a SOU 3.díl</a:t>
            </a:r>
            <a:endParaRPr kumimoji="0" lang="cs-CZ" sz="3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</TotalTime>
  <Words>287</Words>
  <Application>Microsoft Office PowerPoint</Application>
  <PresentationFormat>Předvádění na obrazovce (4:3)</PresentationFormat>
  <Paragraphs>61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Admin</cp:lastModifiedBy>
  <cp:revision>7</cp:revision>
  <dcterms:modified xsi:type="dcterms:W3CDTF">2012-11-05T07:54:22Z</dcterms:modified>
</cp:coreProperties>
</file>