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56" r:id="rId5"/>
    <p:sldId id="268" r:id="rId6"/>
    <p:sldId id="260" r:id="rId7"/>
    <p:sldId id="263" r:id="rId8"/>
    <p:sldId id="261" r:id="rId9"/>
    <p:sldId id="262" r:id="rId10"/>
    <p:sldId id="264" r:id="rId11"/>
    <p:sldId id="265" r:id="rId12"/>
    <p:sldId id="266" r:id="rId13"/>
    <p:sldId id="267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76470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835696" y="2996952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23728" y="472514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lang="cs-CZ" dirty="0" smtClean="0">
                <a:solidFill>
                  <a:srgbClr val="00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CZ.1.07/1.5.00/34.XXXX</a:t>
            </a:r>
            <a:endParaRPr lang="cs-CZ" sz="1000" dirty="0" smtClean="0"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692696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VY_32_INOVACE_167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4" y="1628800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36576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3068960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Kombinatorika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příklady na </a:t>
                      </a: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užití faktoriálu ve výrazech a </a:t>
                      </a: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rovnicích, postup jejich řešení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faktoriál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pracovní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2968248" cy="7478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u="sng" dirty="0" smtClean="0"/>
              <a:t>Příklad 9.</a:t>
            </a:r>
            <a:r>
              <a:rPr lang="cs-CZ" sz="4000" b="1" dirty="0" smtClean="0"/>
              <a:t>  </a:t>
            </a:r>
          </a:p>
          <a:p>
            <a:r>
              <a:rPr lang="cs-CZ" sz="4000" b="1" dirty="0" smtClean="0"/>
              <a:t>Zjednodušte:</a:t>
            </a:r>
          </a:p>
          <a:p>
            <a:endParaRPr lang="cs-CZ" sz="4000" b="1" dirty="0" smtClean="0"/>
          </a:p>
          <a:p>
            <a:r>
              <a:rPr lang="cs-CZ" sz="4000" b="1" dirty="0" smtClean="0"/>
              <a:t>a)</a:t>
            </a:r>
          </a:p>
          <a:p>
            <a:endParaRPr lang="cs-CZ" sz="4000" b="1" dirty="0" smtClean="0"/>
          </a:p>
          <a:p>
            <a:endParaRPr lang="cs-CZ" sz="4000" b="1" dirty="0" smtClean="0"/>
          </a:p>
          <a:p>
            <a:r>
              <a:rPr lang="cs-CZ" sz="4000" b="1" dirty="0" smtClean="0"/>
              <a:t>b)</a:t>
            </a:r>
          </a:p>
          <a:p>
            <a:endParaRPr lang="cs-CZ" sz="4000" b="1" dirty="0" smtClean="0"/>
          </a:p>
          <a:p>
            <a:endParaRPr lang="cs-CZ" sz="4000" b="1" dirty="0" smtClean="0"/>
          </a:p>
          <a:p>
            <a:r>
              <a:rPr lang="cs-CZ" sz="4000" b="1" dirty="0" smtClean="0"/>
              <a:t>c)</a:t>
            </a:r>
          </a:p>
          <a:p>
            <a:endParaRPr lang="cs-CZ" sz="4000" b="1" dirty="0" smtClean="0"/>
          </a:p>
          <a:p>
            <a:endParaRPr lang="cs-CZ" sz="4000" b="1" dirty="0" smtClean="0"/>
          </a:p>
        </p:txBody>
      </p:sp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1916832"/>
            <a:ext cx="3829050" cy="99060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3789040"/>
            <a:ext cx="4533900" cy="1000125"/>
          </a:xfrm>
          <a:prstGeom prst="rect">
            <a:avLst/>
          </a:prstGeom>
          <a:noFill/>
        </p:spPr>
      </p:pic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5589240"/>
            <a:ext cx="4953000" cy="952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67544" y="836712"/>
            <a:ext cx="8229600" cy="4525963"/>
          </a:xfrm>
          <a:prstGeom prst="rect">
            <a:avLst/>
          </a:prstGeom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d)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4000" b="1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f)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836712"/>
            <a:ext cx="3009900" cy="952500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2852936"/>
            <a:ext cx="3219450" cy="962025"/>
          </a:xfrm>
          <a:prstGeom prst="rect">
            <a:avLst/>
          </a:prstGeom>
          <a:noFill/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403648" y="5013176"/>
            <a:ext cx="3009900" cy="990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90664" cy="1143000"/>
          </a:xfrm>
        </p:spPr>
        <p:txBody>
          <a:bodyPr/>
          <a:lstStyle/>
          <a:p>
            <a:r>
              <a:rPr lang="cs-CZ" b="1" u="sng" dirty="0" smtClean="0"/>
              <a:t>Příklad 10.</a:t>
            </a:r>
            <a:endParaRPr lang="cs-CZ" b="1" dirty="0"/>
          </a:p>
        </p:txBody>
      </p:sp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107504" y="1863497"/>
            <a:ext cx="604867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Řešte rovnice: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3573016"/>
            <a:ext cx="8100392" cy="7920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7"/>
            <a:ext cx="8229600" cy="1224136"/>
          </a:xfrm>
        </p:spPr>
        <p:txBody>
          <a:bodyPr/>
          <a:lstStyle/>
          <a:p>
            <a:pPr>
              <a:buNone/>
            </a:pPr>
            <a:r>
              <a:rPr lang="cs-CZ" i="1" u="sng" dirty="0" smtClean="0"/>
              <a:t>Řešení:</a:t>
            </a:r>
          </a:p>
          <a:p>
            <a:pPr>
              <a:buNone/>
            </a:pPr>
            <a:r>
              <a:rPr lang="cs-CZ" i="1" dirty="0" smtClean="0"/>
              <a:t>a)</a:t>
            </a:r>
            <a:endParaRPr lang="cs-CZ" i="1" dirty="0"/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3390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0" y="14478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1412776"/>
            <a:ext cx="4200525" cy="990600"/>
          </a:xfrm>
          <a:prstGeom prst="rect">
            <a:avLst/>
          </a:prstGeom>
          <a:noFill/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2924944"/>
            <a:ext cx="5810250" cy="971550"/>
          </a:xfrm>
          <a:prstGeom prst="rect">
            <a:avLst/>
          </a:prstGeom>
          <a:noFill/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4365104"/>
            <a:ext cx="5162550" cy="971550"/>
          </a:xfrm>
          <a:prstGeom prst="rect">
            <a:avLst/>
          </a:prstGeom>
          <a:noFill/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5949280"/>
            <a:ext cx="561975" cy="476250"/>
          </a:xfrm>
          <a:prstGeom prst="rect">
            <a:avLst/>
          </a:prstGeom>
          <a:noFill/>
        </p:spPr>
      </p:pic>
      <p:sp>
        <p:nvSpPr>
          <p:cNvPr id="3084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85" name="Rectangle 13"/>
          <p:cNvSpPr>
            <a:spLocks noChangeArrowheads="1"/>
          </p:cNvSpPr>
          <p:nvPr/>
        </p:nvSpPr>
        <p:spPr bwMode="auto">
          <a:xfrm>
            <a:off x="0" y="1428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86" name="Rectangle 14"/>
          <p:cNvSpPr>
            <a:spLocks noChangeArrowheads="1"/>
          </p:cNvSpPr>
          <p:nvPr/>
        </p:nvSpPr>
        <p:spPr bwMode="auto">
          <a:xfrm>
            <a:off x="0" y="2400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0" y="2876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8416" cy="114300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b)</a:t>
            </a:r>
            <a:endParaRPr lang="cs-CZ" sz="4000" dirty="0"/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0" y="3333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48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489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491" name="Rectangle 1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0" name="Picture 10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2924944"/>
            <a:ext cx="5734050" cy="885825"/>
          </a:xfrm>
          <a:prstGeom prst="rect">
            <a:avLst/>
          </a:prstGeom>
          <a:noFill/>
        </p:spPr>
      </p:pic>
      <p:sp>
        <p:nvSpPr>
          <p:cNvPr id="20493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2" name="Picture 1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4437112"/>
            <a:ext cx="1304925" cy="923925"/>
          </a:xfrm>
          <a:prstGeom prst="rect">
            <a:avLst/>
          </a:prstGeom>
          <a:noFill/>
        </p:spPr>
      </p:pic>
      <p:sp>
        <p:nvSpPr>
          <p:cNvPr id="20495" name="Rectangle 1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4" name="Picture 1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1340768"/>
            <a:ext cx="5048250" cy="1000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30424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c)</a:t>
            </a:r>
            <a:endParaRPr lang="cs-CZ" sz="4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21621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1700808"/>
            <a:ext cx="5324475" cy="952500"/>
          </a:xfrm>
          <a:prstGeom prst="rect">
            <a:avLst/>
          </a:prstGeom>
          <a:noFill/>
        </p:spPr>
      </p:pic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1409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0" y="1819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0" y="2266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0" y="2743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3068960"/>
            <a:ext cx="7636197" cy="576064"/>
          </a:xfrm>
          <a:prstGeom prst="rect">
            <a:avLst/>
          </a:prstGeom>
          <a:noFill/>
        </p:spPr>
      </p:pic>
      <p:sp>
        <p:nvSpPr>
          <p:cNvPr id="2064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4221088"/>
            <a:ext cx="7305545" cy="576065"/>
          </a:xfrm>
          <a:prstGeom prst="rect">
            <a:avLst/>
          </a:prstGeom>
          <a:noFill/>
        </p:spPr>
      </p:pic>
      <p:sp>
        <p:nvSpPr>
          <p:cNvPr id="2066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5085184"/>
            <a:ext cx="768644" cy="6480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476672"/>
            <a:ext cx="1080120" cy="1143000"/>
          </a:xfrm>
        </p:spPr>
        <p:txBody>
          <a:bodyPr/>
          <a:lstStyle/>
          <a:p>
            <a:r>
              <a:rPr lang="cs-CZ" dirty="0" smtClean="0"/>
              <a:t>d)</a:t>
            </a: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2132856"/>
            <a:ext cx="5126970" cy="1440160"/>
          </a:xfrm>
          <a:prstGeom prst="rect">
            <a:avLst/>
          </a:prstGeom>
          <a:noFill/>
        </p:spPr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4365104"/>
            <a:ext cx="5689740" cy="80224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2432" cy="1143000"/>
          </a:xfrm>
        </p:spPr>
        <p:txBody>
          <a:bodyPr/>
          <a:lstStyle/>
          <a:p>
            <a:r>
              <a:rPr lang="cs-CZ" dirty="0" smtClean="0"/>
              <a:t>e)</a:t>
            </a:r>
            <a:endParaRPr lang="cs-CZ" dirty="0"/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1412776"/>
            <a:ext cx="3819467" cy="1008112"/>
          </a:xfrm>
          <a:prstGeom prst="rect">
            <a:avLst/>
          </a:prstGeom>
          <a:noFill/>
        </p:spPr>
      </p:pic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3068960"/>
            <a:ext cx="7982746" cy="1224136"/>
          </a:xfrm>
          <a:prstGeom prst="rect">
            <a:avLst/>
          </a:prstGeom>
          <a:noFill/>
        </p:spPr>
      </p:pic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4797152"/>
            <a:ext cx="4248472" cy="11362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2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87624" y="548680"/>
            <a:ext cx="5112568" cy="1666652"/>
          </a:xfrm>
          <a:prstGeom prst="rect">
            <a:avLst/>
          </a:prstGeom>
          <a:noFill/>
        </p:spPr>
      </p:pic>
      <p:sp>
        <p:nvSpPr>
          <p:cNvPr id="2253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59631" y="2564904"/>
            <a:ext cx="4702221" cy="1512168"/>
          </a:xfrm>
          <a:prstGeom prst="rect">
            <a:avLst/>
          </a:prstGeom>
          <a:noFill/>
        </p:spPr>
      </p:pic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59632" y="4797152"/>
            <a:ext cx="4248472" cy="15798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2432" cy="1143000"/>
          </a:xfrm>
        </p:spPr>
        <p:txBody>
          <a:bodyPr/>
          <a:lstStyle/>
          <a:p>
            <a:r>
              <a:rPr lang="cs-CZ" dirty="0" smtClean="0"/>
              <a:t>f)</a:t>
            </a:r>
            <a:endParaRPr lang="cs-CZ" dirty="0"/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0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1268760"/>
            <a:ext cx="3780420" cy="1080120"/>
          </a:xfrm>
          <a:prstGeom prst="rect">
            <a:avLst/>
          </a:prstGeom>
          <a:noFill/>
        </p:spPr>
      </p:pic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5" y="2996952"/>
            <a:ext cx="7269765" cy="1008112"/>
          </a:xfrm>
          <a:prstGeom prst="rect">
            <a:avLst/>
          </a:prstGeom>
          <a:noFill/>
        </p:spPr>
      </p:pic>
      <p:sp>
        <p:nvSpPr>
          <p:cNvPr id="2151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509" name="Picture 5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4869160"/>
            <a:ext cx="4819604" cy="10081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4583" name="Picture 7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3528" y="1844824"/>
            <a:ext cx="8472941" cy="1728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90664" cy="850106"/>
          </a:xfrm>
        </p:spPr>
        <p:txBody>
          <a:bodyPr/>
          <a:lstStyle/>
          <a:p>
            <a:r>
              <a:rPr lang="cs-CZ" i="1" u="sng" dirty="0" smtClean="0"/>
              <a:t>Řešení 10.</a:t>
            </a:r>
            <a:endParaRPr lang="cs-CZ" i="1" u="sng" dirty="0"/>
          </a:p>
        </p:txBody>
      </p:sp>
      <p:pic>
        <p:nvPicPr>
          <p:cNvPr id="26629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1988840"/>
            <a:ext cx="1924050" cy="885825"/>
          </a:xfrm>
          <a:prstGeom prst="rect">
            <a:avLst/>
          </a:prstGeom>
          <a:noFill/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44008" y="2996952"/>
            <a:ext cx="1924050" cy="457200"/>
          </a:xfrm>
          <a:prstGeom prst="rect">
            <a:avLst/>
          </a:prstGeom>
          <a:noFill/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80112" y="3933056"/>
            <a:ext cx="2143125" cy="457200"/>
          </a:xfrm>
          <a:prstGeom prst="rect">
            <a:avLst/>
          </a:prstGeom>
          <a:noFill/>
        </p:spPr>
      </p:pic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87824" y="4797152"/>
            <a:ext cx="5353050" cy="447675"/>
          </a:xfrm>
          <a:prstGeom prst="rect">
            <a:avLst/>
          </a:prstGeom>
          <a:noFill/>
        </p:spPr>
      </p:pic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5877272"/>
            <a:ext cx="2809875" cy="447675"/>
          </a:xfrm>
          <a:prstGeom prst="rect">
            <a:avLst/>
          </a:prstGeom>
          <a:noFill/>
        </p:spPr>
      </p:pic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0" y="13430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0" y="22574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0" y="31718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0" y="40767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5" name="Rectangle 11"/>
          <p:cNvSpPr>
            <a:spLocks noChangeArrowheads="1"/>
          </p:cNvSpPr>
          <p:nvPr/>
        </p:nvSpPr>
        <p:spPr bwMode="auto">
          <a:xfrm>
            <a:off x="0" y="498157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7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6636" name="Picture 1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1196752"/>
            <a:ext cx="6582190" cy="597024"/>
          </a:xfrm>
          <a:prstGeom prst="rect">
            <a:avLst/>
          </a:prstGeom>
          <a:noFill/>
        </p:spPr>
      </p:pic>
      <p:sp>
        <p:nvSpPr>
          <p:cNvPr id="26638" name="Rectangle 14"/>
          <p:cNvSpPr>
            <a:spLocks noChangeArrowheads="1"/>
          </p:cNvSpPr>
          <p:nvPr/>
        </p:nvSpPr>
        <p:spPr bwMode="auto">
          <a:xfrm>
            <a:off x="0" y="838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9" name="Rectangle 15"/>
          <p:cNvSpPr>
            <a:spLocks noChangeArrowheads="1"/>
          </p:cNvSpPr>
          <p:nvPr/>
        </p:nvSpPr>
        <p:spPr bwMode="auto">
          <a:xfrm>
            <a:off x="5220072" y="5856947"/>
            <a:ext cx="295232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řešení: x=3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ChangeArrowheads="1"/>
          </p:cNvSpPr>
          <p:nvPr/>
        </p:nvSpPr>
        <p:spPr bwMode="auto">
          <a:xfrm>
            <a:off x="1115616" y="548680"/>
            <a:ext cx="6552728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Doc. RNDr. Emil CALDA, CSc.: Matematika pro gymnázia, kombinatorika, pravděpodobnost, statistika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Doc. RNDr. Emil CALDA, CSc.: Matematika pro netechnické obory SOŠ a SOU 3.díl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159</Words>
  <Application>Microsoft Office PowerPoint</Application>
  <PresentationFormat>Předvádění na obrazovce (4:3)</PresentationFormat>
  <Paragraphs>61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Snímek 4</vt:lpstr>
      <vt:lpstr>Příklad 10.</vt:lpstr>
      <vt:lpstr>Snímek 6</vt:lpstr>
      <vt:lpstr>b)</vt:lpstr>
      <vt:lpstr>c)</vt:lpstr>
      <vt:lpstr>d)</vt:lpstr>
      <vt:lpstr>e)</vt:lpstr>
      <vt:lpstr>Snímek 11</vt:lpstr>
      <vt:lpstr>f)</vt:lpstr>
      <vt:lpstr>Snímek 13</vt:lpstr>
      <vt:lpstr>Řešení 10.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25</cp:revision>
  <dcterms:modified xsi:type="dcterms:W3CDTF">2012-11-04T14:45:09Z</dcterms:modified>
</cp:coreProperties>
</file>