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3" r:id="rId5"/>
    <p:sldId id="260" r:id="rId6"/>
    <p:sldId id="261" r:id="rId7"/>
    <p:sldId id="262" r:id="rId8"/>
    <p:sldId id="267" r:id="rId9"/>
    <p:sldId id="268" r:id="rId10"/>
    <p:sldId id="264" r:id="rId11"/>
    <p:sldId id="256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836712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972570" y="2979911"/>
            <a:ext cx="5198859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4437112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CZ.1.07/1.5.00/34.XXXX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75656" y="908720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VY_32_INOVACE_168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75656" y="1628800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IV.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15.10.2012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3140968"/>
          <a:ext cx="5897880" cy="292608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Kombinatorika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definuje pojem kombinace, kombinační číslo a jeho výpočet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kombinace, kombinační číslo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výukový 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611560" y="2422629"/>
            <a:ext cx="792088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600" b="1" i="0" u="sng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Arial" pitchFamily="34" charset="0"/>
                <a:ea typeface="Calibri" pitchFamily="34" charset="0"/>
              </a:rPr>
              <a:t>KOMBINACE</a:t>
            </a:r>
            <a:endParaRPr kumimoji="0" lang="cs-CZ" sz="9600" b="0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63688" y="2348880"/>
          <a:ext cx="788670" cy="1261872"/>
        </p:xfrm>
        <a:graphic>
          <a:graphicData uri="http://schemas.openxmlformats.org/drawingml/2006/table">
            <a:tbl>
              <a:tblPr/>
              <a:tblGrid>
                <a:gridCol w="788670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(a, b, c)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(a, c, b)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(b, a, c)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(b, c, a)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(c, a, b)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(c, b, a)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843808" y="2348880"/>
          <a:ext cx="788670" cy="1261872"/>
        </p:xfrm>
        <a:graphic>
          <a:graphicData uri="http://schemas.openxmlformats.org/drawingml/2006/table">
            <a:tbl>
              <a:tblPr/>
              <a:tblGrid>
                <a:gridCol w="788670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(a, b, d)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(a, d, b)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(b, a, d)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(b, d, a)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(d, a, b)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(d, b, a)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148064" y="2348880"/>
          <a:ext cx="812165" cy="1261872"/>
        </p:xfrm>
        <a:graphic>
          <a:graphicData uri="http://schemas.openxmlformats.org/drawingml/2006/table">
            <a:tbl>
              <a:tblPr/>
              <a:tblGrid>
                <a:gridCol w="812165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(b, c, d)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(b, d, c)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(c, b, d)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(c, d, b)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(d, b, c)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(d, c, b)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995936" y="2348880"/>
          <a:ext cx="788670" cy="1261872"/>
        </p:xfrm>
        <a:graphic>
          <a:graphicData uri="http://schemas.openxmlformats.org/drawingml/2006/table">
            <a:tbl>
              <a:tblPr/>
              <a:tblGrid>
                <a:gridCol w="788670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(a, c, d)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(a, d, c)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(c, a, d)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(c, d, a)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(d, a, c)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"/>
                        </a:rPr>
                        <a:t>(d, c, a)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99592" y="5157192"/>
          <a:ext cx="5832648" cy="853440"/>
        </p:xfrm>
        <a:graphic>
          <a:graphicData uri="http://schemas.openxmlformats.org/drawingml/2006/table">
            <a:tbl>
              <a:tblPr/>
              <a:tblGrid>
                <a:gridCol w="5832648"/>
              </a:tblGrid>
              <a:tr h="8534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i="1" dirty="0"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  <a:endParaRPr lang="cs-CZ" sz="1200" i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i="1" dirty="0" smtClean="0">
                          <a:latin typeface="Calibri"/>
                          <a:ea typeface="Calibri"/>
                          <a:cs typeface="Times New Roman"/>
                        </a:rPr>
                        <a:t>                           </a:t>
                      </a:r>
                      <a:r>
                        <a:rPr lang="en-US" sz="1200" i="1" dirty="0" smtClean="0">
                          <a:latin typeface="Calibri"/>
                          <a:ea typeface="Calibri"/>
                          <a:cs typeface="Times New Roman"/>
                        </a:rPr>
                        <a:t>{</a:t>
                      </a:r>
                      <a:r>
                        <a:rPr lang="en-US" sz="1200" i="1" dirty="0">
                          <a:latin typeface="Calibri"/>
                          <a:ea typeface="Calibri"/>
                          <a:cs typeface="Times New Roman"/>
                        </a:rPr>
                        <a:t>a, b, c}            </a:t>
                      </a:r>
                      <a:r>
                        <a:rPr lang="en-US" sz="1200" i="1" dirty="0" smtClean="0">
                          <a:latin typeface="Calibri"/>
                          <a:ea typeface="Calibri"/>
                          <a:cs typeface="Times New Roman"/>
                        </a:rPr>
                        <a:t>      </a:t>
                      </a:r>
                      <a:r>
                        <a:rPr lang="en-US" sz="1200" i="1" dirty="0">
                          <a:latin typeface="Calibri"/>
                          <a:ea typeface="Calibri"/>
                          <a:cs typeface="Times New Roman"/>
                        </a:rPr>
                        <a:t>{a, b, d}                    {a, c, d}                        {b, c, d}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i="1" dirty="0" smtClean="0">
                          <a:latin typeface="Calibri"/>
                          <a:ea typeface="Calibri"/>
                          <a:cs typeface="Times New Roman"/>
                        </a:rPr>
                        <a:t>3členné </a:t>
                      </a:r>
                      <a:r>
                        <a:rPr lang="en-US" sz="1200" i="1" dirty="0" err="1">
                          <a:latin typeface="Calibri"/>
                          <a:ea typeface="Calibri"/>
                          <a:cs typeface="Times New Roman"/>
                        </a:rPr>
                        <a:t>kombinace</a:t>
                      </a:r>
                      <a:r>
                        <a:rPr lang="en-US" sz="1200" i="1" dirty="0">
                          <a:latin typeface="Calibri"/>
                          <a:ea typeface="Calibri"/>
                          <a:cs typeface="Times New Roman"/>
                        </a:rPr>
                        <a:t> z </a:t>
                      </a:r>
                      <a:r>
                        <a:rPr lang="en-US" sz="1200" i="1" dirty="0" err="1">
                          <a:latin typeface="Calibri"/>
                          <a:ea typeface="Calibri"/>
                          <a:cs typeface="Times New Roman"/>
                        </a:rPr>
                        <a:t>prvků</a:t>
                      </a:r>
                      <a:r>
                        <a:rPr lang="en-US" sz="1200" i="1" dirty="0">
                          <a:latin typeface="Calibri"/>
                          <a:ea typeface="Calibri"/>
                          <a:cs typeface="Times New Roman"/>
                        </a:rPr>
                        <a:t> a, b, c, 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899592" y="1340768"/>
          <a:ext cx="5849620" cy="2393836"/>
        </p:xfrm>
        <a:graphic>
          <a:graphicData uri="http://schemas.openxmlformats.org/drawingml/2006/table">
            <a:tbl>
              <a:tblPr/>
              <a:tblGrid>
                <a:gridCol w="5849620"/>
              </a:tblGrid>
              <a:tr h="23938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i="1" dirty="0">
                          <a:latin typeface="Calibri"/>
                          <a:ea typeface="Calibri"/>
                          <a:cs typeface="Times New Roman"/>
                        </a:rPr>
                        <a:t>3členné variace z </a:t>
                      </a:r>
                      <a:r>
                        <a:rPr lang="cs-CZ" sz="1200" i="1" dirty="0" smtClean="0">
                          <a:latin typeface="Calibri"/>
                          <a:ea typeface="Calibri"/>
                          <a:cs typeface="Times New Roman"/>
                        </a:rPr>
                        <a:t>prvků </a:t>
                      </a:r>
                      <a:r>
                        <a:rPr lang="cs-CZ" sz="1200" i="1" dirty="0">
                          <a:latin typeface="Calibri"/>
                          <a:ea typeface="Calibri"/>
                          <a:cs typeface="Times New Roman"/>
                        </a:rPr>
                        <a:t>a, b, c, 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308304" y="3429000"/>
          <a:ext cx="1508760" cy="546735"/>
        </p:xfrm>
        <a:graphic>
          <a:graphicData uri="http://schemas.openxmlformats.org/drawingml/2006/table">
            <a:tbl>
              <a:tblPr/>
              <a:tblGrid>
                <a:gridCol w="1508760"/>
              </a:tblGrid>
              <a:tr h="5467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i="1" dirty="0">
                          <a:latin typeface="Calibri"/>
                          <a:ea typeface="Calibri"/>
                          <a:cs typeface="Times New Roman"/>
                        </a:rPr>
                        <a:t>V(3, 4)=3!K(3, 4)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17" name="Přímá spojovací šipka 16"/>
          <p:cNvCxnSpPr/>
          <p:nvPr/>
        </p:nvCxnSpPr>
        <p:spPr>
          <a:xfrm>
            <a:off x="2123728" y="3933056"/>
            <a:ext cx="0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3275856" y="3933056"/>
            <a:ext cx="0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4427984" y="3933056"/>
            <a:ext cx="0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5580112" y="3933056"/>
            <a:ext cx="0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ravoúhlá spojovací čára 29"/>
          <p:cNvCxnSpPr/>
          <p:nvPr/>
        </p:nvCxnSpPr>
        <p:spPr>
          <a:xfrm rot="16200000" flipH="1">
            <a:off x="6948264" y="2204864"/>
            <a:ext cx="1008112" cy="864096"/>
          </a:xfrm>
          <a:prstGeom prst="bentConnector3">
            <a:avLst>
              <a:gd name="adj1" fmla="val -196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ravoúhlá spojovací čára 34"/>
          <p:cNvCxnSpPr/>
          <p:nvPr/>
        </p:nvCxnSpPr>
        <p:spPr>
          <a:xfrm rot="5400000" flipH="1" flipV="1">
            <a:off x="6840252" y="4545124"/>
            <a:ext cx="1224136" cy="864096"/>
          </a:xfrm>
          <a:prstGeom prst="bentConnector3">
            <a:avLst>
              <a:gd name="adj1" fmla="val -2941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251520" y="425569"/>
            <a:ext cx="849694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Schéma pro 3členné variace ze čtyř prvků a, b, c, </a:t>
            </a:r>
            <a:r>
              <a:rPr kumimoji="0" lang="cs-CZ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1245910"/>
            <a:ext cx="8676455" cy="4247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Calibri" pitchFamily="34" charset="0"/>
              </a:rPr>
              <a:t>Definice: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Kombinace  </a:t>
            </a:r>
            <a:r>
              <a:rPr kumimoji="0" lang="cs-CZ" sz="5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k</a:t>
            </a:r>
            <a:r>
              <a:rPr kumimoji="0" lang="cs-CZ" sz="5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-té třídy z </a:t>
            </a:r>
            <a:r>
              <a:rPr kumimoji="0" lang="cs-CZ" sz="5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n</a:t>
            </a:r>
            <a:r>
              <a:rPr kumimoji="0" lang="cs-CZ" sz="5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 prvků je každá </a:t>
            </a:r>
            <a:r>
              <a:rPr kumimoji="0" lang="cs-CZ" sz="5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k</a:t>
            </a:r>
            <a:r>
              <a:rPr kumimoji="0" lang="cs-CZ" sz="5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-prvková podmnožina množiny určené těmito prvky.</a:t>
            </a:r>
            <a:endParaRPr kumimoji="0" lang="cs-CZ" sz="5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1954560" cy="850106"/>
          </a:xfrm>
        </p:spPr>
        <p:txBody>
          <a:bodyPr/>
          <a:lstStyle/>
          <a:p>
            <a:pPr algn="l"/>
            <a:r>
              <a:rPr lang="cs-CZ" dirty="0" smtClean="0"/>
              <a:t>Platí:</a:t>
            </a:r>
            <a:endParaRPr lang="cs-CZ" dirty="0"/>
          </a:p>
        </p:txBody>
      </p:sp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87624" y="116632"/>
            <a:ext cx="7351938" cy="1368152"/>
          </a:xfrm>
          <a:prstGeom prst="rect">
            <a:avLst/>
          </a:prstGeom>
          <a:noFill/>
        </p:spPr>
      </p:pic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107504" y="1844824"/>
            <a:ext cx="8892480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Pro všechna celá nezáporná čísla n, k, n≥k je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3140968"/>
            <a:ext cx="4536504" cy="1391862"/>
          </a:xfrm>
          <a:prstGeom prst="rect">
            <a:avLst/>
          </a:prstGeom>
          <a:noFill/>
        </p:spPr>
      </p:pic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0" y="1638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10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5445224"/>
            <a:ext cx="4733925" cy="10191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871296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>
                <a:ea typeface="Times New Roman"/>
                <a:cs typeface="Times New Roman"/>
              </a:rPr>
              <a:t>Počet </a:t>
            </a:r>
            <a:r>
              <a:rPr lang="cs-CZ" sz="4400" i="1" dirty="0" smtClean="0">
                <a:ea typeface="Times New Roman"/>
                <a:cs typeface="Times New Roman"/>
              </a:rPr>
              <a:t>K(k,n)</a:t>
            </a:r>
            <a:r>
              <a:rPr lang="cs-CZ" sz="4400" b="1" dirty="0" smtClean="0">
                <a:ea typeface="Times New Roman"/>
                <a:cs typeface="Times New Roman"/>
              </a:rPr>
              <a:t> všech </a:t>
            </a:r>
            <a:r>
              <a:rPr lang="cs-CZ" sz="4400" i="1" dirty="0" smtClean="0">
                <a:ea typeface="Times New Roman"/>
                <a:cs typeface="Times New Roman"/>
              </a:rPr>
              <a:t>k</a:t>
            </a:r>
            <a:r>
              <a:rPr lang="cs-CZ" sz="4400" b="1" dirty="0" smtClean="0">
                <a:ea typeface="Times New Roman"/>
                <a:cs typeface="Times New Roman"/>
              </a:rPr>
              <a:t>-členných kombinací z </a:t>
            </a:r>
            <a:r>
              <a:rPr lang="cs-CZ" sz="4400" i="1" dirty="0" smtClean="0">
                <a:ea typeface="Times New Roman"/>
                <a:cs typeface="Times New Roman"/>
              </a:rPr>
              <a:t>n</a:t>
            </a:r>
            <a:r>
              <a:rPr lang="cs-CZ" sz="4400" b="1" dirty="0" smtClean="0">
                <a:ea typeface="Times New Roman"/>
                <a:cs typeface="Times New Roman"/>
              </a:rPr>
              <a:t>-prvků je </a:t>
            </a:r>
            <a:endParaRPr lang="cs-CZ" sz="4400" dirty="0"/>
          </a:p>
        </p:txBody>
      </p:sp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1720" y="2348880"/>
            <a:ext cx="3638550" cy="1362075"/>
          </a:xfrm>
          <a:prstGeom prst="rect">
            <a:avLst/>
          </a:prstGeom>
          <a:noFill/>
        </p:spPr>
      </p:pic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71600" y="4797152"/>
            <a:ext cx="5162550" cy="885825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539552" y="4077072"/>
            <a:ext cx="149271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u="sng" dirty="0" smtClean="0"/>
              <a:t>Příklad:</a:t>
            </a:r>
            <a:endParaRPr lang="cs-CZ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251520" y="383758"/>
            <a:ext cx="864096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Kombinační číslo       jsme definovali pro všechna přirozená čísla </a:t>
            </a:r>
            <a:r>
              <a:rPr kumimoji="0" lang="cs-CZ" sz="4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n, k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 taková, že </a:t>
            </a:r>
            <a:r>
              <a:rPr kumimoji="0" lang="cs-CZ" sz="4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n ≥ k.</a:t>
            </a:r>
            <a:endParaRPr kumimoji="0" lang="cs-CZ" sz="4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9992" y="260648"/>
            <a:ext cx="792088" cy="962556"/>
          </a:xfrm>
          <a:prstGeom prst="rect">
            <a:avLst/>
          </a:prstGeom>
          <a:noFill/>
        </p:spPr>
      </p:pic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17049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251520" y="4025970"/>
            <a:ext cx="864096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Je-li </a:t>
            </a:r>
            <a:r>
              <a:rPr kumimoji="0" lang="cs-CZ" sz="4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n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 libovolné přirozené číslo a </a:t>
            </a:r>
            <a:r>
              <a:rPr kumimoji="0" lang="cs-CZ" sz="4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k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 = 0, platí:</a:t>
            </a:r>
            <a:endParaRPr kumimoji="0" lang="cs-CZ" sz="4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01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2564904"/>
            <a:ext cx="5873319" cy="1656184"/>
          </a:xfrm>
          <a:prstGeom prst="rect">
            <a:avLst/>
          </a:prstGeom>
          <a:noFill/>
        </p:spPr>
      </p:pic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4653136"/>
            <a:ext cx="7210111" cy="1656184"/>
          </a:xfrm>
          <a:prstGeom prst="rect">
            <a:avLst/>
          </a:prstGeom>
          <a:noFill/>
        </p:spPr>
      </p:pic>
      <p:sp>
        <p:nvSpPr>
          <p:cNvPr id="2560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05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692696"/>
            <a:ext cx="5376598" cy="15121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611560" y="945302"/>
            <a:ext cx="792088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600" b="1" i="0" u="sng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Arial" pitchFamily="34" charset="0"/>
                <a:ea typeface="Calibri" pitchFamily="34" charset="0"/>
              </a:rPr>
              <a:t>KOMBINACE s opakováním</a:t>
            </a:r>
            <a:endParaRPr kumimoji="0" lang="cs-CZ" sz="9600" b="0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92696"/>
            <a:ext cx="9036496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5400" b="1" u="sng" dirty="0" smtClean="0">
                <a:solidFill>
                  <a:srgbClr val="FF0000"/>
                </a:solidFill>
                <a:latin typeface="Arial" pitchFamily="34" charset="0"/>
                <a:ea typeface="Calibri" pitchFamily="34" charset="0"/>
              </a:rPr>
              <a:t>Definice: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5400" i="1" dirty="0" smtClean="0">
                <a:solidFill>
                  <a:prstClr val="black"/>
                </a:solidFill>
                <a:latin typeface="Arial" pitchFamily="34" charset="0"/>
                <a:ea typeface="Calibri" pitchFamily="34" charset="0"/>
              </a:rPr>
              <a:t>k</a:t>
            </a:r>
            <a:r>
              <a:rPr lang="cs-CZ" sz="5400" b="1" i="1" dirty="0" smtClean="0">
                <a:solidFill>
                  <a:prstClr val="black"/>
                </a:solidFill>
                <a:latin typeface="Arial" pitchFamily="34" charset="0"/>
                <a:ea typeface="Calibri" pitchFamily="34" charset="0"/>
              </a:rPr>
              <a:t>-členná kombinace s opakováním </a:t>
            </a:r>
            <a:r>
              <a:rPr lang="cs-CZ" sz="5400" b="1" dirty="0" smtClean="0">
                <a:solidFill>
                  <a:prstClr val="black"/>
                </a:solidFill>
                <a:latin typeface="Arial" pitchFamily="34" charset="0"/>
                <a:ea typeface="Calibri" pitchFamily="34" charset="0"/>
              </a:rPr>
              <a:t>z </a:t>
            </a:r>
            <a:r>
              <a:rPr lang="cs-CZ" sz="5400" i="1" dirty="0" smtClean="0">
                <a:solidFill>
                  <a:prstClr val="black"/>
                </a:solidFill>
                <a:latin typeface="Arial" pitchFamily="34" charset="0"/>
                <a:ea typeface="Calibri" pitchFamily="34" charset="0"/>
              </a:rPr>
              <a:t>n</a:t>
            </a:r>
            <a:r>
              <a:rPr lang="cs-CZ" sz="5400" b="1" dirty="0" smtClean="0">
                <a:solidFill>
                  <a:prstClr val="black"/>
                </a:solidFill>
                <a:latin typeface="Arial" pitchFamily="34" charset="0"/>
                <a:ea typeface="Calibri" pitchFamily="34" charset="0"/>
              </a:rPr>
              <a:t> prvků je neuspořádaná </a:t>
            </a:r>
            <a:r>
              <a:rPr lang="cs-CZ" sz="5400" i="1" dirty="0" smtClean="0">
                <a:solidFill>
                  <a:prstClr val="black"/>
                </a:solidFill>
                <a:latin typeface="Arial" pitchFamily="34" charset="0"/>
                <a:ea typeface="Calibri" pitchFamily="34" charset="0"/>
              </a:rPr>
              <a:t>k</a:t>
            </a:r>
            <a:r>
              <a:rPr lang="cs-CZ" sz="5400" b="1" dirty="0" smtClean="0">
                <a:solidFill>
                  <a:prstClr val="black"/>
                </a:solidFill>
                <a:latin typeface="Arial" pitchFamily="34" charset="0"/>
                <a:ea typeface="Calibri" pitchFamily="34" charset="0"/>
              </a:rPr>
              <a:t>-</a:t>
            </a:r>
            <a:r>
              <a:rPr lang="cs-CZ" sz="5400" b="1" dirty="0" err="1" smtClean="0">
                <a:solidFill>
                  <a:prstClr val="black"/>
                </a:solidFill>
                <a:latin typeface="Arial" pitchFamily="34" charset="0"/>
                <a:ea typeface="Calibri" pitchFamily="34" charset="0"/>
              </a:rPr>
              <a:t>tice</a:t>
            </a:r>
            <a:r>
              <a:rPr lang="cs-CZ" sz="5400" b="1" dirty="0" smtClean="0">
                <a:solidFill>
                  <a:prstClr val="black"/>
                </a:solidFill>
                <a:latin typeface="Arial" pitchFamily="34" charset="0"/>
                <a:ea typeface="Calibri" pitchFamily="34" charset="0"/>
              </a:rPr>
              <a:t> sestavená z těchto prvků tak, že každý prvek se v ní vyskytuje nejvýše </a:t>
            </a:r>
            <a:r>
              <a:rPr lang="cs-CZ" sz="5400" i="1" dirty="0" smtClean="0">
                <a:solidFill>
                  <a:prstClr val="black"/>
                </a:solidFill>
                <a:latin typeface="Arial" pitchFamily="34" charset="0"/>
                <a:ea typeface="Calibri" pitchFamily="34" charset="0"/>
              </a:rPr>
              <a:t>k</a:t>
            </a:r>
            <a:r>
              <a:rPr lang="cs-CZ" sz="5400" b="1" dirty="0" smtClean="0">
                <a:solidFill>
                  <a:prstClr val="black"/>
                </a:solidFill>
                <a:latin typeface="Arial" pitchFamily="34" charset="0"/>
                <a:ea typeface="Calibri" pitchFamily="34" charset="0"/>
              </a:rPr>
              <a:t>-krát.</a:t>
            </a:r>
            <a:endParaRPr lang="cs-CZ" sz="5400" dirty="0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68760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5400" b="1" dirty="0" smtClean="0"/>
              <a:t>Počet </a:t>
            </a:r>
            <a:r>
              <a:rPr lang="cs-CZ" sz="5400" i="1" dirty="0" smtClean="0"/>
              <a:t>K´(k,n) </a:t>
            </a:r>
            <a:r>
              <a:rPr lang="cs-CZ" sz="5400" b="1" dirty="0" smtClean="0"/>
              <a:t>všech </a:t>
            </a:r>
            <a:r>
              <a:rPr lang="cs-CZ" sz="5400" i="1" dirty="0" smtClean="0"/>
              <a:t>k</a:t>
            </a:r>
            <a:r>
              <a:rPr lang="cs-CZ" sz="5400" b="1" dirty="0" smtClean="0"/>
              <a:t>-členných kombinací s opakováním z </a:t>
            </a:r>
            <a:r>
              <a:rPr lang="cs-CZ" sz="5400" i="1" dirty="0" smtClean="0"/>
              <a:t>n</a:t>
            </a:r>
            <a:r>
              <a:rPr lang="cs-CZ" sz="5400" dirty="0" smtClean="0"/>
              <a:t> </a:t>
            </a:r>
            <a:r>
              <a:rPr lang="cs-CZ" sz="5400" b="1" dirty="0" smtClean="0"/>
              <a:t>prvků je </a:t>
            </a:r>
            <a:endParaRPr lang="cs-CZ" sz="5400" b="1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31640" y="3933056"/>
            <a:ext cx="6072026" cy="14401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251520" y="332656"/>
            <a:ext cx="8279904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Literatura: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Doc. RNDr. Emil CALDA, CSc.: Matematika pro gymnázia, kombinatorika, pravděpodobnost, statistika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Doc. RNDr. Emil CALDA, CSc.:Matematika pro netechnické obory SOŠ a SOU 3. díl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434</Words>
  <Application>Microsoft Office PowerPoint</Application>
  <PresentationFormat>Předvádění na obrazovce (4:3)</PresentationFormat>
  <Paragraphs>73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Snímek 4</vt:lpstr>
      <vt:lpstr>Snímek 5</vt:lpstr>
      <vt:lpstr>Platí:</vt:lpstr>
      <vt:lpstr>Snímek 7</vt:lpstr>
      <vt:lpstr>Snímek 8</vt:lpstr>
      <vt:lpstr>Snímek 9</vt:lpstr>
      <vt:lpstr>Snímek 10</vt:lpstr>
      <vt:lpstr>Snímek 11</vt:lpstr>
      <vt:lpstr>Počet K´(k,n) všech k-členných kombinací s opakováním z n prvků je 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9</cp:revision>
  <dcterms:modified xsi:type="dcterms:W3CDTF">2012-11-04T15:22:22Z</dcterms:modified>
</cp:coreProperties>
</file>