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5" r:id="rId7"/>
    <p:sldId id="268" r:id="rId8"/>
    <p:sldId id="269" r:id="rId9"/>
    <p:sldId id="270" r:id="rId10"/>
    <p:sldId id="274" r:id="rId11"/>
    <p:sldId id="275" r:id="rId12"/>
    <p:sldId id="26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FA43"/>
    <a:srgbClr val="27DD2B"/>
    <a:srgbClr val="22D426"/>
    <a:srgbClr val="28E80E"/>
    <a:srgbClr val="55F44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783A769-60C8-49D1-84C3-3AC1668B0CCD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73F129B-71F8-453A-A610-01196CEBC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mapy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www.portalpraha.cz/dum-u-dvou-sluncu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microsoft.com/office/2007/relationships/hdphoto" Target="../media/hdphoto2.wdp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autori/_zprava/neruda-jan--93490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18833352"/>
              </p:ext>
            </p:extLst>
          </p:nvPr>
        </p:nvGraphicFramePr>
        <p:xfrm>
          <a:off x="1403648" y="2420888"/>
          <a:ext cx="6405563" cy="4017330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Kamila Vysoká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VY_32_INOVACE_2B_03_Jan Neruda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život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2B_ČJ6.roč.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15.11.2012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 představuje žákům osobnost spisovatele, básníka a novináře  Jana Nerudy. Prezentace je koncipována jako výkladový materiál, obsahuje základní životopisná data, obrazový materiál a odkazy na webové stránky pro bližší seznámení.  Žáci se seznámí s faktory, které měly vliv na jeho tvorbu. Závěrečný test přispěje k důkladnějšímu osvojení látky. Na tento DUM navazuje Jan Neruda – dílo.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556792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55576" y="980728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52708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 algn="ctr">
              <a:buNone/>
            </a:pPr>
            <a:endParaRPr lang="cs-CZ" sz="4000" b="1" dirty="0" smtClean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137160" indent="0" algn="ctr">
              <a:buNone/>
            </a:pP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Jan Neruda</a:t>
            </a:r>
          </a:p>
          <a:p>
            <a:pPr marL="137160" indent="0" algn="ctr">
              <a:buNone/>
            </a:pP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- </a:t>
            </a:r>
          </a:p>
          <a:p>
            <a:pPr marL="137160" indent="0" algn="ctr">
              <a:buNone/>
            </a:pP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život</a:t>
            </a:r>
          </a:p>
          <a:p>
            <a:pPr marL="137160" indent="0">
              <a:buNone/>
            </a:pP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901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5229200"/>
            <a:ext cx="4032448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pt-BR" b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834</a:t>
            </a:r>
            <a:r>
              <a:rPr lang="cs-CZ" b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</a:t>
            </a:r>
            <a:r>
              <a:rPr lang="pt-BR" b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1891</a:t>
            </a:r>
            <a:r>
              <a:rPr lang="pt-BR" b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Jan Nerud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73" y="404664"/>
            <a:ext cx="3533430" cy="46800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Jan Vilímek - Jan Nerud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582" y="451691"/>
            <a:ext cx="3424203" cy="45859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3980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72008"/>
            <a:ext cx="5482863" cy="90872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Jan Neruda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5140" y="980728"/>
            <a:ext cx="2723461" cy="2038253"/>
          </a:xfrm>
          <a:prstGeom prst="ellipse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Oslnivý tanečník i novinář.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691680" y="2204864"/>
            <a:ext cx="3096344" cy="2088232"/>
          </a:xfrm>
          <a:prstGeom prst="ellipse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>
                <a:solidFill>
                  <a:schemeClr val="bg1"/>
                </a:solidFill>
              </a:rPr>
              <a:t>Autor fejetonů, kvůli kterým stálo za to koupit si noviny. </a:t>
            </a:r>
            <a:r>
              <a:rPr lang="cs-CZ" sz="2300" b="1" dirty="0" smtClean="0">
                <a:solidFill>
                  <a:schemeClr val="bg1"/>
                </a:solidFill>
              </a:rPr>
              <a:t> 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779912" y="3501008"/>
            <a:ext cx="3231976" cy="2083321"/>
          </a:xfrm>
          <a:prstGeom prst="ellipse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>
                <a:solidFill>
                  <a:schemeClr val="bg1"/>
                </a:solidFill>
              </a:rPr>
              <a:t>Básník, který už první sbírkou vyvolal skandál.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986117" y="4586873"/>
            <a:ext cx="3096933" cy="2136397"/>
          </a:xfrm>
          <a:prstGeom prst="ellipse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dirty="0">
                <a:solidFill>
                  <a:schemeClr val="bg1"/>
                </a:solidFill>
              </a:rPr>
              <a:t>Starý mládenec proslulý svými láskami. </a:t>
            </a:r>
            <a:endParaRPr lang="cs-CZ" sz="2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00559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6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 7"/>
          <p:cNvSpPr/>
          <p:nvPr/>
        </p:nvSpPr>
        <p:spPr>
          <a:xfrm>
            <a:off x="2570299" y="2345223"/>
            <a:ext cx="3528392" cy="216024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DĚTSTVÍ A STUDIUM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-6780" y="45369"/>
            <a:ext cx="3265396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900" dirty="0" smtClean="0">
              <a:solidFill>
                <a:schemeClr val="bg1"/>
              </a:solidFill>
            </a:endParaRPr>
          </a:p>
          <a:p>
            <a:pPr algn="ctr"/>
            <a:r>
              <a:rPr lang="cs-CZ" sz="1900" dirty="0" smtClean="0">
                <a:solidFill>
                  <a:schemeClr val="bg1"/>
                </a:solidFill>
              </a:rPr>
              <a:t>Narodil se na Malé Straně v chudé rodině. Jeho otec prodával v trafice. Matka byla posluhovačkou. </a:t>
            </a:r>
          </a:p>
          <a:p>
            <a:pPr algn="ctr"/>
            <a:endParaRPr lang="cs-CZ" sz="1900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81358" y="45369"/>
            <a:ext cx="3306274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Většinu dětství prožil v domě U Dvou slunců. Toto období se mu vrylo do paměti a inspirovalo jej pro budoucí tvorbu.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148064" y="4536977"/>
            <a:ext cx="3528392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bg1"/>
                </a:solidFill>
              </a:rPr>
              <a:t>„Mne </a:t>
            </a:r>
            <a:r>
              <a:rPr lang="cs-CZ" sz="2000" i="1" dirty="0">
                <a:solidFill>
                  <a:schemeClr val="bg1"/>
                </a:solidFill>
              </a:rPr>
              <a:t>osud do kolébky tvrdé dal, pak na kazajku záplatu mi </a:t>
            </a:r>
            <a:r>
              <a:rPr lang="cs-CZ" sz="2000" i="1" dirty="0" smtClean="0">
                <a:solidFill>
                  <a:schemeClr val="bg1"/>
                </a:solidFill>
              </a:rPr>
              <a:t>přišil.“ (Jan Neruda)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580112" y="84345"/>
            <a:ext cx="3456384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 ukončení gymnázia se dal na </a:t>
            </a:r>
            <a:r>
              <a:rPr lang="cs-CZ" dirty="0">
                <a:solidFill>
                  <a:schemeClr val="bg1"/>
                </a:solidFill>
              </a:rPr>
              <a:t>studia práv a filozofie. </a:t>
            </a:r>
            <a:r>
              <a:rPr lang="cs-CZ" dirty="0" smtClean="0">
                <a:solidFill>
                  <a:schemeClr val="bg1"/>
                </a:solidFill>
              </a:rPr>
              <a:t>Ta však </a:t>
            </a:r>
            <a:r>
              <a:rPr lang="cs-CZ" dirty="0">
                <a:solidFill>
                  <a:schemeClr val="bg1"/>
                </a:solidFill>
              </a:rPr>
              <a:t>nedokončil. Začal se věnovat novinařině a literatuře.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-6780" y="5045597"/>
            <a:ext cx="479887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rozumíš této větě?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427984" y="5517232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4509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7" grpId="0" animBg="1"/>
      <p:bldP spid="15" grpId="0" animBg="1"/>
      <p:bldP spid="11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U Dvou Slunc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0" y="332656"/>
            <a:ext cx="5075717" cy="38067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euroagentur.com/img/_/tip.1090/dum-u-dvou-sluncu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36912"/>
            <a:ext cx="2856317" cy="21422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652120" y="4779151"/>
            <a:ext cx="3397402" cy="1872208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cs-CZ" sz="2800" dirty="0">
              <a:solidFill>
                <a:schemeClr val="bg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2298" y="4293096"/>
            <a:ext cx="4572000" cy="163121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000" i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Dům U Dvou slunců </a:t>
            </a:r>
            <a:r>
              <a:rPr lang="cs-CZ" sz="20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 Nerudově (dříve Ostruhové) ulici v Praze , kde Neruda strávil většinu svého dětství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Klikni na obrázek a podívej se, kde přesně dům leží.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56142" y="4972641"/>
            <a:ext cx="3168352" cy="13234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Detail 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domovního </a:t>
            </a:r>
            <a:r>
              <a:rPr lang="cs-CZ" sz="2000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znamení. Uhodneš, k čemu sloužilo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?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Pro bližší informaci klikni na obrázek.</a:t>
            </a:r>
            <a:endParaRPr lang="cs-CZ" sz="20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0246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 7"/>
          <p:cNvSpPr/>
          <p:nvPr/>
        </p:nvSpPr>
        <p:spPr>
          <a:xfrm>
            <a:off x="2982443" y="1988840"/>
            <a:ext cx="3168352" cy="2170971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OSUDOVÉ ŽENY</a:t>
            </a:r>
          </a:p>
        </p:txBody>
      </p:sp>
      <p:sp>
        <p:nvSpPr>
          <p:cNvPr id="16" name="Ovál 15"/>
          <p:cNvSpPr/>
          <p:nvPr/>
        </p:nvSpPr>
        <p:spPr>
          <a:xfrm>
            <a:off x="155188" y="188640"/>
            <a:ext cx="3365826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Jeho první láskou byla </a:t>
            </a:r>
            <a:r>
              <a:rPr lang="cs-CZ" b="1" dirty="0" smtClean="0">
                <a:solidFill>
                  <a:schemeClr val="bg1"/>
                </a:solidFill>
              </a:rPr>
              <a:t>Anna Holinová</a:t>
            </a:r>
            <a:r>
              <a:rPr lang="cs-CZ" dirty="0" smtClean="0">
                <a:solidFill>
                  <a:schemeClr val="bg1"/>
                </a:solidFill>
              </a:rPr>
              <a:t>. Její otec však lásce nepřál, protože mladý Neruda nebyl hmotně zajištěn.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508104" y="332656"/>
            <a:ext cx="3312368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Se spisovatelkou </a:t>
            </a:r>
            <a:r>
              <a:rPr lang="cs-CZ" b="1" dirty="0" smtClean="0">
                <a:solidFill>
                  <a:schemeClr val="bg1"/>
                </a:solidFill>
              </a:rPr>
              <a:t>Karolínou Světlou </a:t>
            </a:r>
            <a:r>
              <a:rPr lang="cs-CZ" dirty="0" smtClean="0">
                <a:solidFill>
                  <a:schemeClr val="bg1"/>
                </a:solidFill>
              </a:rPr>
              <a:t>si posílali milostné dopisy, ale šlo o vztah platonický.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894170" y="3284984"/>
            <a:ext cx="3168352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Terezie (</a:t>
            </a:r>
            <a:r>
              <a:rPr lang="cs-CZ" b="1" dirty="0" err="1" smtClean="0">
                <a:solidFill>
                  <a:schemeClr val="bg1"/>
                </a:solidFill>
              </a:rPr>
              <a:t>Rézinka</a:t>
            </a:r>
            <a:r>
              <a:rPr lang="cs-CZ" b="1" dirty="0" smtClean="0">
                <a:solidFill>
                  <a:schemeClr val="bg1"/>
                </a:solidFill>
              </a:rPr>
              <a:t>) Macháčková</a:t>
            </a:r>
            <a:r>
              <a:rPr lang="cs-CZ" dirty="0" smtClean="0">
                <a:solidFill>
                  <a:schemeClr val="bg1"/>
                </a:solidFill>
              </a:rPr>
              <a:t>, další Nerudova láska, brzy zemřela.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906373" y="4459493"/>
            <a:ext cx="3234979" cy="227687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Poslední milostné vzplanutí pocítil k </a:t>
            </a:r>
            <a:r>
              <a:rPr lang="cs-CZ" b="1" dirty="0" smtClean="0">
                <a:solidFill>
                  <a:schemeClr val="bg1"/>
                </a:solidFill>
              </a:rPr>
              <a:t>Anně Tiché</a:t>
            </a:r>
            <a:r>
              <a:rPr lang="cs-CZ" dirty="0" smtClean="0">
                <a:solidFill>
                  <a:schemeClr val="bg1"/>
                </a:solidFill>
              </a:rPr>
              <a:t>. Vztah s mladičkou dívkou však stárnoucí Neruda záměrně ukončil.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46443" y="3079691"/>
            <a:ext cx="3131840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Velice miloval svou matku. Zůstal v její blízkosti až do její smrti.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55188" y="188640"/>
            <a:ext cx="3365826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Studentská láska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508104" y="332656"/>
            <a:ext cx="3312368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 </a:t>
            </a:r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deální ženy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884885" y="3284984"/>
            <a:ext cx="3168352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Předčasná smrt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915816" y="4459493"/>
            <a:ext cx="3234979" cy="227687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Veliký věkový rozdíl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46443" y="3079691"/>
            <a:ext cx="3131840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Synovská láska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4004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prostor-ad.cz/pruvodce/okolobrd/nknin/img/nerho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5235457" cy="29885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Karolina Svetla 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902" y="620688"/>
            <a:ext cx="2095500" cy="2924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Tereza Machackova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663" b="8938"/>
          <a:stretch/>
        </p:blipFill>
        <p:spPr bwMode="auto">
          <a:xfrm>
            <a:off x="539552" y="3551613"/>
            <a:ext cx="2600325" cy="3176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krivoklatsko.cz/apollo/pictures/2011520201822355419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877" y="3706376"/>
            <a:ext cx="3819525" cy="2867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2944699"/>
            <a:ext cx="4572000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Jan Neruda s Annou Holinovou.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6342983"/>
            <a:ext cx="2577017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Terezie Macháčková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36902" y="3144754"/>
            <a:ext cx="1958695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Karolína Světlá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12877" y="6162073"/>
            <a:ext cx="2160240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Nerudova matka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19522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 7"/>
          <p:cNvSpPr/>
          <p:nvPr/>
        </p:nvSpPr>
        <p:spPr>
          <a:xfrm>
            <a:off x="2764128" y="2564904"/>
            <a:ext cx="3528392" cy="216024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3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BYL?</a:t>
            </a:r>
          </a:p>
        </p:txBody>
      </p:sp>
      <p:sp>
        <p:nvSpPr>
          <p:cNvPr id="16" name="Ovál 15"/>
          <p:cNvSpPr/>
          <p:nvPr/>
        </p:nvSpPr>
        <p:spPr>
          <a:xfrm>
            <a:off x="0" y="1392437"/>
            <a:ext cx="3144625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Byl výborným tanečníkem, žádný ples se bez něho neobešel. </a:t>
            </a:r>
          </a:p>
        </p:txBody>
      </p:sp>
      <p:sp>
        <p:nvSpPr>
          <p:cNvPr id="9" name="Ovál 8"/>
          <p:cNvSpPr/>
          <p:nvPr/>
        </p:nvSpPr>
        <p:spPr>
          <a:xfrm>
            <a:off x="2963207" y="141123"/>
            <a:ext cx="3304696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50" dirty="0" smtClean="0">
                <a:solidFill>
                  <a:schemeClr val="bg1"/>
                </a:solidFill>
              </a:rPr>
              <a:t>Podnikl cesty do Německa, Francie, Itálie </a:t>
            </a:r>
            <a:r>
              <a:rPr lang="cs-CZ" sz="1750" dirty="0">
                <a:solidFill>
                  <a:schemeClr val="bg1"/>
                </a:solidFill>
              </a:rPr>
              <a:t>a </a:t>
            </a:r>
            <a:r>
              <a:rPr lang="cs-CZ" sz="1750" dirty="0" smtClean="0">
                <a:solidFill>
                  <a:schemeClr val="bg1"/>
                </a:solidFill>
              </a:rPr>
              <a:t>Egypta. Záznamy z cest jsou </a:t>
            </a:r>
            <a:r>
              <a:rPr lang="cs-CZ" sz="1750" dirty="0">
                <a:solidFill>
                  <a:schemeClr val="bg1"/>
                </a:solidFill>
              </a:rPr>
              <a:t>zajímavým svědectvím o životě této </a:t>
            </a:r>
            <a:r>
              <a:rPr lang="cs-CZ" sz="1750" dirty="0" smtClean="0">
                <a:solidFill>
                  <a:schemeClr val="bg1"/>
                </a:solidFill>
              </a:rPr>
              <a:t>doby.</a:t>
            </a:r>
            <a:endParaRPr lang="cs-CZ" sz="1750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364088" y="4221088"/>
            <a:ext cx="3312367" cy="223117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50" dirty="0">
                <a:solidFill>
                  <a:schemeClr val="bg1"/>
                </a:solidFill>
              </a:rPr>
              <a:t> </a:t>
            </a:r>
            <a:r>
              <a:rPr lang="cs-CZ" sz="1750" dirty="0" smtClean="0">
                <a:solidFill>
                  <a:schemeClr val="bg1"/>
                </a:solidFill>
              </a:rPr>
              <a:t>Ke sklonku života trpěl zdravotními problémy. Upadl na náledí a </a:t>
            </a:r>
            <a:r>
              <a:rPr lang="cs-CZ" sz="1750" dirty="0">
                <a:solidFill>
                  <a:schemeClr val="bg1"/>
                </a:solidFill>
              </a:rPr>
              <a:t>byl </a:t>
            </a:r>
            <a:r>
              <a:rPr lang="cs-CZ" sz="1750" dirty="0" smtClean="0">
                <a:solidFill>
                  <a:schemeClr val="bg1"/>
                </a:solidFill>
              </a:rPr>
              <a:t>upoután na lůžku, </a:t>
            </a:r>
            <a:r>
              <a:rPr lang="cs-CZ" sz="1750" dirty="0">
                <a:solidFill>
                  <a:schemeClr val="bg1"/>
                </a:solidFill>
              </a:rPr>
              <a:t>ven </a:t>
            </a:r>
            <a:r>
              <a:rPr lang="cs-CZ" sz="1750" dirty="0" smtClean="0">
                <a:solidFill>
                  <a:schemeClr val="bg1"/>
                </a:solidFill>
              </a:rPr>
              <a:t>vycházel málokdy</a:t>
            </a:r>
            <a:r>
              <a:rPr lang="cs-CZ" sz="175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10" name="Ovál 9"/>
          <p:cNvSpPr/>
          <p:nvPr/>
        </p:nvSpPr>
        <p:spPr>
          <a:xfrm>
            <a:off x="467544" y="4221088"/>
            <a:ext cx="3384376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Za </a:t>
            </a:r>
            <a:r>
              <a:rPr lang="cs-CZ" dirty="0">
                <a:solidFill>
                  <a:schemeClr val="bg1"/>
                </a:solidFill>
              </a:rPr>
              <a:t>svého života nebyl </a:t>
            </a:r>
            <a:r>
              <a:rPr lang="cs-CZ" dirty="0" smtClean="0">
                <a:solidFill>
                  <a:schemeClr val="bg1"/>
                </a:solidFill>
              </a:rPr>
              <a:t>jako básník doceněn</a:t>
            </a:r>
            <a:r>
              <a:rPr lang="cs-CZ" dirty="0">
                <a:solidFill>
                  <a:schemeClr val="bg1"/>
                </a:solidFill>
              </a:rPr>
              <a:t>. I proto měl až záporný vztah k lidem. </a:t>
            </a:r>
            <a:r>
              <a:rPr lang="cs-CZ" dirty="0" smtClean="0">
                <a:solidFill>
                  <a:schemeClr val="bg1"/>
                </a:solidFill>
              </a:rPr>
              <a:t>Stával se doslova nerudným.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032375" y="1487132"/>
            <a:ext cx="3056624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Neruda se nikdy neoženil.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Velice miloval svou matku, které zůstal věrný až do její smrti.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0" y="1392437"/>
            <a:ext cx="3144625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 salónů</a:t>
            </a:r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</p:txBody>
      </p:sp>
      <p:sp>
        <p:nvSpPr>
          <p:cNvPr id="12" name="Ovál 11"/>
          <p:cNvSpPr/>
          <p:nvPr/>
        </p:nvSpPr>
        <p:spPr>
          <a:xfrm>
            <a:off x="2963207" y="141123"/>
            <a:ext cx="3304696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Cestovatel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64088" y="4221088"/>
            <a:ext cx="3312367" cy="223117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Těžké zranění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032375" y="1484784"/>
            <a:ext cx="3056624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Vlk samotář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67544" y="4256557"/>
            <a:ext cx="3384376" cy="216024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Nerudný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19468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Jan Neruda grave Vysehrad Cemetery Prague CZ 8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4495131" cy="59935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raha, Mala Strana - Nerudova 47, U dvou sluncu (pametni deska, Neruda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60848"/>
            <a:ext cx="3051820" cy="4616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6659" y="6240025"/>
            <a:ext cx="4572000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Hrob Jana Nerudy na Vyšehradě.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09171" y="1540823"/>
            <a:ext cx="3425749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Pamětní deska Jana Nerudy.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450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786" y="980728"/>
            <a:ext cx="8229600" cy="5760640"/>
          </a:xfrm>
        </p:spPr>
        <p:txBody>
          <a:bodyPr>
            <a:normAutofit/>
          </a:bodyPr>
          <a:lstStyle/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prožil většinu svého dětství?</a:t>
            </a:r>
          </a:p>
          <a:p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vysokou školu vystudoval?</a:t>
            </a:r>
          </a:p>
          <a:p>
            <a:pPr marL="137160" indent="0"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osudových lásek prožil?</a:t>
            </a:r>
          </a:p>
          <a:p>
            <a:pPr marL="137160" indent="0"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měl záliby?</a:t>
            </a:r>
          </a:p>
          <a:p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za svého života uznáván a ceněn jako básník?</a:t>
            </a:r>
          </a:p>
          <a:p>
            <a:pPr marL="137160" indent="0"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strávil poslední tři roky svého života?</a:t>
            </a:r>
          </a:p>
          <a:p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051717" y="116632"/>
            <a:ext cx="5482863" cy="69269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lt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Závěrečný kvíz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836442" y="1529639"/>
            <a:ext cx="5112568" cy="40715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lt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solidFill>
                  <a:schemeClr val="bg1"/>
                </a:solidFill>
                <a:effectLst/>
              </a:rPr>
              <a:t>Malá Strana, </a:t>
            </a:r>
            <a:r>
              <a:rPr lang="cs-CZ" sz="2400" b="0" dirty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Dům U Dvou </a:t>
            </a:r>
            <a:r>
              <a:rPr lang="cs-CZ" sz="2400" b="0" dirty="0" smtClean="0">
                <a:solidFill>
                  <a:schemeClr val="bg1"/>
                </a:solidFill>
                <a:effectLst/>
                <a:latin typeface="Calibri" pitchFamily="34" charset="0"/>
                <a:cs typeface="Calibri" pitchFamily="34" charset="0"/>
              </a:rPr>
              <a:t>slunců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836442" y="6197458"/>
            <a:ext cx="5112568" cy="40715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lt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solidFill>
                  <a:schemeClr val="bg1"/>
                </a:solidFill>
                <a:effectLst/>
              </a:rPr>
              <a:t>Utrpěl vážné zranění, stranil se lidí.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788956" y="3356992"/>
            <a:ext cx="5112568" cy="4650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lt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solidFill>
                  <a:schemeClr val="bg1"/>
                </a:solidFill>
                <a:effectLst/>
              </a:rPr>
              <a:t>Čtyři.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778385" y="4244647"/>
            <a:ext cx="5112568" cy="47916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lt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solidFill>
                  <a:schemeClr val="bg1"/>
                </a:solidFill>
                <a:effectLst/>
              </a:rPr>
              <a:t>Cestování, tančení, psaní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836442" y="5180751"/>
            <a:ext cx="5112568" cy="47916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lt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solidFill>
                  <a:schemeClr val="bg1"/>
                </a:solidFill>
                <a:effectLst/>
              </a:rPr>
              <a:t>Ne. A to ho trápilo.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810755" y="2450410"/>
            <a:ext cx="5112568" cy="479167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 fontScale="92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lt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solidFill>
                  <a:schemeClr val="bg1"/>
                </a:solidFill>
                <a:effectLst/>
              </a:rPr>
              <a:t>Studium práv ani filozofie nedokončil.</a:t>
            </a:r>
            <a:endParaRPr lang="cs-CZ" sz="2400" b="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83882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 fontScale="40000" lnSpcReduction="20000"/>
          </a:bodyPr>
          <a:lstStyle/>
          <a:p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31.10.2012]. Dostupný na WWW: &lt;http://cs.wikipedia.org/wiki/Soubor:Jan_Neruda.jpg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cs-CZ" dirty="0" smtClean="0"/>
              <a:t>VILÍMEK, Jan</a:t>
            </a:r>
            <a:r>
              <a:rPr lang="pt-BR" dirty="0" smtClean="0"/>
              <a:t>.</a:t>
            </a:r>
            <a:r>
              <a:rPr lang="pt-BR" dirty="0"/>
              <a:t> </a:t>
            </a:r>
            <a:r>
              <a:rPr lang="pt-BR" i="1" dirty="0"/>
              <a:t>www.wikipedia.cz</a:t>
            </a:r>
            <a:r>
              <a:rPr lang="pt-BR" dirty="0"/>
              <a:t> [online]. [cit. 31.10.2012]. Dostupný na WWW: &lt;http://cs.wikipedia.org/wiki/Soubor:Jan_Vil%C3%ADmek_-_Jan_Neruda.jpg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l-PL" dirty="0"/>
              <a:t>OKER ISLAND. </a:t>
            </a:r>
            <a:r>
              <a:rPr lang="pl-PL" i="1" dirty="0"/>
              <a:t>www.wikipedia.cz</a:t>
            </a:r>
            <a:r>
              <a:rPr lang="pl-PL" dirty="0"/>
              <a:t> [online]. [cit. 31.10.2012]. Dostupný na WWW: &lt;http://cs.wikipedia.org/wiki/Soubor:U_Dvou_Sluncu.JPG</a:t>
            </a:r>
            <a:r>
              <a:rPr lang="pl-PL" dirty="0" smtClean="0"/>
              <a:t>&gt;.</a:t>
            </a:r>
          </a:p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um=1&amp;hl=cs&amp;sa=N&amp;biw=1366&amp;bih=643&amp;tbm=isch&amp;tbnid=0PkM90RlXaDEyM:&amp;imgrefurl=http://www.euroagentur.com/cz/turisticke-tipy/dum-u-dvou-sluncu&amp;docid=ARJl2Ubj887Q5M&amp;imgurl=http://www.euroagentur.com/img/_/tip.1090/dum-u-dvou-sluncu2.jpg&amp;w=220&amp;h=165&amp;ei=OmWRUNz0JZHFmQXO3ICIBw&amp;zoom=1&amp;iact=rc&amp;dur=708&amp;sig=100979125487772815046&amp;page=1&amp;tbnh=132&amp;tbnw=172&amp;start=0&amp;ndsp=19&amp;ved=1t:429,i:86&amp;tx=84&amp;ty=79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num=10&amp;hl=cs&amp;biw=1366&amp;bih=643&amp;tbm=isch&amp;tbnid=yneSTTX9t-DbJM:&amp;imgrefurl=http://www.prostor-ad.cz/pruvodce/okolobrd/nknin/holinova.htm&amp;docid=WrgDzTJk9A2eHM&amp;imgurl=http://www.prostor-ad.cz/pruvodce/okolobrd/nknin/img/nerhol.jpg&amp;w=720&amp;h=411&amp;ei=u3KRUM7yKqr6mAXqvIGADw&amp;zoom=1&amp;iact=hc&amp;vpx=290&amp;vpy=157&amp;dur=15&amp;hovh=169&amp;hovw=297&amp;tx=172&amp;ty=108&amp;sig=100979125487772815046&amp;page=1&amp;tbnh=125&amp;tbnw=215&amp;start=0&amp;ndsp=24&amp;ved=1t:429,i:72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31.10.2012]. Dostupný na WWW: &lt;http://cs.wikipedia.org/wiki/Soubor:Karolina_Svetla_02.jpg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31.10.2012]. Dostupný na WWW: &lt;http://cs.wikipedia.org/wiki/Soubor:Tereza_Machackova.jpg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t-BR" dirty="0"/>
              <a:t>AUTOR NEZNÁMÝ. </a:t>
            </a:r>
            <a:r>
              <a:rPr lang="pt-BR" i="1" dirty="0"/>
              <a:t>www.google.cz</a:t>
            </a:r>
            <a:r>
              <a:rPr lang="pt-BR" dirty="0"/>
              <a:t> [online]. [cit. 31.10.2012]. Dostupný na WWW: &lt;http://www.google.cz/imgres?hl=cs&amp;biw=1366&amp;bih=643&amp;tbm=isch&amp;tbnid=powoJmaEBrLvnM:&amp;imgrefurl=http://www.krivoklatsko.cz/cz/area.asp%3Fplace_id%3D1%26area_id%3D74&amp;docid=URPhMm2wqvV2ZM&amp;imgurl=http://www.krivoklatsko.cz/apollo/pictures/2011520201822355419.jpg&amp;w=401&amp;h=301&amp;ei=knSRUKv0E6uJmQXb9oEo&amp;zoom=1&amp;iact=hc&amp;vpx=274&amp;vpy=159&amp;dur=175&amp;hovh=194&amp;hovw=259&amp;tx=136&amp;ty=131&amp;sig=100979125487772815046&amp;page=1&amp;tbnh=154&amp;tbnw=178&amp;start=0&amp;ndsp=24&amp;ved=1t:429,i:69</a:t>
            </a:r>
            <a:r>
              <a:rPr lang="pt-BR" dirty="0" smtClean="0"/>
              <a:t>&gt;.</a:t>
            </a:r>
            <a:endParaRPr lang="cs-CZ" dirty="0" smtClean="0"/>
          </a:p>
          <a:p>
            <a:r>
              <a:rPr lang="pl-PL" dirty="0"/>
              <a:t>MIAOW MIAOW. </a:t>
            </a:r>
            <a:r>
              <a:rPr lang="pl-PL" i="1" dirty="0"/>
              <a:t>www.wikipedia.cz</a:t>
            </a:r>
            <a:r>
              <a:rPr lang="pl-PL" dirty="0"/>
              <a:t> [online]. [cit. 31.10.2012]. Dostupný na WWW: &lt;http://cs.wikipedia.org/wiki/Soubor:Jan_Neruda_grave_Vysehrad_Cemetery_Prague_CZ_807</a:t>
            </a:r>
            <a:r>
              <a:rPr lang="pl-PL" dirty="0" smtClean="0"/>
              <a:t>.</a:t>
            </a:r>
          </a:p>
          <a:p>
            <a:r>
              <a:rPr lang="pl-PL" dirty="0"/>
              <a:t>BAŤHA, Matěj. </a:t>
            </a:r>
            <a:r>
              <a:rPr lang="pl-PL" i="1" dirty="0"/>
              <a:t>www.wikipedia.cz</a:t>
            </a:r>
            <a:r>
              <a:rPr lang="pl-PL" dirty="0"/>
              <a:t> [online]. [cit. 31.10.2012]. Dostupný na WWW: &lt;http://cs.wikipedia.org/wiki/Soubor:Praha,_Mala_Strana_-_Nerudova_47,_U_dvou_sluncu_(pametni_deska,_Neruda).jpg&gt;.</a:t>
            </a:r>
            <a:endParaRPr lang="cs-CZ" dirty="0" smtClean="0"/>
          </a:p>
          <a:p>
            <a:r>
              <a:rPr lang="cs-CZ" dirty="0">
                <a:hlinkClick r:id="rId2"/>
              </a:rPr>
              <a:t>http://www.rozhlas.cz/ctenarskydenik/autori/_zprava/neruda-jan--</a:t>
            </a:r>
            <a:r>
              <a:rPr lang="cs-CZ" dirty="0" smtClean="0">
                <a:hlinkClick r:id="rId2"/>
              </a:rPr>
              <a:t>934908</a:t>
            </a:r>
            <a:endParaRPr lang="cs-CZ" dirty="0" smtClean="0"/>
          </a:p>
          <a:p>
            <a:r>
              <a:rPr lang="cs-CZ" dirty="0"/>
              <a:t>PROKOP, Vladimír. </a:t>
            </a:r>
            <a:r>
              <a:rPr lang="cs-CZ" i="1" dirty="0"/>
              <a:t>Literatura 19. a počátku 20. století</a:t>
            </a:r>
            <a:r>
              <a:rPr lang="cs-CZ" dirty="0"/>
              <a:t>. Sokolov: O.K.-Soft, 2002</a:t>
            </a:r>
            <a:r>
              <a:rPr lang="cs-CZ" dirty="0" smtClean="0"/>
              <a:t>.</a:t>
            </a:r>
          </a:p>
          <a:p>
            <a:r>
              <a:rPr lang="cs-CZ" dirty="0"/>
              <a:t>PELANT, Ivo. </a:t>
            </a:r>
            <a:r>
              <a:rPr lang="cs-CZ" i="1" dirty="0"/>
              <a:t>Lásky Jana Nerudy, aneb, Laskavý čtenář promine</a:t>
            </a:r>
            <a:r>
              <a:rPr lang="cs-CZ" dirty="0"/>
              <a:t>. Praha: Ottovo nakladatelství, 2006, ISBN 80-7360-372-1.</a:t>
            </a:r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467544" y="116632"/>
            <a:ext cx="8229600" cy="8689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417721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64253951"/>
              </p:ext>
            </p:extLst>
          </p:nvPr>
        </p:nvGraphicFramePr>
        <p:xfrm>
          <a:off x="1368797" y="3068960"/>
          <a:ext cx="6407150" cy="3384375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10694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 pitchFamily="34" charset="0"/>
                          <a:cs typeface="Calibri" pitchFamily="34" charset="0"/>
                        </a:rPr>
                        <a:t>PROKOP, Vladimír. </a:t>
                      </a:r>
                      <a:r>
                        <a:rPr lang="cs-CZ" sz="1400" i="1" dirty="0" smtClean="0">
                          <a:solidFill>
                            <a:schemeClr val="bg1"/>
                          </a:solidFill>
                          <a:latin typeface="Calibri" pitchFamily="34" charset="0"/>
                          <a:cs typeface="Calibri" pitchFamily="34" charset="0"/>
                        </a:rPr>
                        <a:t>Literatura 19. a počátku 20. století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 pitchFamily="34" charset="0"/>
                          <a:cs typeface="Calibri" pitchFamily="34" charset="0"/>
                        </a:rPr>
                        <a:t>. Sokolov: O.K.-Soft, 2002.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 pitchFamily="34" charset="0"/>
                          <a:cs typeface="Calibri" pitchFamily="34" charset="0"/>
                        </a:rPr>
                        <a:t>PELANT, Ivo. </a:t>
                      </a:r>
                      <a:r>
                        <a:rPr lang="cs-CZ" sz="1400" i="1" dirty="0" smtClean="0">
                          <a:solidFill>
                            <a:schemeClr val="bg1"/>
                          </a:solidFill>
                          <a:latin typeface="Calibri" pitchFamily="34" charset="0"/>
                          <a:cs typeface="Calibri" pitchFamily="34" charset="0"/>
                        </a:rPr>
                        <a:t>Lásky Jana Nerudy, aneb, Laskavý čtenář promine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 pitchFamily="34" charset="0"/>
                          <a:cs typeface="Calibri" pitchFamily="34" charset="0"/>
                        </a:rPr>
                        <a:t>. Praha: Ottovo nakladatelství, 2006, ISBN 80-7360-372-1.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viz výše 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8243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 představuje žákům osobnost spisovatele, básníka a novináře  Jana Nerudy. Prezentace je koncipována jako výkladový materiál, obsahuje základní životopisná data, obrazový materiál a odkazy na webové stránky pro bližší seznámení.  Žáci se seznámí s faktory, které měly vliv na jeho tvorbu. Závěrečný test přispěje k důkladnějšímu osvojení látky. Na tento DUM navazuje Jan Neruda – dílo.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0" descr="Popis: 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539552" y="134076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1494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554</TotalTime>
  <Words>660</Words>
  <Application>Microsoft Office PowerPoint</Application>
  <PresentationFormat>Předvádění na obrazovce (4:3)</PresentationFormat>
  <Paragraphs>131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Snímek 2</vt:lpstr>
      <vt:lpstr>1834 -1891 </vt:lpstr>
      <vt:lpstr>Jan Neruda</vt:lpstr>
      <vt:lpstr>Jak rozumíš této větě?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vysoka</cp:lastModifiedBy>
  <cp:revision>40</cp:revision>
  <dcterms:created xsi:type="dcterms:W3CDTF">2012-10-31T16:53:32Z</dcterms:created>
  <dcterms:modified xsi:type="dcterms:W3CDTF">2012-11-05T10:31:30Z</dcterms:modified>
</cp:coreProperties>
</file>