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62" r:id="rId3"/>
    <p:sldId id="266" r:id="rId4"/>
    <p:sldId id="263" r:id="rId5"/>
    <p:sldId id="257" r:id="rId6"/>
    <p:sldId id="258" r:id="rId7"/>
    <p:sldId id="267" r:id="rId8"/>
    <p:sldId id="268" r:id="rId9"/>
    <p:sldId id="269" r:id="rId10"/>
    <p:sldId id="270" r:id="rId11"/>
    <p:sldId id="271" r:id="rId12"/>
    <p:sldId id="272" r:id="rId13"/>
    <p:sldId id="264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71BE25D-4647-4C9F-A84C-9A77D5EF18FA}" type="datetimeFigureOut">
              <a:rPr lang="cs-CZ" smtClean="0"/>
              <a:pPr/>
              <a:t>5.11.2012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F98E6FC-6362-479C-B514-F171C3E0586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.rozhlas.cz/_audio/00786672.mp3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zhlas.cz/ctenarskydenik/autori/_zprava/neruda-jan--934908" TargetMode="External"/><Relationship Id="rId2" Type="http://schemas.openxmlformats.org/officeDocument/2006/relationships/hyperlink" Target="http://cs.wikipedia.org/wiki/Soubor:Nerud%C5%AFv_rukopis_Srpen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50769092"/>
              </p:ext>
            </p:extLst>
          </p:nvPr>
        </p:nvGraphicFramePr>
        <p:xfrm>
          <a:off x="1445211" y="2614851"/>
          <a:ext cx="6405563" cy="3772093"/>
        </p:xfrm>
        <a:graphic>
          <a:graphicData uri="http://schemas.openxmlformats.org/drawingml/2006/table">
            <a:tbl>
              <a:tblPr/>
              <a:tblGrid>
                <a:gridCol w="1201738"/>
                <a:gridCol w="114300"/>
                <a:gridCol w="5089525"/>
              </a:tblGrid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škola a Mateřská škola, Hradec Králové,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Úprkova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1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Kamila Vysoká</a:t>
                      </a: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VY_32_INOVACE_2B_04_Jan Neruda – dílo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2B_ČJ6.roč.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ověření: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VM ověřen dne 1.11.2012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CZ.1.07/1.4.00/21.3215 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171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Anotace: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 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 navazuje na DUM, který představil žákům osobnost  Jana Nerudy. Prezentace je koncipována jako výkladový materiál, je rozdělena na tři tematické úseky (Neruda novinář, básník a spisovatel). DUM obsahuje obrazový materiál a odkaz na audio ukázku. Žáci se seznámí s jednotlivými oblastmi Nerudovy tvorby a s faktory, které ovlivnily jeho tvorbu. Závěrečný test přispěje k důkladnějšímu osvojení látky.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 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0" descr="Popis: logo E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88640"/>
            <a:ext cx="7904162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1556792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755576" y="980728"/>
            <a:ext cx="77597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dirty="0"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 algn="ctr">
              <a:buNone/>
            </a:pPr>
            <a:endParaRPr lang="cs-CZ" sz="4000" b="1" dirty="0" smtClean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137160" indent="0" algn="ctr">
              <a:buNone/>
            </a:pPr>
            <a:r>
              <a:rPr lang="cs-CZ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Jan Neruda</a:t>
            </a:r>
          </a:p>
          <a:p>
            <a:pPr marL="137160" indent="0" algn="ctr">
              <a:buNone/>
            </a:pPr>
            <a:r>
              <a:rPr lang="cs-CZ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- </a:t>
            </a:r>
          </a:p>
          <a:p>
            <a:pPr marL="137160" indent="0" algn="ctr">
              <a:buNone/>
            </a:pPr>
            <a:r>
              <a:rPr lang="cs-CZ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dílo</a:t>
            </a:r>
          </a:p>
          <a:p>
            <a:pPr marL="137160" indent="0">
              <a:buNone/>
            </a:pPr>
            <a:endParaRPr lang="cs-CZ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8814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71800" y="5229200"/>
            <a:ext cx="4032448" cy="1143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pt-BR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834</a:t>
            </a:r>
            <a:r>
              <a:rPr lang="cs-CZ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</a:t>
            </a:r>
            <a:r>
              <a:rPr lang="pt-BR" b="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1891</a:t>
            </a:r>
            <a:r>
              <a:rPr lang="pt-BR" b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cs-CZ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Soubor:Jan Nerud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973" y="404664"/>
            <a:ext cx="3533430" cy="468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oubor:Jan Vilímek - Jan Nerud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5582" y="451691"/>
            <a:ext cx="3424203" cy="4585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24633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2375248" y="188640"/>
            <a:ext cx="4464496" cy="926976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Co už víme?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875037" y="3175128"/>
            <a:ext cx="2987824" cy="165618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Malá Strana, Dům U Dvou slunců.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876641" y="5013176"/>
            <a:ext cx="2987824" cy="165618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Tanečník, cestovatel.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vál 6"/>
          <p:cNvSpPr/>
          <p:nvPr/>
        </p:nvSpPr>
        <p:spPr>
          <a:xfrm>
            <a:off x="854046" y="1300572"/>
            <a:ext cx="2987824" cy="165618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Novinář, </a:t>
            </a:r>
            <a:r>
              <a:rPr lang="cs-CZ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ásník, spisovatel.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Ovál 7"/>
          <p:cNvSpPr/>
          <p:nvPr/>
        </p:nvSpPr>
        <p:spPr>
          <a:xfrm>
            <a:off x="5309828" y="1300572"/>
            <a:ext cx="3059832" cy="1736576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Čtyři osudové lásky. Blízký vztah k matce.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Ovál 9"/>
          <p:cNvSpPr/>
          <p:nvPr/>
        </p:nvSpPr>
        <p:spPr>
          <a:xfrm>
            <a:off x="5508104" y="5013176"/>
            <a:ext cx="2987824" cy="165618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Básně doceněny až po smrti.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Ovál 10"/>
          <p:cNvSpPr/>
          <p:nvPr/>
        </p:nvSpPr>
        <p:spPr>
          <a:xfrm>
            <a:off x="5396109" y="3196297"/>
            <a:ext cx="2987824" cy="165618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 stáru nemocný, nerudný, samotář.</a:t>
            </a:r>
            <a:endParaRPr lang="cs-CZ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637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ál 12"/>
          <p:cNvSpPr/>
          <p:nvPr/>
        </p:nvSpPr>
        <p:spPr>
          <a:xfrm>
            <a:off x="4517" y="1052736"/>
            <a:ext cx="3528392" cy="216024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900" dirty="0" smtClean="0">
              <a:solidFill>
                <a:schemeClr val="bg1"/>
              </a:solidFill>
            </a:endParaRPr>
          </a:p>
          <a:p>
            <a:pPr algn="ctr"/>
            <a:r>
              <a:rPr lang="cs-CZ" sz="1900" dirty="0" smtClean="0">
                <a:solidFill>
                  <a:schemeClr val="bg1"/>
                </a:solidFill>
              </a:rPr>
              <a:t>Už jako student tíhl k psaní a začíná přispívat svými články do různých časopisů. </a:t>
            </a:r>
          </a:p>
          <a:p>
            <a:pPr algn="ctr"/>
            <a:endParaRPr lang="cs-CZ" sz="1900" dirty="0">
              <a:solidFill>
                <a:schemeClr val="bg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2915816" y="2564904"/>
            <a:ext cx="3528392" cy="216024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Založil tzv. </a:t>
            </a:r>
            <a:r>
              <a:rPr lang="cs-CZ" i="1" dirty="0" smtClean="0">
                <a:solidFill>
                  <a:schemeClr val="bg1"/>
                </a:solidFill>
              </a:rPr>
              <a:t>fejetony</a:t>
            </a:r>
            <a:r>
              <a:rPr lang="cs-CZ" dirty="0" smtClean="0">
                <a:solidFill>
                  <a:schemeClr val="bg1"/>
                </a:solidFill>
              </a:rPr>
              <a:t> – humorné články o </a:t>
            </a:r>
            <a:r>
              <a:rPr lang="cs-CZ" dirty="0">
                <a:solidFill>
                  <a:schemeClr val="bg1"/>
                </a:solidFill>
              </a:rPr>
              <a:t>společenských a kulturních </a:t>
            </a:r>
            <a:r>
              <a:rPr lang="cs-CZ" dirty="0" smtClean="0">
                <a:solidFill>
                  <a:schemeClr val="bg1"/>
                </a:solidFill>
              </a:rPr>
              <a:t>novinkách, ale i o všedních a nepatrných věcech </a:t>
            </a:r>
            <a:r>
              <a:rPr lang="cs-CZ" dirty="0">
                <a:solidFill>
                  <a:schemeClr val="bg1"/>
                </a:solidFill>
              </a:rPr>
              <a:t>v životě.</a:t>
            </a:r>
          </a:p>
        </p:txBody>
      </p:sp>
      <p:sp>
        <p:nvSpPr>
          <p:cNvPr id="7" name="Ovál 6"/>
          <p:cNvSpPr/>
          <p:nvPr/>
        </p:nvSpPr>
        <p:spPr>
          <a:xfrm>
            <a:off x="5320858" y="4437112"/>
            <a:ext cx="3528392" cy="216024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Od roku 1865 působil v </a:t>
            </a:r>
            <a:r>
              <a:rPr lang="cs-CZ" i="1" dirty="0" smtClean="0">
                <a:solidFill>
                  <a:schemeClr val="bg1"/>
                </a:solidFill>
              </a:rPr>
              <a:t>Národních listech</a:t>
            </a:r>
            <a:r>
              <a:rPr lang="cs-CZ" dirty="0" smtClean="0">
                <a:solidFill>
                  <a:schemeClr val="bg1"/>
                </a:solidFill>
              </a:rPr>
              <a:t> a své příspěvky podepisoval šifrou </a:t>
            </a:r>
            <a:r>
              <a:rPr lang="el-GR" dirty="0" smtClean="0">
                <a:solidFill>
                  <a:schemeClr val="bg1"/>
                </a:solidFill>
              </a:rPr>
              <a:t>Δ. </a:t>
            </a:r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dirty="0" smtClean="0">
                <a:solidFill>
                  <a:schemeClr val="bg1"/>
                </a:solidFill>
              </a:rPr>
              <a:t>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2051720" y="72008"/>
            <a:ext cx="5482863" cy="90872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1"/>
                </a:solidFill>
              </a:rPr>
              <a:t>NOVINÁŘ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9935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ál 15"/>
          <p:cNvSpPr/>
          <p:nvPr/>
        </p:nvSpPr>
        <p:spPr>
          <a:xfrm>
            <a:off x="179512" y="1124744"/>
            <a:ext cx="3528392" cy="216024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 smtClean="0">
              <a:solidFill>
                <a:schemeClr val="bg1"/>
              </a:solidFill>
            </a:endParaRPr>
          </a:p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Básnické </a:t>
            </a:r>
            <a:r>
              <a:rPr lang="cs-CZ" sz="2400" dirty="0">
                <a:solidFill>
                  <a:schemeClr val="bg1"/>
                </a:solidFill>
              </a:rPr>
              <a:t>dílo je plné beznaděje, nedůvěry.</a:t>
            </a:r>
          </a:p>
          <a:p>
            <a:pPr algn="ctr"/>
            <a:r>
              <a:rPr lang="cs-CZ" sz="2400" dirty="0">
                <a:solidFill>
                  <a:schemeClr val="bg1"/>
                </a:solidFill>
              </a:rPr>
              <a:t> </a:t>
            </a:r>
          </a:p>
        </p:txBody>
      </p:sp>
      <p:sp>
        <p:nvSpPr>
          <p:cNvPr id="9" name="Ovál 8"/>
          <p:cNvSpPr/>
          <p:nvPr/>
        </p:nvSpPr>
        <p:spPr>
          <a:xfrm>
            <a:off x="2771800" y="2735529"/>
            <a:ext cx="3528392" cy="216024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Dílo </a:t>
            </a:r>
            <a:r>
              <a:rPr lang="cs-CZ" sz="2400" dirty="0">
                <a:solidFill>
                  <a:schemeClr val="bg1"/>
                </a:solidFill>
              </a:rPr>
              <a:t>bylo pro svůj pesimismus </a:t>
            </a:r>
            <a:r>
              <a:rPr lang="cs-CZ" sz="2400" dirty="0" smtClean="0">
                <a:solidFill>
                  <a:schemeClr val="bg1"/>
                </a:solidFill>
              </a:rPr>
              <a:t>nepochopeno. 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5508104" y="4293096"/>
            <a:ext cx="3528392" cy="216024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 Jeho kvality začaly </a:t>
            </a:r>
            <a:r>
              <a:rPr lang="cs-CZ" sz="2400" dirty="0" smtClean="0">
                <a:solidFill>
                  <a:schemeClr val="bg1"/>
                </a:solidFill>
              </a:rPr>
              <a:t>být uznávány až po </a:t>
            </a:r>
            <a:r>
              <a:rPr lang="cs-CZ" sz="2400" dirty="0">
                <a:solidFill>
                  <a:schemeClr val="bg1"/>
                </a:solidFill>
              </a:rPr>
              <a:t>jeho smrti.</a:t>
            </a:r>
          </a:p>
        </p:txBody>
      </p:sp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2051720" y="72008"/>
            <a:ext cx="5482863" cy="90872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1"/>
                </a:solidFill>
              </a:rPr>
              <a:t>BÁSNÍK</a:t>
            </a:r>
            <a:endParaRPr lang="cs-CZ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291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9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27545"/>
            <a:ext cx="8229600" cy="48408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zklamání, pocity beznaděje, vyvolala odpor</a:t>
            </a:r>
            <a:endParaRPr lang="cs-CZ" sz="24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051720" y="116632"/>
            <a:ext cx="5482863" cy="720080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chemeClr val="bg1"/>
                </a:solidFill>
              </a:rPr>
              <a:t>Šest básnických sbírek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38844" y="1038737"/>
            <a:ext cx="3873115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Hřbitovní kvítí </a:t>
            </a:r>
            <a:r>
              <a:rPr lang="cs-CZ" sz="2400" dirty="0" smtClean="0">
                <a:solidFill>
                  <a:schemeClr val="bg1"/>
                </a:solidFill>
              </a:rPr>
              <a:t>(1857)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38842" y="2030650"/>
            <a:ext cx="3873115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Knihy veršů </a:t>
            </a:r>
            <a:r>
              <a:rPr lang="cs-CZ" sz="2400" dirty="0" smtClean="0">
                <a:solidFill>
                  <a:schemeClr val="bg1"/>
                </a:solidFill>
              </a:rPr>
              <a:t>(1868)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539552" y="2503782"/>
            <a:ext cx="8424936" cy="484082"/>
          </a:xfrm>
          <a:prstGeom prst="rect">
            <a:avLst/>
          </a:prstGeom>
        </p:spPr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/>
              <a:t>c</a:t>
            </a:r>
            <a:r>
              <a:rPr lang="cs-CZ" sz="2400" dirty="0" smtClean="0"/>
              <a:t>hmurné nálady, ale umírněnější, o lásce k rodičům</a:t>
            </a:r>
            <a:endParaRPr lang="cs-CZ" sz="2400" dirty="0"/>
          </a:p>
        </p:txBody>
      </p:sp>
      <p:sp>
        <p:nvSpPr>
          <p:cNvPr id="10" name="Obdélník 9"/>
          <p:cNvSpPr/>
          <p:nvPr/>
        </p:nvSpPr>
        <p:spPr>
          <a:xfrm>
            <a:off x="332062" y="2987864"/>
            <a:ext cx="3873115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Písně kosmické </a:t>
            </a:r>
            <a:r>
              <a:rPr lang="cs-CZ" sz="2400" dirty="0" smtClean="0">
                <a:solidFill>
                  <a:schemeClr val="bg1"/>
                </a:solidFill>
              </a:rPr>
              <a:t>(1878)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573724" y="3461384"/>
            <a:ext cx="8424936" cy="484082"/>
          </a:xfrm>
          <a:prstGeom prst="rect">
            <a:avLst/>
          </a:prstGeom>
        </p:spPr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/>
              <a:t>o</a:t>
            </a:r>
            <a:r>
              <a:rPr lang="cs-CZ" sz="2400" dirty="0" smtClean="0"/>
              <a:t>brovský ohlas, úspěch</a:t>
            </a:r>
            <a:endParaRPr lang="cs-CZ" sz="2400" dirty="0"/>
          </a:p>
        </p:txBody>
      </p:sp>
      <p:sp>
        <p:nvSpPr>
          <p:cNvPr id="12" name="Obdélník 11"/>
          <p:cNvSpPr/>
          <p:nvPr/>
        </p:nvSpPr>
        <p:spPr>
          <a:xfrm>
            <a:off x="345918" y="3940990"/>
            <a:ext cx="4260777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Balady a romance </a:t>
            </a:r>
            <a:r>
              <a:rPr lang="cs-CZ" sz="2400" dirty="0" smtClean="0">
                <a:solidFill>
                  <a:schemeClr val="bg1"/>
                </a:solidFill>
              </a:rPr>
              <a:t>(1883)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4" name="Zástupný symbol pro obsah 2"/>
          <p:cNvSpPr txBox="1">
            <a:spLocks/>
          </p:cNvSpPr>
          <p:nvPr/>
        </p:nvSpPr>
        <p:spPr>
          <a:xfrm>
            <a:off x="557567" y="4430009"/>
            <a:ext cx="8424936" cy="484082"/>
          </a:xfrm>
          <a:prstGeom prst="rect">
            <a:avLst/>
          </a:prstGeom>
        </p:spPr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/>
              <a:t>č</a:t>
            </a:r>
            <a:r>
              <a:rPr lang="cs-CZ" sz="2400" dirty="0" smtClean="0"/>
              <a:t>asté téma: vztah mezi</a:t>
            </a:r>
            <a:r>
              <a:rPr lang="cs-CZ" sz="2400" dirty="0"/>
              <a:t> matkou a </a:t>
            </a:r>
            <a:r>
              <a:rPr lang="cs-CZ" sz="2400" dirty="0" smtClean="0"/>
              <a:t>synem</a:t>
            </a:r>
            <a:endParaRPr lang="cs-CZ" sz="2400" dirty="0"/>
          </a:p>
        </p:txBody>
      </p:sp>
      <p:sp>
        <p:nvSpPr>
          <p:cNvPr id="15" name="Obdélník 14"/>
          <p:cNvSpPr/>
          <p:nvPr/>
        </p:nvSpPr>
        <p:spPr>
          <a:xfrm>
            <a:off x="322368" y="4892681"/>
            <a:ext cx="4260777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Prosté motivy </a:t>
            </a:r>
            <a:r>
              <a:rPr lang="cs-CZ" sz="2400" dirty="0" smtClean="0">
                <a:solidFill>
                  <a:schemeClr val="bg1"/>
                </a:solidFill>
              </a:rPr>
              <a:t>(1883)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6" name="Zástupný symbol pro obsah 2"/>
          <p:cNvSpPr txBox="1">
            <a:spLocks/>
          </p:cNvSpPr>
          <p:nvPr/>
        </p:nvSpPr>
        <p:spPr>
          <a:xfrm>
            <a:off x="580683" y="5337046"/>
            <a:ext cx="8424936" cy="484082"/>
          </a:xfrm>
          <a:prstGeom prst="rect">
            <a:avLst/>
          </a:prstGeom>
        </p:spPr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/>
              <a:t>b</a:t>
            </a:r>
            <a:r>
              <a:rPr lang="cs-CZ" sz="2400" dirty="0" smtClean="0"/>
              <a:t>ásníkova zpověď, osobní až intimní</a:t>
            </a:r>
            <a:endParaRPr lang="cs-CZ" sz="2400" dirty="0"/>
          </a:p>
        </p:txBody>
      </p:sp>
      <p:sp>
        <p:nvSpPr>
          <p:cNvPr id="17" name="Obdélník 16"/>
          <p:cNvSpPr/>
          <p:nvPr/>
        </p:nvSpPr>
        <p:spPr>
          <a:xfrm>
            <a:off x="351757" y="5809300"/>
            <a:ext cx="4260777" cy="46166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Zpěvy páteční </a:t>
            </a:r>
            <a:r>
              <a:rPr lang="cs-CZ" sz="2400" dirty="0" smtClean="0">
                <a:solidFill>
                  <a:schemeClr val="bg1"/>
                </a:solidFill>
              </a:rPr>
              <a:t>(1896)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610072" y="6253665"/>
            <a:ext cx="8424936" cy="484082"/>
          </a:xfrm>
          <a:prstGeom prst="rect">
            <a:avLst/>
          </a:prstGeom>
        </p:spPr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/>
              <a:t>s</a:t>
            </a:r>
            <a:r>
              <a:rPr lang="cs-CZ" sz="2400" dirty="0" smtClean="0"/>
              <a:t>bírka vydána posmrtně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21741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8" grpId="0" animBg="1"/>
      <p:bldP spid="9" grpId="0"/>
      <p:bldP spid="10" grpId="0" animBg="1"/>
      <p:bldP spid="11" grpId="0"/>
      <p:bldP spid="12" grpId="0" animBg="1"/>
      <p:bldP spid="14" grpId="0"/>
      <p:bldP spid="15" grpId="0" animBg="1"/>
      <p:bldP spid="16" grpId="0"/>
      <p:bldP spid="17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librix.eu/books/images/2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2377489" cy="334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ztichlaklika.cz/_img_cache_eshop/12995885569135.upl_600_60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41" t="2994"/>
          <a:stretch/>
        </p:blipFill>
        <p:spPr bwMode="auto">
          <a:xfrm>
            <a:off x="1835696" y="3356992"/>
            <a:ext cx="2350385" cy="3014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books.google.com/books?id=u_YQAQAAIAAJ&amp;printsec=frontcover&amp;img=1&amp;zoom=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468" b="7948"/>
          <a:stretch/>
        </p:blipFill>
        <p:spPr bwMode="auto">
          <a:xfrm>
            <a:off x="3647864" y="217776"/>
            <a:ext cx="2376264" cy="331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ubor:Nerudův rukopis Srpe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687454"/>
            <a:ext cx="3088803" cy="4864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39188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069023" y="141753"/>
            <a:ext cx="5482863" cy="79208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dirty="0" smtClean="0">
                <a:solidFill>
                  <a:schemeClr val="bg1"/>
                </a:solidFill>
              </a:rPr>
              <a:t>SPISOVATEL</a:t>
            </a:r>
            <a:endParaRPr lang="cs-CZ" sz="4400" dirty="0">
              <a:solidFill>
                <a:schemeClr val="bg1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179512" y="1124744"/>
            <a:ext cx="3528392" cy="216024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bg1"/>
                </a:solidFill>
              </a:rPr>
              <a:t>Ne tak kvalitní jako poezie, přesto oceňován </a:t>
            </a:r>
            <a:r>
              <a:rPr lang="cs-CZ" sz="2400" dirty="0">
                <a:solidFill>
                  <a:schemeClr val="bg1"/>
                </a:solidFill>
              </a:rPr>
              <a:t>již za jeho života.  </a:t>
            </a:r>
          </a:p>
        </p:txBody>
      </p:sp>
      <p:sp>
        <p:nvSpPr>
          <p:cNvPr id="6" name="Ovál 5"/>
          <p:cNvSpPr/>
          <p:nvPr/>
        </p:nvSpPr>
        <p:spPr>
          <a:xfrm>
            <a:off x="2771800" y="2735529"/>
            <a:ext cx="3528392" cy="216024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D</a:t>
            </a:r>
            <a:r>
              <a:rPr lang="cs-CZ" sz="2400" dirty="0" smtClean="0">
                <a:solidFill>
                  <a:schemeClr val="bg1"/>
                </a:solidFill>
              </a:rPr>
              <a:t>ílo </a:t>
            </a:r>
            <a:r>
              <a:rPr lang="cs-CZ" sz="2400" dirty="0">
                <a:solidFill>
                  <a:schemeClr val="bg1"/>
                </a:solidFill>
              </a:rPr>
              <a:t>je spjato s </a:t>
            </a:r>
            <a:r>
              <a:rPr lang="cs-CZ" sz="2400" dirty="0" smtClean="0">
                <a:solidFill>
                  <a:schemeClr val="bg1"/>
                </a:solidFill>
              </a:rPr>
              <a:t>Prahou (Malá Strana), s místy, kde žil. 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5436096" y="4293096"/>
            <a:ext cx="3600400" cy="2160240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350" dirty="0">
                <a:solidFill>
                  <a:schemeClr val="bg1"/>
                </a:solidFill>
              </a:rPr>
              <a:t> Patří k </a:t>
            </a:r>
            <a:r>
              <a:rPr lang="cs-CZ" sz="2350" dirty="0" smtClean="0">
                <a:solidFill>
                  <a:schemeClr val="bg1"/>
                </a:solidFill>
              </a:rPr>
              <a:t>nejvýznamnějším </a:t>
            </a:r>
            <a:r>
              <a:rPr lang="cs-CZ" sz="2350" dirty="0">
                <a:solidFill>
                  <a:schemeClr val="bg1"/>
                </a:solidFill>
              </a:rPr>
              <a:t>autorům české literatury vůbec.</a:t>
            </a:r>
          </a:p>
        </p:txBody>
      </p:sp>
    </p:spTree>
    <p:extLst>
      <p:ext uri="{BB962C8B-B14F-4D97-AF65-F5344CB8AC3E}">
        <p14:creationId xmlns:p14="http://schemas.microsoft.com/office/powerpoint/2010/main" xmlns="" val="2684954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80080"/>
            <a:ext cx="8229600" cy="4493136"/>
          </a:xfrm>
        </p:spPr>
        <p:txBody>
          <a:bodyPr>
            <a:normAutofit/>
          </a:bodyPr>
          <a:lstStyle/>
          <a:p>
            <a:r>
              <a:rPr lang="cs-CZ" sz="2600" dirty="0" smtClean="0"/>
              <a:t>jeho </a:t>
            </a:r>
            <a:r>
              <a:rPr lang="cs-CZ" sz="2600" dirty="0"/>
              <a:t>vrcholné prozaické </a:t>
            </a:r>
            <a:r>
              <a:rPr lang="cs-CZ" sz="2600" dirty="0" smtClean="0"/>
              <a:t>dílo</a:t>
            </a:r>
          </a:p>
          <a:p>
            <a:r>
              <a:rPr lang="cs-CZ" sz="2600" dirty="0" smtClean="0"/>
              <a:t>obraz </a:t>
            </a:r>
            <a:r>
              <a:rPr lang="cs-CZ" sz="2600" dirty="0"/>
              <a:t>pražské Malé </a:t>
            </a:r>
            <a:r>
              <a:rPr lang="cs-CZ" sz="2600" dirty="0" smtClean="0"/>
              <a:t>Strany</a:t>
            </a:r>
            <a:r>
              <a:rPr lang="cs-CZ" sz="2600" dirty="0"/>
              <a:t> </a:t>
            </a:r>
            <a:r>
              <a:rPr lang="cs-CZ" sz="2600" dirty="0" smtClean="0"/>
              <a:t>na základě vlastních vzpomínek z dětství</a:t>
            </a:r>
          </a:p>
          <a:p>
            <a:r>
              <a:rPr lang="cs-CZ" sz="2600" dirty="0"/>
              <a:t>z</a:t>
            </a:r>
            <a:r>
              <a:rPr lang="cs-CZ" sz="2600" dirty="0" smtClean="0"/>
              <a:t>obrazuje </a:t>
            </a:r>
            <a:r>
              <a:rPr lang="cs-CZ" sz="2600" dirty="0"/>
              <a:t>zde typické postavy českého </a:t>
            </a:r>
            <a:r>
              <a:rPr lang="cs-CZ" sz="2600" dirty="0" smtClean="0"/>
              <a:t>měšťanstva</a:t>
            </a:r>
            <a:endParaRPr lang="cs-CZ" sz="2600" dirty="0"/>
          </a:p>
          <a:p>
            <a:r>
              <a:rPr lang="cs-CZ" sz="2600" dirty="0" smtClean="0"/>
              <a:t>s humorem</a:t>
            </a:r>
            <a:r>
              <a:rPr lang="cs-CZ" sz="2600" dirty="0"/>
              <a:t> líčí jejich </a:t>
            </a:r>
            <a:r>
              <a:rPr lang="cs-CZ" sz="2600" dirty="0" smtClean="0"/>
              <a:t>vlastnosti</a:t>
            </a:r>
          </a:p>
          <a:p>
            <a:r>
              <a:rPr lang="cs-CZ" sz="2600" dirty="0" smtClean="0"/>
              <a:t>hrdinové </a:t>
            </a:r>
            <a:r>
              <a:rPr lang="cs-CZ" sz="2600" dirty="0"/>
              <a:t>jsou přesně </a:t>
            </a:r>
            <a:r>
              <a:rPr lang="cs-CZ" sz="2600" dirty="0" smtClean="0"/>
              <a:t>charakterizováni</a:t>
            </a:r>
          </a:p>
          <a:p>
            <a:r>
              <a:rPr lang="cs-CZ" sz="2600" dirty="0" smtClean="0"/>
              <a:t>obsahuje 13 povídek </a:t>
            </a:r>
            <a:r>
              <a:rPr lang="cs-CZ" sz="1900" dirty="0" smtClean="0"/>
              <a:t>(</a:t>
            </a:r>
            <a:r>
              <a:rPr lang="cs-CZ" sz="1900" dirty="0"/>
              <a:t>Týden v tichém domě, Pan Ryšánek a pan </a:t>
            </a:r>
            <a:r>
              <a:rPr lang="cs-CZ" sz="1900" dirty="0" err="1"/>
              <a:t>Schlegl</a:t>
            </a:r>
            <a:r>
              <a:rPr lang="cs-CZ" sz="1900" dirty="0"/>
              <a:t>, Přivedla žebráka na mizinu, O měkkém srdci paní Rusky, Večerní šplechty, Doktor Kazisvět, Hastrman, Jak si nakouřil pan Vorel pěnovku, U tří lilií, Svatováclavská mše, Jak to přišlo, ž…, Psáno o letošních Dušičkách, </a:t>
            </a:r>
            <a:r>
              <a:rPr lang="cs-CZ" sz="1900" dirty="0" smtClean="0"/>
              <a:t>Figurky)</a:t>
            </a:r>
            <a:endParaRPr lang="cs-CZ" sz="1900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395536" y="169755"/>
            <a:ext cx="6264696" cy="5847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Povídky </a:t>
            </a:r>
            <a:r>
              <a:rPr lang="cs-CZ" sz="3200" b="1" dirty="0" smtClean="0">
                <a:solidFill>
                  <a:schemeClr val="bg1"/>
                </a:solidFill>
              </a:rPr>
              <a:t>malostranské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dirty="0" smtClean="0">
                <a:solidFill>
                  <a:schemeClr val="bg1"/>
                </a:solidFill>
              </a:rPr>
              <a:t>(1878)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2235" y="5328977"/>
            <a:ext cx="3348372" cy="47705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500" b="1" dirty="0">
                <a:solidFill>
                  <a:schemeClr val="bg1"/>
                </a:solidFill>
              </a:rPr>
              <a:t>Arabesky (</a:t>
            </a:r>
            <a:r>
              <a:rPr lang="cs-CZ" sz="2500" b="1" dirty="0" smtClean="0">
                <a:solidFill>
                  <a:schemeClr val="bg1"/>
                </a:solidFill>
              </a:rPr>
              <a:t>1864)</a:t>
            </a:r>
            <a:endParaRPr lang="cs-CZ" sz="2500" dirty="0">
              <a:solidFill>
                <a:schemeClr val="bg1"/>
              </a:solidFill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3557019" y="5445224"/>
            <a:ext cx="5586981" cy="498152"/>
          </a:xfrm>
          <a:prstGeom prst="rect">
            <a:avLst/>
          </a:prstGeom>
        </p:spPr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>
              <a:buNone/>
            </a:pPr>
            <a:r>
              <a:rPr lang="cs-CZ" sz="1800" dirty="0"/>
              <a:t>o</a:t>
            </a:r>
            <a:r>
              <a:rPr lang="cs-CZ" sz="1800" dirty="0" smtClean="0"/>
              <a:t>braz pražského </a:t>
            </a:r>
            <a:r>
              <a:rPr lang="cs-CZ" sz="1800" dirty="0"/>
              <a:t>života </a:t>
            </a:r>
            <a:r>
              <a:rPr lang="cs-CZ" sz="1800" dirty="0" smtClean="0"/>
              <a:t>na okraji společnosti</a:t>
            </a:r>
            <a:endParaRPr lang="cs-CZ" sz="1800" dirty="0"/>
          </a:p>
        </p:txBody>
      </p:sp>
      <p:sp>
        <p:nvSpPr>
          <p:cNvPr id="10" name="Obdélník 9"/>
          <p:cNvSpPr/>
          <p:nvPr/>
        </p:nvSpPr>
        <p:spPr>
          <a:xfrm>
            <a:off x="208647" y="6066563"/>
            <a:ext cx="3348372" cy="47705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sz="2500" b="1" dirty="0" smtClean="0">
                <a:solidFill>
                  <a:schemeClr val="bg1"/>
                </a:solidFill>
              </a:rPr>
              <a:t>Různí lidé (1871)</a:t>
            </a:r>
            <a:endParaRPr lang="cs-CZ" sz="2500" dirty="0">
              <a:solidFill>
                <a:schemeClr val="bg1"/>
              </a:solidFill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3712331" y="6093296"/>
            <a:ext cx="5586981" cy="498152"/>
          </a:xfrm>
          <a:prstGeom prst="rect">
            <a:avLst/>
          </a:prstGeom>
        </p:spPr>
        <p:txBody>
          <a:bodyPr vert="horz">
            <a:no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>
              <a:buNone/>
            </a:pPr>
            <a:r>
              <a:rPr lang="cs-CZ" sz="1800" dirty="0"/>
              <a:t>studie </a:t>
            </a:r>
            <a:r>
              <a:rPr lang="cs-CZ" sz="1800" dirty="0" smtClean="0"/>
              <a:t>povah </a:t>
            </a:r>
            <a:r>
              <a:rPr lang="cs-CZ" sz="1800" dirty="0"/>
              <a:t>a osudů lidí, jež potkal v </a:t>
            </a:r>
            <a:r>
              <a:rPr lang="cs-CZ" sz="1800" dirty="0" smtClean="0"/>
              <a:t>cizině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280807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7" grpId="0" animBg="1"/>
      <p:bldP spid="9" grpId="0"/>
      <p:bldP spid="10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29336" y="5661248"/>
            <a:ext cx="6347048" cy="1078074"/>
          </a:xfrm>
        </p:spPr>
        <p:txBody>
          <a:bodyPr>
            <a:noAutofit/>
          </a:bodyPr>
          <a:lstStyle/>
          <a:p>
            <a:pPr algn="l"/>
            <a:r>
              <a:rPr lang="cs-CZ" sz="2600" b="0" dirty="0" smtClean="0">
                <a:solidFill>
                  <a:schemeClr val="tx1"/>
                </a:solidFill>
                <a:effectLst/>
                <a:latin typeface="+mn-lt"/>
              </a:rPr>
              <a:t>Povídka </a:t>
            </a:r>
            <a:r>
              <a:rPr lang="cs-CZ" sz="2600" b="0" i="1" dirty="0" smtClean="0">
                <a:solidFill>
                  <a:schemeClr val="tx1"/>
                </a:solidFill>
                <a:effectLst/>
                <a:latin typeface="+mn-lt"/>
              </a:rPr>
              <a:t>Hastrman</a:t>
            </a:r>
            <a:r>
              <a:rPr lang="cs-CZ" sz="2600" b="0" dirty="0" smtClean="0">
                <a:solidFill>
                  <a:schemeClr val="tx1"/>
                </a:solidFill>
                <a:effectLst/>
                <a:latin typeface="+mn-lt"/>
              </a:rPr>
              <a:t>. </a:t>
            </a:r>
            <a:br>
              <a:rPr lang="cs-CZ" sz="2600" b="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2600" b="0" dirty="0" smtClean="0">
                <a:solidFill>
                  <a:schemeClr val="tx1"/>
                </a:solidFill>
                <a:effectLst/>
                <a:latin typeface="+mn-lt"/>
              </a:rPr>
              <a:t>Klikni na obrázek</a:t>
            </a:r>
            <a:br>
              <a:rPr lang="cs-CZ" sz="2600" b="0" dirty="0" smtClean="0">
                <a:solidFill>
                  <a:schemeClr val="tx1"/>
                </a:solidFill>
                <a:effectLst/>
                <a:latin typeface="+mn-lt"/>
              </a:rPr>
            </a:br>
            <a:r>
              <a:rPr lang="cs-CZ" sz="2600" b="0" dirty="0" smtClean="0">
                <a:solidFill>
                  <a:schemeClr val="tx1"/>
                </a:solidFill>
                <a:effectLst/>
                <a:latin typeface="+mn-lt"/>
              </a:rPr>
              <a:t>a poslechni si audio ukázku. </a:t>
            </a:r>
            <a:endParaRPr lang="cs-CZ" sz="2600" b="0" dirty="0">
              <a:solidFill>
                <a:schemeClr val="tx1"/>
              </a:solidFill>
              <a:effectLst/>
              <a:latin typeface="+mn-lt"/>
            </a:endParaRPr>
          </a:p>
        </p:txBody>
      </p:sp>
      <p:pic>
        <p:nvPicPr>
          <p:cNvPr id="2050" name="Picture 2" descr="http://www.femina.cz/files/Reklamni/povidky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3888432" cy="539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fumas.wz.cz/galerie/fumas/ilustrace/povidkymalostranske/04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632"/>
            <a:ext cx="3584171" cy="539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3150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8784976" cy="4709160"/>
          </a:xfrm>
        </p:spPr>
        <p:txBody>
          <a:bodyPr>
            <a:normAutofit/>
          </a:bodyPr>
          <a:lstStyle/>
          <a:p>
            <a:r>
              <a:rPr lang="cs-CZ" sz="2600" dirty="0" smtClean="0"/>
              <a:t>Jak Neruda podepisoval fejetony?</a:t>
            </a:r>
          </a:p>
          <a:p>
            <a:endParaRPr lang="cs-CZ" sz="2600" dirty="0" smtClean="0"/>
          </a:p>
          <a:p>
            <a:r>
              <a:rPr lang="cs-CZ" sz="2600" dirty="0" smtClean="0"/>
              <a:t>Co je typické pro jeho básnické dílo?</a:t>
            </a:r>
          </a:p>
          <a:p>
            <a:endParaRPr lang="cs-CZ" sz="2600" dirty="0" smtClean="0"/>
          </a:p>
          <a:p>
            <a:r>
              <a:rPr lang="cs-CZ" sz="2600" dirty="0" smtClean="0"/>
              <a:t>Byl za svého života ceněn jako básník, nebo prozaik?</a:t>
            </a:r>
          </a:p>
          <a:p>
            <a:endParaRPr lang="cs-CZ" sz="2600" dirty="0"/>
          </a:p>
          <a:p>
            <a:r>
              <a:rPr lang="cs-CZ" sz="2600" dirty="0" smtClean="0"/>
              <a:t>Čím je inspirováno jeho prozaické dílo?</a:t>
            </a:r>
          </a:p>
          <a:p>
            <a:endParaRPr lang="cs-CZ" sz="2600" dirty="0"/>
          </a:p>
          <a:p>
            <a:r>
              <a:rPr lang="cs-CZ" sz="2600" dirty="0" smtClean="0"/>
              <a:t>Čím zpravidla začíná každá povídka?</a:t>
            </a:r>
          </a:p>
          <a:p>
            <a:endParaRPr lang="cs-CZ" sz="26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835696" y="188640"/>
            <a:ext cx="6120680" cy="92697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>
                <a:solidFill>
                  <a:schemeClr val="bg1"/>
                </a:solidFill>
              </a:rPr>
              <a:t>Co jsme si zapamatovali?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836442" y="2924944"/>
            <a:ext cx="5112568" cy="40715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0" dirty="0">
                <a:solidFill>
                  <a:schemeClr val="bg1"/>
                </a:solidFill>
                <a:effectLst/>
              </a:rPr>
              <a:t>p</a:t>
            </a:r>
            <a:r>
              <a:rPr lang="cs-CZ" sz="2400" b="0" dirty="0" smtClean="0">
                <a:solidFill>
                  <a:schemeClr val="bg1"/>
                </a:solidFill>
                <a:effectLst/>
              </a:rPr>
              <a:t>ocity zmaru, beznaděje</a:t>
            </a:r>
            <a:endParaRPr lang="cs-CZ" sz="2400" b="0" dirty="0">
              <a:solidFill>
                <a:schemeClr val="bg1"/>
              </a:solidFill>
              <a:effectLst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3836442" y="3861048"/>
            <a:ext cx="5112568" cy="40715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0" dirty="0">
                <a:solidFill>
                  <a:schemeClr val="bg1"/>
                </a:solidFill>
                <a:effectLst/>
              </a:rPr>
              <a:t>j</a:t>
            </a:r>
            <a:r>
              <a:rPr lang="cs-CZ" sz="2400" b="0" dirty="0" smtClean="0">
                <a:solidFill>
                  <a:schemeClr val="bg1"/>
                </a:solidFill>
                <a:effectLst/>
              </a:rPr>
              <a:t>ako prozaik; básník až posmrtn</a:t>
            </a:r>
            <a:r>
              <a:rPr lang="cs-CZ" sz="2400" b="0" dirty="0">
                <a:solidFill>
                  <a:schemeClr val="bg1"/>
                </a:solidFill>
                <a:effectLst/>
              </a:rPr>
              <a:t>ě</a:t>
            </a:r>
          </a:p>
        </p:txBody>
      </p:sp>
      <p:sp>
        <p:nvSpPr>
          <p:cNvPr id="7" name="Rovnoramenný trojúhelník 6"/>
          <p:cNvSpPr/>
          <p:nvPr/>
        </p:nvSpPr>
        <p:spPr>
          <a:xfrm>
            <a:off x="5796136" y="1772816"/>
            <a:ext cx="720080" cy="576064"/>
          </a:xfrm>
          <a:prstGeom prst="triangl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3939386" y="4896287"/>
            <a:ext cx="5112568" cy="40715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0" dirty="0">
                <a:solidFill>
                  <a:schemeClr val="bg1"/>
                </a:solidFill>
                <a:effectLst/>
              </a:rPr>
              <a:t>d</a:t>
            </a:r>
            <a:r>
              <a:rPr lang="cs-CZ" sz="2400" b="0" dirty="0" smtClean="0">
                <a:solidFill>
                  <a:schemeClr val="bg1"/>
                </a:solidFill>
                <a:effectLst/>
              </a:rPr>
              <a:t>ětstvím prožitým na Malé Straně</a:t>
            </a:r>
            <a:endParaRPr lang="cs-CZ" sz="2400" b="0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939386" y="5949280"/>
            <a:ext cx="5112568" cy="407159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solidFill>
                  <a:schemeClr val="lt1"/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b="0" dirty="0">
                <a:solidFill>
                  <a:schemeClr val="bg1"/>
                </a:solidFill>
                <a:effectLst/>
              </a:rPr>
              <a:t>d</a:t>
            </a:r>
            <a:r>
              <a:rPr lang="cs-CZ" sz="2400" b="0" dirty="0" smtClean="0">
                <a:solidFill>
                  <a:schemeClr val="bg1"/>
                </a:solidFill>
                <a:effectLst/>
              </a:rPr>
              <a:t>etailní charakteristikou postavy</a:t>
            </a:r>
            <a:endParaRPr lang="cs-CZ" sz="2400" b="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9313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>
            <a:normAutofit fontScale="40000" lnSpcReduction="20000"/>
          </a:bodyPr>
          <a:lstStyle/>
          <a:p>
            <a:r>
              <a:rPr lang="pt-BR" dirty="0"/>
              <a:t>AUTOR NEZNÁMÝ. </a:t>
            </a:r>
            <a:r>
              <a:rPr lang="pt-BR" i="1" dirty="0"/>
              <a:t>www.wikipedia.cz</a:t>
            </a:r>
            <a:r>
              <a:rPr lang="pt-BR" dirty="0"/>
              <a:t> [online]. [cit. 31.10.2012]. Dostupný na WWW: &lt;http://cs.wikipedia.org/wiki/Soubor:Jan_Neruda.jpg&gt;.</a:t>
            </a:r>
            <a:endParaRPr lang="cs-CZ" dirty="0"/>
          </a:p>
          <a:p>
            <a:r>
              <a:rPr lang="cs-CZ" dirty="0"/>
              <a:t>VILÍMEK, Jan</a:t>
            </a:r>
            <a:r>
              <a:rPr lang="pt-BR" dirty="0"/>
              <a:t>. </a:t>
            </a:r>
            <a:r>
              <a:rPr lang="pt-BR" i="1" dirty="0"/>
              <a:t>www.wikipedia.cz</a:t>
            </a:r>
            <a:r>
              <a:rPr lang="pt-BR" dirty="0"/>
              <a:t> [online]. [cit. 31.10.2012]. Dostupný na WWW: &lt;http://cs.wikipedia.org/wiki/Soubor:Jan_Vil%C3%ADmek_-_Jan_Neruda.jpg&gt;.</a:t>
            </a:r>
            <a:endParaRPr lang="cs-CZ" dirty="0" smtClean="0"/>
          </a:p>
          <a:p>
            <a:r>
              <a:rPr lang="pt-BR" dirty="0"/>
              <a:t>AUTOR NEZNÁMÝ. </a:t>
            </a:r>
            <a:r>
              <a:rPr lang="pt-BR" i="1" dirty="0"/>
              <a:t>www.google.cz</a:t>
            </a:r>
            <a:r>
              <a:rPr lang="pt-BR" dirty="0"/>
              <a:t> [online]. [cit. 1.11.2012]. Dostupný na WWW http://www.google.cz/imgres?num=10&amp;hl=cs&amp;biw=1366&amp;bih=643&amp;tbm=isch&amp;tbnid=ZSqctyBx9dstNM:&amp;imgrefurl=http://www.librix.eu/cz/books/detail/hrbitovni-kviti-248/&amp;docid=PLl6F8KHBSCACM&amp;imgurl=http://</a:t>
            </a:r>
            <a:r>
              <a:rPr lang="pt-BR" dirty="0" smtClean="0"/>
              <a:t>www.librix.eu/books/images/248.jpg&amp;w=200&amp;h=281&amp;ei=Ya-SUMGcMa3nmAXc5oHQAw&amp;zoom=1&amp;iact=hc&amp;vpx=489&amp;vpy=138&amp;dur=800&amp;hovh=224&amp;hovw=160&amp;tx=101&amp;ty=102&amp;sig=100979125487772815046&amp;page=1&amp;tbnh=142&amp;tbnw=102&amp;start=0&amp;ndsp=23&amp;ved=1t:429,i:78</a:t>
            </a:r>
            <a:endParaRPr lang="cs-CZ" dirty="0" smtClean="0"/>
          </a:p>
          <a:p>
            <a:r>
              <a:rPr lang="pt-BR" dirty="0"/>
              <a:t>AUTOR NEZNÁMÝ. </a:t>
            </a:r>
            <a:r>
              <a:rPr lang="pt-BR" i="1" dirty="0"/>
              <a:t>www.google.cz</a:t>
            </a:r>
            <a:r>
              <a:rPr lang="pt-BR" dirty="0"/>
              <a:t> [online]. [cit. 1.11.2012]. Dostupný na WWW http://www.google.cz/imgres?num=10&amp;hl=cs&amp;biw=1366&amp;bih=643&amp;tbm=isch&amp;tbnid=qN2ixYfW5I1oQM:&amp;imgrefurl=http://www.ztichlaklika.cz/antikvariat/show/neruda-jan-pisne-kosmicke-id9345&amp;docid=6TPZgfd3pMhiDM&amp;imgurl=http://www.ztichlaklika.cz/_</a:t>
            </a:r>
            <a:r>
              <a:rPr lang="pt-BR" dirty="0" smtClean="0"/>
              <a:t>img_cache_eshop/12995885569135.upl_600_600.jpg&amp;w=470&amp;h=600&amp;ei=IrCSUJj1O9DrmAWQ24C4Cg&amp;zoom=1&amp;iact=hc&amp;vpx=184&amp;vpy=131&amp;dur=546&amp;hovh=141&amp;hovw=110&amp;tx=129&amp;ty=127&amp;sig=100979125487772815046&amp;sqi=2&amp;page=1&amp;tbnh=141&amp;tbnw=110&amp;start=0&amp;ndsp=21&amp;ved=1t:429,i:66</a:t>
            </a:r>
            <a:endParaRPr lang="cs-CZ" dirty="0" smtClean="0"/>
          </a:p>
          <a:p>
            <a:r>
              <a:rPr lang="pt-BR" dirty="0"/>
              <a:t>AUTOR NEZNÁMÝ. </a:t>
            </a:r>
            <a:r>
              <a:rPr lang="pt-BR" i="1" dirty="0"/>
              <a:t>www.google.cz</a:t>
            </a:r>
            <a:r>
              <a:rPr lang="pt-BR" dirty="0"/>
              <a:t> [online]. [cit. 1.11.2012]. Dostupný na WWW http://www.google.cz/imgres?hl=cs&amp;biw=1366&amp;bih=643&amp;tbm=isch&amp;tbnid=yX7FyzFK4ljepM:&amp;imgrefurl=http://books.google.com/books/about/Prost%25C3%25A9_motivy.html%3Fid%3Du_YQAQAAIAAJ&amp;docid=QJpdUW3tJbBUlM&amp;itg=1&amp;imgurl=http://</a:t>
            </a:r>
            <a:r>
              <a:rPr lang="pt-BR" dirty="0" smtClean="0"/>
              <a:t>books.google.com/books%253Fid%253Du_YQAQAAIAAJ%2526printsec%253Dfrontcover%2526img%253D1%2526zoom%253D1&amp;w=128&amp;h=206&amp;ei=drCSUOT6J-zTmAXHtoHoDA&amp;zoom=1&amp;iact=hc&amp;vpx=792&amp;vpy=368&amp;dur=2135&amp;hovh=164&amp;hovw=102&amp;tx=92&amp;ty=117&amp;sig=100979125487772815046&amp;page=2&amp;tbnh=142&amp;tbnw=94&amp;start=27&amp;ndsp=32&amp;ved=1t:429,i:210</a:t>
            </a:r>
            <a:endParaRPr lang="cs-CZ" dirty="0" smtClean="0"/>
          </a:p>
          <a:p>
            <a:r>
              <a:rPr lang="pt-BR" dirty="0"/>
              <a:t>AUTOR NEZNÁMÝ. </a:t>
            </a:r>
            <a:r>
              <a:rPr lang="pt-BR" i="1" dirty="0"/>
              <a:t>www.wikipedia.cz</a:t>
            </a:r>
            <a:r>
              <a:rPr lang="pt-BR" dirty="0"/>
              <a:t> [online]. [cit. 1.11.2012]. Dostupný na WWW </a:t>
            </a:r>
            <a:r>
              <a:rPr lang="pt-BR" dirty="0">
                <a:hlinkClick r:id="rId2"/>
              </a:rPr>
              <a:t>http://</a:t>
            </a:r>
            <a:r>
              <a:rPr lang="pt-BR" dirty="0" smtClean="0">
                <a:hlinkClick r:id="rId2"/>
              </a:rPr>
              <a:t>cs.wikipedia.org/wiki/Soubor:Nerud%C5%AFv_rukopis_Srpen.jpg</a:t>
            </a:r>
            <a:endParaRPr lang="cs-CZ" dirty="0" smtClean="0"/>
          </a:p>
          <a:p>
            <a:r>
              <a:rPr lang="pt-BR" dirty="0"/>
              <a:t>AUTOR NEZNÁMÝ. </a:t>
            </a:r>
            <a:r>
              <a:rPr lang="pt-BR" i="1" dirty="0"/>
              <a:t>www.google.cz</a:t>
            </a:r>
            <a:r>
              <a:rPr lang="pt-BR" dirty="0"/>
              <a:t> [online]. [cit. 1.11.2012]. Dostupný na WWW http://www.google.cz/imgres?um=1&amp;hl=cs&amp;sa=N&amp;biw=1366&amp;bih=643&amp;tbm=isch&amp;tbnid=wYSHjCBkofrGlM:&amp;imgrefurl=http://literat.webgarden.cz/zuzeny-vyber-z-kanonu-titulu/%3Foffset%3D10&amp;docid=Sx9f5GRJY14S7M&amp;imgurl=http://</a:t>
            </a:r>
            <a:r>
              <a:rPr lang="pt-BR" dirty="0" smtClean="0"/>
              <a:t>www.femina.cz/files/Reklamni/povidky1.jpg&amp;w=900&amp;h=1249&amp;ei=4bSSUIOGLIzKmQXJpoDwDg&amp;zoom=1&amp;iact=hc&amp;vpx=377&amp;vpy=152&amp;dur=1827&amp;hovh=265&amp;hovw=190&amp;tx=70&amp;ty=124&amp;sig=100979125487772815046&amp;page=1&amp;tbnh=139&amp;tbnw=100&amp;start=0&amp;ndsp=26&amp;ved=1t:429,i:89</a:t>
            </a:r>
            <a:endParaRPr lang="cs-CZ" dirty="0" smtClean="0"/>
          </a:p>
          <a:p>
            <a:r>
              <a:rPr lang="pt-BR" dirty="0"/>
              <a:t>PALME, Jaromír František. </a:t>
            </a:r>
            <a:r>
              <a:rPr lang="pt-BR" i="1" dirty="0"/>
              <a:t>www.fumaz.wz.cz</a:t>
            </a:r>
            <a:r>
              <a:rPr lang="pt-BR" dirty="0"/>
              <a:t> [online]. [cit. 1.11.2012]. Dostupný na WWW http://fumas.wz.cz/galerie/fumas/ilustrace/povidkymalostranske/mpovidky2.htm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://www.rozhlas.cz/ctenarskydenik/autori/_zprava/neruda-jan--</a:t>
            </a:r>
            <a:r>
              <a:rPr lang="cs-CZ" dirty="0" smtClean="0">
                <a:hlinkClick r:id="rId3"/>
              </a:rPr>
              <a:t>934908</a:t>
            </a:r>
            <a:endParaRPr lang="cs-CZ" dirty="0" smtClean="0"/>
          </a:p>
          <a:p>
            <a:r>
              <a:rPr lang="cs-CZ" dirty="0"/>
              <a:t>PROKOP, Vladimír. </a:t>
            </a:r>
            <a:r>
              <a:rPr lang="cs-CZ" i="1" dirty="0"/>
              <a:t>Literatura 19. a počátku 20. století</a:t>
            </a:r>
            <a:r>
              <a:rPr lang="cs-CZ" dirty="0"/>
              <a:t>. Sokolov: O.K.-Soft, 2002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smtClean="0"/>
              <a:t>Vlastní zdroje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 noGrp="1"/>
          </p:cNvSpPr>
          <p:nvPr>
            <p:ph type="title"/>
          </p:nvPr>
        </p:nvSpPr>
        <p:spPr>
          <a:xfrm>
            <a:off x="467544" y="116632"/>
            <a:ext cx="8229600" cy="868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dirty="0" smtClean="0"/>
              <a:t>Použité zdroje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01152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82629603"/>
              </p:ext>
            </p:extLst>
          </p:nvPr>
        </p:nvGraphicFramePr>
        <p:xfrm>
          <a:off x="1368797" y="3068960"/>
          <a:ext cx="6407150" cy="3384375"/>
        </p:xfrm>
        <a:graphic>
          <a:graphicData uri="http://schemas.openxmlformats.org/drawingml/2006/table">
            <a:tbl>
              <a:tblPr/>
              <a:tblGrid>
                <a:gridCol w="1203325"/>
                <a:gridCol w="114300"/>
                <a:gridCol w="5089525"/>
              </a:tblGrid>
              <a:tr h="10694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Použití zdroje: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Calibri" pitchFamily="34" charset="0"/>
                          <a:cs typeface="Calibri" pitchFamily="34" charset="0"/>
                        </a:rPr>
                        <a:t>PROKOP, Vladimír. </a:t>
                      </a:r>
                      <a:r>
                        <a:rPr lang="cs-CZ" sz="1400" i="1" dirty="0" smtClean="0">
                          <a:solidFill>
                            <a:schemeClr val="bg1"/>
                          </a:solidFill>
                          <a:latin typeface="Calibri" pitchFamily="34" charset="0"/>
                          <a:cs typeface="Calibri" pitchFamily="34" charset="0"/>
                        </a:rPr>
                        <a:t>Literatura 19. a počátku 20. století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latin typeface="Calibri" pitchFamily="34" charset="0"/>
                          <a:cs typeface="Calibri" pitchFamily="34" charset="0"/>
                        </a:rPr>
                        <a:t>. Sokolov: O.K.-Soft, 2002.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400" dirty="0" smtClean="0">
                        <a:solidFill>
                          <a:schemeClr val="bg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490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Citace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viz výše </a:t>
                      </a: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  <a:tr h="18243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Anotace: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Calibri" pitchFamily="34" charset="0"/>
                        </a:rPr>
                        <a:t> 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Prezentace navazuje na DUM, který představil žákům osobnost  Jana Nerudy. Prezentace je koncipována jako výkladový materiál, je rozdělena na tři tematické úseky (Neruda novinář, básník a spisovatel). DUM obsahuje obrazový materiál a odkaz na audio ukázku. Žáci se seznámí s jednotlivými oblastmi Nerudovy tvorby a s faktory, které ovlivnily jeho tvorbu. Závěrečný test přispěje k důkladnějšímu osvojení látky.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44450" marR="44450" marT="0" marB="0" anchor="b" horzOverflow="overflow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0" descr="Popis: logo E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79216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1988840"/>
            <a:ext cx="215265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539552" y="1340768"/>
            <a:ext cx="792162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4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cs-CZ" dirty="0"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5085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138</TotalTime>
  <Words>514</Words>
  <Application>Microsoft Office PowerPoint</Application>
  <PresentationFormat>Předvádění na obrazovce (4:3)</PresentationFormat>
  <Paragraphs>115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Vrchol</vt:lpstr>
      <vt:lpstr>Snímek 1</vt:lpstr>
      <vt:lpstr>Snímek 2</vt:lpstr>
      <vt:lpstr>1834 -1891 </vt:lpstr>
      <vt:lpstr>Co už víme?</vt:lpstr>
      <vt:lpstr>NOVINÁŘ</vt:lpstr>
      <vt:lpstr>BÁSNÍK</vt:lpstr>
      <vt:lpstr>Snímek 7</vt:lpstr>
      <vt:lpstr>Snímek 8</vt:lpstr>
      <vt:lpstr>Snímek 9</vt:lpstr>
      <vt:lpstr>Snímek 10</vt:lpstr>
      <vt:lpstr>Povídka Hastrman.  Klikni na obrázek a poslechni si audio ukázku. </vt:lpstr>
      <vt:lpstr>Snímek 12</vt:lpstr>
      <vt:lpstr>Použité zdroje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ntb</dc:creator>
  <cp:lastModifiedBy>vysoka</cp:lastModifiedBy>
  <cp:revision>16</cp:revision>
  <dcterms:created xsi:type="dcterms:W3CDTF">2012-10-31T21:41:36Z</dcterms:created>
  <dcterms:modified xsi:type="dcterms:W3CDTF">2012-11-05T10:13:08Z</dcterms:modified>
</cp:coreProperties>
</file>