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8" r:id="rId2"/>
    <p:sldId id="256" r:id="rId3"/>
    <p:sldId id="257" r:id="rId4"/>
    <p:sldId id="261" r:id="rId5"/>
    <p:sldId id="262" r:id="rId6"/>
    <p:sldId id="263" r:id="rId7"/>
    <p:sldId id="264" r:id="rId8"/>
    <p:sldId id="267" r:id="rId9"/>
    <p:sldId id="266" r:id="rId10"/>
    <p:sldId id="268" r:id="rId11"/>
    <p:sldId id="269" r:id="rId12"/>
    <p:sldId id="271" r:id="rId13"/>
    <p:sldId id="270" r:id="rId14"/>
    <p:sldId id="272" r:id="rId15"/>
    <p:sldId id="260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12" autoAdjust="0"/>
    <p:restoredTop sz="94660"/>
  </p:normalViewPr>
  <p:slideViewPr>
    <p:cSldViewPr>
      <p:cViewPr>
        <p:scale>
          <a:sx n="70" d="100"/>
          <a:sy n="70" d="100"/>
        </p:scale>
        <p:origin x="-1194" y="-8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3B198-B368-4843-A042-4BD07B034356}" type="datetimeFigureOut">
              <a:rPr lang="cs-CZ" smtClean="0"/>
              <a:pPr/>
              <a:t>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FDEAF-FECE-4118-A112-4FBDF47E2C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2571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DEAF-FECE-4118-A112-4FBDF47E2CA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6346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95BF084-1968-4294-93EB-FA4A23CB14E1}" type="datetimeFigureOut">
              <a:rPr lang="cs-CZ" smtClean="0"/>
              <a:pPr/>
              <a:t>2.11.2012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787D9A1-3745-4494-9EB4-9042304823E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franasramek.cz/virtualni-prohlidk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franasramek.cz/zivotopis" TargetMode="External"/><Relationship Id="rId2" Type="http://schemas.openxmlformats.org/officeDocument/2006/relationships/hyperlink" Target="http://www.mapy.cz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82952932"/>
              </p:ext>
            </p:extLst>
          </p:nvPr>
        </p:nvGraphicFramePr>
        <p:xfrm>
          <a:off x="1403648" y="2420888"/>
          <a:ext cx="6405563" cy="4017330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Úprkova 1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Kamila Vysoká</a:t>
                      </a: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VY_32_INOVACE_2B_05_Fráňa Šrámek – život a dílo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2B_ČJ9.roč.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dne 1.11.2012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171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 představuje žákům osobnost spisovatele, básníka a dramatika Františka Šrámka. Prezentace je koncipována jako výkladový materiál, obsahuje základní životopisná data, obrazový materiál a odkazy na webové stránky pro bližší seznámení.  Žáci se seznámí s faktory, které měly vliv na jeho tvorbu. Závěrečný test přispěje k důkladnějšímu osvojení látky. Na tento DUM navazuje práce s čítankou a rozbor básně Raport.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0" descr="Popis: logo E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8640"/>
            <a:ext cx="7904162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556792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755576" y="980728"/>
            <a:ext cx="7759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dirty="0"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345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1331640" y="2204864"/>
            <a:ext cx="6400800" cy="2664296"/>
          </a:xfrm>
        </p:spPr>
        <p:txBody>
          <a:bodyPr>
            <a:noAutofit/>
          </a:bodyPr>
          <a:lstStyle/>
          <a:p>
            <a:r>
              <a:rPr lang="cs-CZ" sz="4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Fráňa </a:t>
            </a:r>
            <a:r>
              <a:rPr lang="cs-CZ" sz="4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Šrámek</a:t>
            </a:r>
            <a:r>
              <a:rPr lang="cs-CZ" sz="4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cs-CZ" sz="4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cs-CZ" sz="4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</a:t>
            </a:r>
            <a:br>
              <a:rPr lang="cs-CZ" sz="4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cs-CZ" sz="4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život a dílo</a:t>
            </a:r>
          </a:p>
        </p:txBody>
      </p:sp>
    </p:spTree>
    <p:extLst>
      <p:ext uri="{BB962C8B-B14F-4D97-AF65-F5344CB8AC3E}">
        <p14:creationId xmlns:p14="http://schemas.microsoft.com/office/powerpoint/2010/main" xmlns="" val="387067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Frana Sramek 192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362" t="3746" r="-3579" b="-3746"/>
          <a:stretch/>
        </p:blipFill>
        <p:spPr bwMode="auto">
          <a:xfrm>
            <a:off x="2808102" y="332656"/>
            <a:ext cx="4391891" cy="538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3192075" y="5589240"/>
            <a:ext cx="3563888" cy="94104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pt-BR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77 -</a:t>
            </a:r>
            <a:r>
              <a:rPr lang="pt-BR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52</a:t>
            </a:r>
            <a:r>
              <a:rPr lang="pt-BR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9827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617377" y="260648"/>
            <a:ext cx="4211960" cy="64807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 fontScale="70000" lnSpcReduction="2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DĚTSTVÍ A STUDIUM</a:t>
            </a:r>
            <a:r>
              <a:rPr lang="pt-BR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26221" y="1268760"/>
            <a:ext cx="8892480" cy="4709160"/>
          </a:xfrm>
        </p:spPr>
        <p:txBody>
          <a:bodyPr>
            <a:normAutofit/>
          </a:bodyPr>
          <a:lstStyle/>
          <a:p>
            <a:r>
              <a:rPr lang="cs-CZ" dirty="0" smtClean="0"/>
              <a:t>narozen </a:t>
            </a:r>
            <a:r>
              <a:rPr lang="cs-CZ" dirty="0"/>
              <a:t>v Sobotce jako druhorozený z pěti </a:t>
            </a:r>
            <a:r>
              <a:rPr lang="cs-CZ" dirty="0" smtClean="0"/>
              <a:t>bratrů</a:t>
            </a:r>
          </a:p>
          <a:p>
            <a:r>
              <a:rPr lang="cs-CZ" dirty="0" smtClean="0"/>
              <a:t>Šrámkův </a:t>
            </a:r>
            <a:r>
              <a:rPr lang="cs-CZ" dirty="0"/>
              <a:t>otec </a:t>
            </a:r>
            <a:r>
              <a:rPr lang="cs-CZ" dirty="0" smtClean="0"/>
              <a:t>se jako daňový úředník </a:t>
            </a:r>
            <a:r>
              <a:rPr lang="cs-CZ" dirty="0"/>
              <a:t>musel </a:t>
            </a:r>
            <a:r>
              <a:rPr lang="cs-CZ" dirty="0" smtClean="0"/>
              <a:t>často stěhovat</a:t>
            </a:r>
          </a:p>
          <a:p>
            <a:r>
              <a:rPr lang="cs-CZ" dirty="0"/>
              <a:t>v</a:t>
            </a:r>
            <a:r>
              <a:rPr lang="cs-CZ" dirty="0" smtClean="0"/>
              <a:t>ětšinu </a:t>
            </a:r>
            <a:r>
              <a:rPr lang="cs-CZ" dirty="0"/>
              <a:t>gymnaziálních let </a:t>
            </a:r>
            <a:r>
              <a:rPr lang="cs-CZ" dirty="0" smtClean="0"/>
              <a:t>strávil </a:t>
            </a:r>
            <a:r>
              <a:rPr lang="cs-CZ" dirty="0"/>
              <a:t>v Písku, </a:t>
            </a:r>
            <a:r>
              <a:rPr lang="cs-CZ" dirty="0" smtClean="0"/>
              <a:t>zde začíná</a:t>
            </a:r>
            <a:r>
              <a:rPr lang="cs-CZ" dirty="0"/>
              <a:t> psát své první básnické </a:t>
            </a:r>
            <a:r>
              <a:rPr lang="cs-CZ" dirty="0" smtClean="0"/>
              <a:t>pokusy</a:t>
            </a:r>
          </a:p>
          <a:p>
            <a:r>
              <a:rPr lang="cs-CZ" dirty="0"/>
              <a:t>v</a:t>
            </a:r>
            <a:r>
              <a:rPr lang="cs-CZ" dirty="0" smtClean="0"/>
              <a:t>e </a:t>
            </a:r>
            <a:r>
              <a:rPr lang="cs-CZ" dirty="0"/>
              <a:t>škole se necítil dobře, profesoři byli </a:t>
            </a:r>
            <a:r>
              <a:rPr lang="cs-CZ" dirty="0" smtClean="0"/>
              <a:t>autoritativní a pedantští</a:t>
            </a:r>
          </a:p>
          <a:p>
            <a:r>
              <a:rPr lang="cs-CZ" dirty="0" smtClean="0"/>
              <a:t>studia práv nedokončil, rozhodl se zůstat v Praze a naplno se věnovat literatuře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3231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g.denik.cz/35/05/sobotka_sramkuvdum_cely_denik-380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3168"/>
          <a:stretch/>
        </p:blipFill>
        <p:spPr bwMode="auto">
          <a:xfrm>
            <a:off x="5868144" y="1484784"/>
            <a:ext cx="2970430" cy="333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5580112" y="4989040"/>
            <a:ext cx="3474486" cy="153630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400" b="0" dirty="0" smtClean="0">
                <a:solidFill>
                  <a:schemeClr val="bg1"/>
                </a:solidFill>
                <a:effectLst/>
              </a:rPr>
              <a:t>Šrámkův rodný dům v Sobotce. </a:t>
            </a:r>
          </a:p>
          <a:p>
            <a:pPr algn="l"/>
            <a:r>
              <a:rPr lang="cs-CZ" sz="2400" b="0" dirty="0" smtClean="0">
                <a:solidFill>
                  <a:schemeClr val="bg1"/>
                </a:solidFill>
                <a:effectLst/>
              </a:rPr>
              <a:t>Klikni na obrázek a seznam se s muzeem.</a:t>
            </a:r>
            <a:r>
              <a:rPr lang="pt-BR" sz="2400" b="0" dirty="0" smtClean="0">
                <a:solidFill>
                  <a:schemeClr val="bg1"/>
                </a:solidFill>
                <a:effectLst/>
              </a:rPr>
              <a:t> </a:t>
            </a:r>
            <a:endParaRPr lang="cs-CZ" sz="2400" dirty="0">
              <a:solidFill>
                <a:schemeClr val="bg1"/>
              </a:solidFill>
              <a:effectLst/>
            </a:endParaRPr>
          </a:p>
        </p:txBody>
      </p:sp>
      <p:pic>
        <p:nvPicPr>
          <p:cNvPr id="2052" name="Picture 4" descr="http://www.mapy.cz/screenshoter?width=991&amp;height=555&amp;url=http%3A%2F%2Fwww.mapy.cz%2F%23x%3D15.422531%26y%3D50.421374%26z%3D8%26t%3Ds%26q%3Dsobotka%26qp%3D10.573905_48.452213_20.302712_50.977361_6%26d%3Dmuni_2433_0_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92" r="10487"/>
          <a:stretch/>
        </p:blipFill>
        <p:spPr bwMode="auto">
          <a:xfrm>
            <a:off x="251520" y="188640"/>
            <a:ext cx="5442698" cy="449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578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709160"/>
          </a:xfrm>
        </p:spPr>
        <p:txBody>
          <a:bodyPr/>
          <a:lstStyle/>
          <a:p>
            <a:r>
              <a:rPr lang="cs-CZ" dirty="0" smtClean="0"/>
              <a:t>v 28 letech se v </a:t>
            </a:r>
            <a:r>
              <a:rPr lang="cs-CZ" dirty="0"/>
              <a:t>Praze </a:t>
            </a:r>
            <a:r>
              <a:rPr lang="cs-CZ" dirty="0" smtClean="0"/>
              <a:t>seznamuje </a:t>
            </a:r>
            <a:r>
              <a:rPr lang="cs-CZ" dirty="0"/>
              <a:t>s Miloslavou Hrdličková (</a:t>
            </a:r>
            <a:r>
              <a:rPr lang="cs-CZ" dirty="0" smtClean="0"/>
              <a:t>Milka)</a:t>
            </a:r>
          </a:p>
          <a:p>
            <a:r>
              <a:rPr lang="cs-CZ" dirty="0" smtClean="0"/>
              <a:t>Celoživotní družka</a:t>
            </a:r>
          </a:p>
          <a:p>
            <a:r>
              <a:rPr lang="cs-CZ" dirty="0" smtClean="0"/>
              <a:t>vystudovala </a:t>
            </a:r>
            <a:r>
              <a:rPr lang="cs-CZ" dirty="0"/>
              <a:t>v Praze dívčí obchodní školu, což tehdy nebylo </a:t>
            </a:r>
            <a:r>
              <a:rPr lang="cs-CZ" dirty="0" smtClean="0"/>
              <a:t>zvykem</a:t>
            </a:r>
          </a:p>
          <a:p>
            <a:r>
              <a:rPr lang="cs-CZ" dirty="0" smtClean="0"/>
              <a:t>Milka byla </a:t>
            </a:r>
            <a:r>
              <a:rPr lang="cs-CZ" dirty="0"/>
              <a:t>finančně nezávislá, sečtělá a hovořila třemi cizími </a:t>
            </a:r>
            <a:r>
              <a:rPr lang="cs-CZ" dirty="0" smtClean="0"/>
              <a:t>jazyky</a:t>
            </a:r>
          </a:p>
          <a:p>
            <a:r>
              <a:rPr lang="cs-CZ" dirty="0"/>
              <a:t>n</a:t>
            </a:r>
            <a:r>
              <a:rPr lang="cs-CZ" dirty="0" smtClean="0"/>
              <a:t>ikdy </a:t>
            </a:r>
            <a:r>
              <a:rPr lang="cs-CZ" dirty="0"/>
              <a:t>se nevzali</a:t>
            </a: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94604" y="188640"/>
            <a:ext cx="4211960" cy="64807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 fontScale="850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OSUDOVÁ ŽENA</a:t>
            </a:r>
            <a:r>
              <a:rPr lang="pt-BR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http://franasramek.cz/images/zivotopis/04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14102"/>
            <a:ext cx="2866425" cy="2593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010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6768752" cy="1080120"/>
          </a:xfrm>
        </p:spPr>
        <p:txBody>
          <a:bodyPr>
            <a:normAutofit/>
          </a:bodyPr>
          <a:lstStyle/>
          <a:p>
            <a:r>
              <a:rPr lang="cs-CZ" dirty="0"/>
              <a:t>z</a:t>
            </a:r>
            <a:r>
              <a:rPr lang="cs-CZ" dirty="0" smtClean="0"/>
              <a:t>a pokřikování na policistu při studentské demonstraci v roce 1905</a:t>
            </a:r>
          </a:p>
          <a:p>
            <a:pPr marL="137160" indent="0">
              <a:buNone/>
            </a:pPr>
            <a:endParaRPr lang="cs-CZ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94604" y="174080"/>
            <a:ext cx="4211960" cy="64807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VĚZENÍ</a:t>
            </a:r>
            <a:r>
              <a:rPr lang="pt-BR" sz="3600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Vězení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45024"/>
            <a:ext cx="2733675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6772893" y="908720"/>
            <a:ext cx="2160240" cy="136815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i="1" dirty="0" smtClean="0"/>
              <a:t>„Zhyň, otroku, zhyň, pse!“</a:t>
            </a:r>
            <a:endParaRPr lang="cs-CZ" sz="2000" i="1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251520" y="2276872"/>
            <a:ext cx="6264696" cy="372273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dirty="0" smtClean="0"/>
              <a:t>nedlouho poté byl povolán na vojenské cvičení, na které reagoval provokativním článkem</a:t>
            </a:r>
          </a:p>
        </p:txBody>
      </p:sp>
      <p:sp>
        <p:nvSpPr>
          <p:cNvPr id="5" name="Ohnutý roh 4"/>
          <p:cNvSpPr/>
          <p:nvPr/>
        </p:nvSpPr>
        <p:spPr>
          <a:xfrm>
            <a:off x="6302778" y="2492896"/>
            <a:ext cx="2664296" cy="3713956"/>
          </a:xfrm>
          <a:prstGeom prst="folded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000" dirty="0" smtClean="0"/>
          </a:p>
          <a:p>
            <a:pPr algn="ctr"/>
            <a:r>
              <a:rPr lang="cs-CZ" sz="2000" dirty="0" smtClean="0"/>
              <a:t>„</a:t>
            </a:r>
            <a:r>
              <a:rPr lang="cs-CZ" sz="2000" i="1" dirty="0" smtClean="0"/>
              <a:t>...slibuji, že všechny své smysly otevřu, aby novými zkušenostmi posílil se můj odpor proti militarismu, a že vše, čím tam ve mně bude raněn a uražen člověk, povím potom mým kamarádům v povídkách a propagačních článcích.</a:t>
            </a:r>
            <a:r>
              <a:rPr lang="cs-CZ" sz="2000" dirty="0" smtClean="0"/>
              <a:t>“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47902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7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94853"/>
            <a:ext cx="8229600" cy="4709160"/>
          </a:xfrm>
        </p:spPr>
        <p:txBody>
          <a:bodyPr>
            <a:normAutofit/>
          </a:bodyPr>
          <a:lstStyle/>
          <a:p>
            <a:r>
              <a:rPr lang="cs-CZ" dirty="0" smtClean="0"/>
              <a:t>hned v srpnu 1914 odjíždí na </a:t>
            </a:r>
            <a:r>
              <a:rPr lang="cs-CZ" dirty="0"/>
              <a:t>haličskou frontu, </a:t>
            </a:r>
            <a:r>
              <a:rPr lang="cs-CZ" dirty="0" smtClean="0"/>
              <a:t>je raněn a vrací se domů </a:t>
            </a:r>
            <a:r>
              <a:rPr lang="cs-CZ" dirty="0"/>
              <a:t>na </a:t>
            </a:r>
            <a:r>
              <a:rPr lang="cs-CZ" dirty="0" smtClean="0"/>
              <a:t>zotavenou</a:t>
            </a:r>
          </a:p>
          <a:p>
            <a:r>
              <a:rPr lang="cs-CZ" dirty="0" smtClean="0"/>
              <a:t>za války projde několika dalšími frontami a vystřídá různé profese (zásobování, práce v lazaretu, nekonečné vyčkávání na frontě, práce ve vojenské kanceláři)</a:t>
            </a:r>
          </a:p>
          <a:p>
            <a:r>
              <a:rPr lang="cs-CZ" dirty="0" smtClean="0"/>
              <a:t>vliv na jeho tvorbu</a:t>
            </a:r>
          </a:p>
          <a:p>
            <a:pPr marL="13716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94604" y="116632"/>
            <a:ext cx="4211960" cy="64807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 fontScale="92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VÁLKA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Válk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73016"/>
            <a:ext cx="2914650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323528" y="4139977"/>
            <a:ext cx="3492896" cy="237626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Ani válka v něm nezahubila duši poetického básníka, snad právě naopak se stal díky tomu vnímavější k přírodě, kráse ženy a poetice malých radostí.</a:t>
            </a:r>
          </a:p>
        </p:txBody>
      </p:sp>
    </p:spTree>
    <p:extLst>
      <p:ext uri="{BB962C8B-B14F-4D97-AF65-F5344CB8AC3E}">
        <p14:creationId xmlns:p14="http://schemas.microsoft.com/office/powerpoint/2010/main" xmlns="" val="109810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709160"/>
          </a:xfrm>
        </p:spPr>
        <p:txBody>
          <a:bodyPr>
            <a:normAutofit/>
          </a:bodyPr>
          <a:lstStyle/>
          <a:p>
            <a:r>
              <a:rPr lang="cs-CZ" dirty="0" smtClean="0"/>
              <a:t>po návratu domů se brzy stáhl do </a:t>
            </a:r>
            <a:r>
              <a:rPr lang="cs-CZ" dirty="0"/>
              <a:t>ústraní a začal intenzivně </a:t>
            </a:r>
            <a:r>
              <a:rPr lang="cs-CZ" dirty="0" smtClean="0"/>
              <a:t>psát</a:t>
            </a:r>
          </a:p>
          <a:p>
            <a:r>
              <a:rPr lang="cs-CZ" dirty="0" smtClean="0"/>
              <a:t>žil samotářský život v Praze</a:t>
            </a:r>
          </a:p>
          <a:p>
            <a:r>
              <a:rPr lang="cs-CZ" dirty="0" smtClean="0"/>
              <a:t>odtud </a:t>
            </a:r>
            <a:r>
              <a:rPr lang="cs-CZ" dirty="0"/>
              <a:t>pravidelně zajížděl do rodné </a:t>
            </a:r>
            <a:r>
              <a:rPr lang="cs-CZ" dirty="0" smtClean="0"/>
              <a:t>Sobotky</a:t>
            </a:r>
          </a:p>
          <a:p>
            <a:r>
              <a:rPr lang="cs-CZ" dirty="0" smtClean="0"/>
              <a:t>ačkoli </a:t>
            </a:r>
            <a:r>
              <a:rPr lang="cs-CZ" dirty="0"/>
              <a:t>žil převážně v ústraní, nezůstal chladný vůči politickým událostem – na protest proti fašismu Šrámek nevycházel ze smíchovského </a:t>
            </a:r>
            <a:r>
              <a:rPr lang="cs-CZ" dirty="0" smtClean="0"/>
              <a:t>bytu</a:t>
            </a:r>
          </a:p>
          <a:p>
            <a:r>
              <a:rPr lang="cs-CZ" dirty="0" smtClean="0"/>
              <a:t>zemřel </a:t>
            </a:r>
            <a:r>
              <a:rPr lang="cs-CZ" dirty="0"/>
              <a:t>1. </a:t>
            </a:r>
            <a:r>
              <a:rPr lang="cs-CZ" dirty="0" smtClean="0"/>
              <a:t>8. </a:t>
            </a:r>
            <a:r>
              <a:rPr lang="cs-CZ" dirty="0"/>
              <a:t>1952 v </a:t>
            </a:r>
            <a:r>
              <a:rPr lang="cs-CZ" dirty="0" smtClean="0"/>
              <a:t>Praze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43608" y="332656"/>
            <a:ext cx="6696744" cy="79208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 fontScale="77500" lnSpcReduction="2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NÁVRAT DO BĚŽNÉHO ŽIVOTA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8" name="Picture 4" descr="Ústraní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301208"/>
            <a:ext cx="3773212" cy="136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6647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31840" y="1484784"/>
            <a:ext cx="5472608" cy="216024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básnické sbírky</a:t>
            </a:r>
          </a:p>
          <a:p>
            <a:r>
              <a:rPr lang="cs-CZ" dirty="0" smtClean="0"/>
              <a:t>romány</a:t>
            </a:r>
            <a:r>
              <a:rPr lang="cs-CZ" dirty="0"/>
              <a:t>, </a:t>
            </a:r>
            <a:r>
              <a:rPr lang="cs-CZ" dirty="0" smtClean="0"/>
              <a:t>povídky</a:t>
            </a:r>
          </a:p>
          <a:p>
            <a:r>
              <a:rPr lang="cs-CZ" dirty="0" smtClean="0"/>
              <a:t>drama</a:t>
            </a:r>
          </a:p>
          <a:p>
            <a:endParaRPr lang="cs-CZ" dirty="0"/>
          </a:p>
          <a:p>
            <a:r>
              <a:rPr lang="cs-CZ" dirty="0"/>
              <a:t>tři ústřední témata: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051720" y="302455"/>
            <a:ext cx="4320480" cy="79208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DÍLO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6" name="Picture 4" descr="Dí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68959"/>
            <a:ext cx="2625134" cy="333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3347864" y="3516241"/>
            <a:ext cx="5688632" cy="2145007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>
              <a:buFont typeface="Wingdings 2"/>
              <a:buNone/>
            </a:pPr>
            <a:r>
              <a:rPr lang="cs-CZ" sz="2600" dirty="0" smtClean="0"/>
              <a:t>	1. příroda</a:t>
            </a:r>
          </a:p>
          <a:p>
            <a:pPr marL="137160" indent="0">
              <a:buFont typeface="Wingdings 2"/>
              <a:buNone/>
            </a:pPr>
            <a:r>
              <a:rPr lang="cs-CZ" sz="2600" dirty="0" smtClean="0"/>
              <a:t>	2. odpor k válce</a:t>
            </a:r>
          </a:p>
          <a:p>
            <a:pPr marL="137160" indent="0">
              <a:buFont typeface="Wingdings 2"/>
              <a:buNone/>
            </a:pPr>
            <a:r>
              <a:rPr lang="cs-CZ" sz="2600" dirty="0" smtClean="0"/>
              <a:t>	3. milostný vztah mladých lidí</a:t>
            </a:r>
          </a:p>
          <a:p>
            <a:endParaRPr lang="cs-CZ" sz="2600" dirty="0" smtClean="0"/>
          </a:p>
        </p:txBody>
      </p:sp>
    </p:spTree>
    <p:extLst>
      <p:ext uri="{BB962C8B-B14F-4D97-AF65-F5344CB8AC3E}">
        <p14:creationId xmlns:p14="http://schemas.microsoft.com/office/powerpoint/2010/main" xmlns="" val="190744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46807"/>
            <a:ext cx="8856983" cy="720080"/>
          </a:xfrm>
        </p:spPr>
        <p:txBody>
          <a:bodyPr>
            <a:noAutofit/>
          </a:bodyPr>
          <a:lstStyle/>
          <a:p>
            <a:r>
              <a:rPr lang="cs-CZ" sz="2400" dirty="0"/>
              <a:t>první sbírka, melancholická, láska k životu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195736" y="116632"/>
            <a:ext cx="4608512" cy="79208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 fontScale="92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BÁSNICKÉ SBÍRKY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95536" y="1268760"/>
            <a:ext cx="597666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ctr">
            <a:normAutofit fontScale="62500" lnSpcReduction="2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effectLst/>
              </a:rPr>
              <a:t>Života bído, přec tě mám rád...! (1905)</a:t>
            </a: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701463" y="4581128"/>
            <a:ext cx="8229600" cy="187220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vrcholná sbírka, oslava a chvála obyčejného života, lásky, lidského těla=vitalismus</a:t>
            </a:r>
          </a:p>
          <a:p>
            <a:r>
              <a:rPr lang="cs-CZ" sz="2400" dirty="0" smtClean="0"/>
              <a:t>popisy přírody jakoby vnímány všemi lidskými smysly=impresionismus</a:t>
            </a:r>
          </a:p>
          <a:p>
            <a:endParaRPr lang="cs-CZ" sz="2400" dirty="0" smtClean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395536" y="2384918"/>
            <a:ext cx="597666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dirty="0">
                <a:solidFill>
                  <a:schemeClr val="bg1"/>
                </a:solidFill>
                <a:effectLst/>
              </a:rPr>
              <a:t>Modrý a </a:t>
            </a:r>
            <a:r>
              <a:rPr lang="cs-CZ" sz="2600" dirty="0" smtClean="0">
                <a:solidFill>
                  <a:schemeClr val="bg1"/>
                </a:solidFill>
                <a:effectLst/>
              </a:rPr>
              <a:t>rudý (1906)</a:t>
            </a:r>
            <a:endParaRPr lang="cs-CZ" sz="2600" dirty="0">
              <a:solidFill>
                <a:schemeClr val="bg1"/>
              </a:solidFill>
              <a:effectLst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683568" y="3140968"/>
            <a:ext cx="8229600" cy="691388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antimilitarismus=</a:t>
            </a:r>
            <a:r>
              <a:rPr lang="cs-CZ" sz="2400" dirty="0"/>
              <a:t> vzpoura proti </a:t>
            </a:r>
            <a:r>
              <a:rPr lang="cs-CZ" sz="2400" dirty="0" smtClean="0"/>
              <a:t>válce; báseň </a:t>
            </a:r>
            <a:r>
              <a:rPr lang="cs-CZ" sz="2400" i="1" dirty="0" smtClean="0"/>
              <a:t>Raport</a:t>
            </a:r>
          </a:p>
          <a:p>
            <a:endParaRPr lang="cs-CZ" sz="2400" dirty="0" smtClean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95536" y="3717032"/>
            <a:ext cx="597666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dirty="0" smtClean="0">
                <a:solidFill>
                  <a:schemeClr val="bg1"/>
                </a:solidFill>
                <a:effectLst/>
              </a:rPr>
              <a:t>Splav (1916)</a:t>
            </a:r>
            <a:endParaRPr lang="cs-CZ" sz="26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2061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/>
      <p:bldP spid="7" grpId="0" animBg="1"/>
      <p:bldP spid="8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2184" y="1787150"/>
            <a:ext cx="4608512" cy="3744416"/>
          </a:xfrm>
        </p:spPr>
        <p:txBody>
          <a:bodyPr>
            <a:noAutofit/>
          </a:bodyPr>
          <a:lstStyle/>
          <a:p>
            <a:r>
              <a:rPr lang="cs-CZ" sz="2400" dirty="0"/>
              <a:t>román o mládí a dospívání, autobiografické </a:t>
            </a:r>
            <a:r>
              <a:rPr lang="cs-CZ" sz="2400" dirty="0" smtClean="0"/>
              <a:t>prvky, hlavní </a:t>
            </a:r>
            <a:r>
              <a:rPr lang="cs-CZ" sz="2400" dirty="0"/>
              <a:t>hrdina Jeník </a:t>
            </a:r>
            <a:r>
              <a:rPr lang="cs-CZ" sz="2400" dirty="0" err="1"/>
              <a:t>Ratkin</a:t>
            </a:r>
            <a:r>
              <a:rPr lang="cs-CZ" sz="2400" dirty="0"/>
              <a:t> se vzpírá tyranskému otci, nerozumí světu dospělých, získává první milostné zkušenosti, zamiluje se do Aničky Karasové – zklamání, </a:t>
            </a:r>
            <a:r>
              <a:rPr lang="cs-CZ" sz="2400" dirty="0" smtClean="0"/>
              <a:t>Jeník chce dokázat </a:t>
            </a:r>
            <a:r>
              <a:rPr lang="cs-CZ" sz="2400" dirty="0"/>
              <a:t>svůj přerod v </a:t>
            </a:r>
            <a:r>
              <a:rPr lang="cs-CZ" sz="2400" dirty="0" smtClean="0"/>
              <a:t>muže</a:t>
            </a:r>
            <a:endParaRPr lang="cs-CZ" sz="24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619672" y="116632"/>
            <a:ext cx="5184576" cy="79208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 fontScale="92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ROMÁNY a POVÍDKY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24317" y="1124744"/>
            <a:ext cx="597666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dirty="0">
                <a:solidFill>
                  <a:schemeClr val="bg1"/>
                </a:solidFill>
                <a:effectLst/>
              </a:rPr>
              <a:t>Stříbrný </a:t>
            </a:r>
            <a:r>
              <a:rPr lang="cs-CZ" sz="2600" dirty="0" smtClean="0">
                <a:solidFill>
                  <a:schemeClr val="bg1"/>
                </a:solidFill>
                <a:effectLst/>
              </a:rPr>
              <a:t>vítr (1910</a:t>
            </a:r>
            <a:r>
              <a:rPr lang="cs-CZ" sz="2600" dirty="0">
                <a:solidFill>
                  <a:schemeClr val="bg1"/>
                </a:solidFill>
                <a:effectLst/>
              </a:rPr>
              <a:t>)</a:t>
            </a:r>
          </a:p>
        </p:txBody>
      </p:sp>
      <p:pic>
        <p:nvPicPr>
          <p:cNvPr id="9218" name="Picture 2" descr="http://franasramek.cz/images/knihovna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42790" y="2926661"/>
            <a:ext cx="4329111" cy="316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2"/>
          <p:cNvSpPr txBox="1">
            <a:spLocks/>
          </p:cNvSpPr>
          <p:nvPr/>
        </p:nvSpPr>
        <p:spPr>
          <a:xfrm>
            <a:off x="467544" y="5661248"/>
            <a:ext cx="4824536" cy="79716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další: Tělo (1919), Žasnoucí voják (1921), Past (1931)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360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2313" y="2132856"/>
            <a:ext cx="4860540" cy="2197202"/>
          </a:xfrm>
        </p:spPr>
        <p:txBody>
          <a:bodyPr>
            <a:no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ladý </a:t>
            </a:r>
            <a:r>
              <a:rPr lang="cs-CZ" sz="2400" dirty="0"/>
              <a:t>student se zamiluje do vdané paničky, která se jen předvádí. Je to žena bez morálky a zábran. Student zmoudří a zamiluje se do své vrstevnice </a:t>
            </a:r>
            <a:r>
              <a:rPr lang="cs-CZ" sz="2400" dirty="0" err="1"/>
              <a:t>Stázie</a:t>
            </a:r>
            <a:r>
              <a:rPr lang="cs-CZ" sz="2400" dirty="0"/>
              <a:t>. 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195736" y="116632"/>
            <a:ext cx="4608512" cy="79208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DRAMA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87704" y="1303806"/>
            <a:ext cx="4032448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dirty="0" smtClean="0">
                <a:solidFill>
                  <a:schemeClr val="bg1"/>
                </a:solidFill>
                <a:effectLst/>
              </a:rPr>
              <a:t>Léto (1915)</a:t>
            </a:r>
            <a:endParaRPr lang="cs-CZ" sz="2600" dirty="0">
              <a:solidFill>
                <a:schemeClr val="bg1"/>
              </a:solidFill>
              <a:effectLst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448229" y="4535792"/>
            <a:ext cx="4032448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dirty="0">
                <a:solidFill>
                  <a:schemeClr val="bg1"/>
                </a:solidFill>
                <a:effectLst/>
              </a:rPr>
              <a:t>Měsíc nad </a:t>
            </a:r>
            <a:r>
              <a:rPr lang="cs-CZ" sz="2600" dirty="0" smtClean="0">
                <a:solidFill>
                  <a:schemeClr val="bg1"/>
                </a:solidFill>
                <a:effectLst/>
              </a:rPr>
              <a:t>řekou (1922)</a:t>
            </a:r>
            <a:endParaRPr lang="cs-CZ" sz="2600" dirty="0">
              <a:solidFill>
                <a:schemeClr val="bg1"/>
              </a:solidFill>
              <a:effectLst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487704" y="5301208"/>
            <a:ext cx="4501266" cy="1224136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/>
              <a:t>setkání bývalých spolužáků ze studií, zamyšlení nad ztracenými iluzemi mládí</a:t>
            </a:r>
            <a:r>
              <a:rPr lang="cs-CZ" sz="2400" dirty="0" smtClean="0"/>
              <a:t> </a:t>
            </a:r>
            <a:endParaRPr lang="cs-CZ" sz="2400" dirty="0"/>
          </a:p>
        </p:txBody>
      </p:sp>
      <p:pic>
        <p:nvPicPr>
          <p:cNvPr id="9220" name="Picture 4" descr="http://franasramek.cz/images/knihovna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405575"/>
            <a:ext cx="3416701" cy="426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28276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13" grpId="0" animBg="1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8784976" cy="4896544"/>
          </a:xfrm>
        </p:spPr>
        <p:txBody>
          <a:bodyPr>
            <a:normAutofit/>
          </a:bodyPr>
          <a:lstStyle/>
          <a:p>
            <a:pPr marL="651510" indent="-514350">
              <a:buAutoNum type="arabicPeriod"/>
            </a:pPr>
            <a:r>
              <a:rPr lang="cs-CZ" sz="2600" dirty="0" smtClean="0"/>
              <a:t>Kde se Šrámek narodil a kde vystudoval gymnázium?</a:t>
            </a:r>
          </a:p>
          <a:p>
            <a:pPr marL="651510" indent="-514350">
              <a:buAutoNum type="arabicPeriod"/>
            </a:pPr>
            <a:endParaRPr lang="cs-CZ" sz="2600" dirty="0" smtClean="0"/>
          </a:p>
          <a:p>
            <a:pPr marL="651510" indent="-514350">
              <a:buAutoNum type="arabicPeriod"/>
            </a:pPr>
            <a:r>
              <a:rPr lang="cs-CZ" sz="2600" dirty="0" smtClean="0"/>
              <a:t>Za co byl zamlada vězněn?</a:t>
            </a:r>
          </a:p>
          <a:p>
            <a:pPr marL="651510" indent="-514350">
              <a:buAutoNum type="arabicPeriod"/>
            </a:pPr>
            <a:endParaRPr lang="cs-CZ" sz="2600" dirty="0" smtClean="0"/>
          </a:p>
          <a:p>
            <a:pPr marL="651510" indent="-514350">
              <a:buAutoNum type="arabicPeriod"/>
            </a:pPr>
            <a:r>
              <a:rPr lang="cs-CZ" sz="2600" dirty="0" smtClean="0"/>
              <a:t>Jaké zkušenosti si odnesl z první světové války?</a:t>
            </a:r>
          </a:p>
          <a:p>
            <a:pPr marL="651510" indent="-514350">
              <a:buAutoNum type="arabicPeriod"/>
            </a:pPr>
            <a:endParaRPr lang="cs-CZ" sz="2600" dirty="0" smtClean="0"/>
          </a:p>
          <a:p>
            <a:pPr marL="651510" indent="-514350">
              <a:buAutoNum type="arabicPeriod"/>
            </a:pPr>
            <a:r>
              <a:rPr lang="cs-CZ" sz="2600" dirty="0" smtClean="0"/>
              <a:t>Jaká tři témata se objevují v jeho díle?</a:t>
            </a:r>
          </a:p>
          <a:p>
            <a:pPr marL="651510" indent="-514350">
              <a:buAutoNum type="arabicPeriod"/>
            </a:pPr>
            <a:endParaRPr lang="cs-CZ" sz="2600" dirty="0" smtClean="0"/>
          </a:p>
          <a:p>
            <a:pPr marL="651510" indent="-514350">
              <a:buAutoNum type="arabicPeriod"/>
            </a:pPr>
            <a:r>
              <a:rPr lang="cs-CZ" sz="2600" dirty="0" smtClean="0"/>
              <a:t>Vysvětli pojmy: antimilitarismus, vitalismus, impresionismus</a:t>
            </a:r>
          </a:p>
          <a:p>
            <a:pPr marL="137160" indent="0">
              <a:buNone/>
            </a:pPr>
            <a:endParaRPr lang="cs-CZ" sz="26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835696" y="188640"/>
            <a:ext cx="6120680" cy="92697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>
                <a:solidFill>
                  <a:schemeClr val="bg1"/>
                </a:solidFill>
              </a:rPr>
              <a:t>Co jsme si zapamatovali?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707904" y="2034724"/>
            <a:ext cx="5112568" cy="40715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0" dirty="0" smtClean="0">
                <a:solidFill>
                  <a:schemeClr val="bg1"/>
                </a:solidFill>
                <a:effectLst/>
              </a:rPr>
              <a:t>Sobotka; Písek</a:t>
            </a:r>
            <a:endParaRPr lang="cs-CZ" sz="2400" b="0" dirty="0">
              <a:solidFill>
                <a:schemeClr val="bg1"/>
              </a:solidFill>
              <a:effectLst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1979712" y="2964098"/>
            <a:ext cx="6840760" cy="47916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100" b="0" dirty="0" smtClean="0">
                <a:solidFill>
                  <a:schemeClr val="bg1"/>
                </a:solidFill>
                <a:effectLst/>
              </a:rPr>
              <a:t>demonstrace, odpor proti válce, provokativní články</a:t>
            </a:r>
            <a:endParaRPr lang="cs-CZ" sz="2100" b="0" dirty="0">
              <a:solidFill>
                <a:schemeClr val="bg1"/>
              </a:solidFill>
              <a:effectLst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1986214" y="3887075"/>
            <a:ext cx="6834257" cy="47916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100" b="0" dirty="0" smtClean="0">
                <a:solidFill>
                  <a:schemeClr val="bg1"/>
                </a:solidFill>
                <a:effectLst/>
              </a:rPr>
              <a:t>boj na frontě, zásobování,  lazaret, kancelář</a:t>
            </a:r>
            <a:endParaRPr lang="cs-CZ" sz="2100" b="0" dirty="0">
              <a:solidFill>
                <a:schemeClr val="bg1"/>
              </a:solidFill>
              <a:effectLst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1986213" y="4797151"/>
            <a:ext cx="6834257" cy="47916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100" b="0" dirty="0" smtClean="0">
                <a:solidFill>
                  <a:schemeClr val="bg1"/>
                </a:solidFill>
                <a:effectLst/>
              </a:rPr>
              <a:t>příroda, odpor </a:t>
            </a:r>
            <a:r>
              <a:rPr lang="cs-CZ" sz="2100" b="0" dirty="0">
                <a:solidFill>
                  <a:schemeClr val="bg1"/>
                </a:solidFill>
                <a:effectLst/>
              </a:rPr>
              <a:t>k </a:t>
            </a:r>
            <a:r>
              <a:rPr lang="cs-CZ" sz="2100" b="0" dirty="0" smtClean="0">
                <a:solidFill>
                  <a:schemeClr val="bg1"/>
                </a:solidFill>
                <a:effectLst/>
              </a:rPr>
              <a:t>válce, milostný </a:t>
            </a:r>
            <a:r>
              <a:rPr lang="cs-CZ" sz="2100" b="0" dirty="0">
                <a:solidFill>
                  <a:schemeClr val="bg1"/>
                </a:solidFill>
                <a:effectLst/>
              </a:rPr>
              <a:t>vztah mladých lidí</a:t>
            </a: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1986214" y="6208905"/>
            <a:ext cx="6851176" cy="47916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b="0" dirty="0" smtClean="0">
                <a:solidFill>
                  <a:schemeClr val="bg1"/>
                </a:solidFill>
                <a:effectLst/>
              </a:rPr>
              <a:t>A= odpor k válce, V=oslava života, I=působení na smysly</a:t>
            </a:r>
            <a:endParaRPr lang="cs-CZ" sz="2000" b="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90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 fontScale="62500" lnSpcReduction="20000"/>
          </a:bodyPr>
          <a:lstStyle/>
          <a:p>
            <a:r>
              <a:rPr lang="pt-BR" dirty="0"/>
              <a:t>AUTOR NEZNÁMÝ. </a:t>
            </a:r>
            <a:r>
              <a:rPr lang="pt-BR" i="1" dirty="0"/>
              <a:t>www.wikipedia.cz</a:t>
            </a:r>
            <a:r>
              <a:rPr lang="pt-BR" dirty="0"/>
              <a:t> [online]. [cit. 1.11.2012]. Dostupný na WWW http://cs.wikipedia.org/wiki/Soubor:Frana_Sramek_1926.jpg</a:t>
            </a:r>
            <a:endParaRPr lang="cs-CZ" dirty="0" smtClean="0"/>
          </a:p>
          <a:p>
            <a:r>
              <a:rPr lang="pt-BR" dirty="0" smtClean="0"/>
              <a:t>AUTOR </a:t>
            </a:r>
            <a:r>
              <a:rPr lang="pt-BR" dirty="0"/>
              <a:t>NEZNÁMÝ. </a:t>
            </a:r>
            <a:r>
              <a:rPr lang="pt-BR" i="1" dirty="0"/>
              <a:t>www.google.cz</a:t>
            </a:r>
            <a:r>
              <a:rPr lang="pt-BR" dirty="0"/>
              <a:t> [online]. [cit. 1.11.2012]. Dostupný na WWW http://www.google.cz/imgres?um=1&amp;hl=cs&amp;sa=N&amp;biw=1366&amp;bih=643&amp;tbm=isch&amp;tbnid=0HTXR9kN1JcLqM:&amp;imgrefurl=http://jicinsky.denik.cz/kultura_region/jcsobotka-sramkova-program20080703.html&amp;docid=tpRkIrALK81IcM&amp;itg=1&amp;imgurl=http://</a:t>
            </a:r>
            <a:r>
              <a:rPr lang="pt-BR" dirty="0" smtClean="0"/>
              <a:t>g.denik.cz/35/05/sobotka_sramkuvdum_cely_denik-380.jpg&amp;w=380&amp;h=285&amp;ei=wc6SUNG-HMrHmAXzrIH4Ag&amp;zoom=1&amp;iact=hc&amp;vpx=178&amp;vpy=152&amp;dur=5994&amp;hovh=194&amp;hovw=259&amp;tx=95&amp;ty=104&amp;sig=100979125487772815046&amp;page=1&amp;tbnh=139&amp;tbnw=174&amp;start=0&amp;ndsp=18&amp;ved=1t:429,i:69</a:t>
            </a:r>
            <a:endParaRPr lang="cs-CZ" dirty="0" smtClean="0"/>
          </a:p>
          <a:p>
            <a:r>
              <a:rPr lang="pt-BR" dirty="0"/>
              <a:t>AUTOR NEZNÁMÝ. </a:t>
            </a:r>
            <a:r>
              <a:rPr lang="pt-BR" i="1" dirty="0"/>
              <a:t>www.mapy.cz</a:t>
            </a:r>
            <a:r>
              <a:rPr lang="pt-BR" dirty="0"/>
              <a:t> [online]. [cit. 1.11.2012]. Dostupný na WWW </a:t>
            </a:r>
            <a:r>
              <a:rPr lang="pt-BR" dirty="0">
                <a:hlinkClick r:id="rId2"/>
              </a:rPr>
              <a:t>http://www.mapy.cz/#</a:t>
            </a:r>
            <a:r>
              <a:rPr lang="pt-BR" dirty="0" smtClean="0">
                <a:hlinkClick r:id="rId2"/>
              </a:rPr>
              <a:t>x=15.761251&amp;y=50.419651&amp;z=8&amp;t=s&amp;q=sobotka&amp;qp=10.573905_48.452213_20.302712_50.977361_6&amp;d=muni_2433_0_1</a:t>
            </a:r>
            <a:endParaRPr lang="cs-CZ" dirty="0" smtClean="0"/>
          </a:p>
          <a:p>
            <a:r>
              <a:rPr lang="pl-PL" dirty="0"/>
              <a:t>TOY_BOX. </a:t>
            </a:r>
            <a:r>
              <a:rPr lang="pl-PL" i="1" dirty="0"/>
              <a:t>www.franasramek.cz</a:t>
            </a:r>
            <a:r>
              <a:rPr lang="pl-PL" dirty="0"/>
              <a:t> [online]. [cit. 1.11.2012]. Dostupný na WWW http://franasramek.cz/zivotopis</a:t>
            </a:r>
            <a:endParaRPr lang="cs-CZ" dirty="0" smtClean="0">
              <a:hlinkClick r:id="rId3"/>
            </a:endParaRPr>
          </a:p>
          <a:p>
            <a:r>
              <a:rPr lang="cs-CZ" dirty="0" smtClean="0">
                <a:hlinkClick r:id="rId3"/>
              </a:rPr>
              <a:t>http://franasramek.cz/zivotopis</a:t>
            </a:r>
            <a:endParaRPr lang="cs-CZ" dirty="0" smtClean="0"/>
          </a:p>
          <a:p>
            <a:r>
              <a:rPr lang="cs-CZ" dirty="0"/>
              <a:t>PROKOP, Vladimír. </a:t>
            </a:r>
            <a:r>
              <a:rPr lang="cs-CZ" i="1" dirty="0"/>
              <a:t>Literatura 19. a počátku 20. století</a:t>
            </a:r>
            <a:r>
              <a:rPr lang="cs-CZ" dirty="0"/>
              <a:t>. Sokolov: O.K.-Soft, 2002</a:t>
            </a:r>
            <a:r>
              <a:rPr lang="cs-CZ" dirty="0" smtClean="0"/>
              <a:t>.</a:t>
            </a:r>
          </a:p>
          <a:p>
            <a:r>
              <a:rPr lang="cs-CZ" dirty="0" smtClean="0"/>
              <a:t>Vlastní zdroje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xfrm>
            <a:off x="467544" y="116632"/>
            <a:ext cx="8229600" cy="868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/>
              <a:t>Použité zdroje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92919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7441083"/>
              </p:ext>
            </p:extLst>
          </p:nvPr>
        </p:nvGraphicFramePr>
        <p:xfrm>
          <a:off x="1368797" y="3068960"/>
          <a:ext cx="6407150" cy="3384375"/>
        </p:xfrm>
        <a:graphic>
          <a:graphicData uri="http://schemas.openxmlformats.org/drawingml/2006/table">
            <a:tbl>
              <a:tblPr/>
              <a:tblGrid>
                <a:gridCol w="1203325"/>
                <a:gridCol w="114300"/>
                <a:gridCol w="5089525"/>
              </a:tblGrid>
              <a:tr h="10694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Použití zdroje: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Calibri" pitchFamily="34" charset="0"/>
                          <a:cs typeface="Calibri" pitchFamily="34" charset="0"/>
                        </a:rPr>
                        <a:t>PROKOP, Vladimír. </a:t>
                      </a:r>
                      <a:r>
                        <a:rPr lang="cs-CZ" sz="1400" i="1" dirty="0" smtClean="0">
                          <a:solidFill>
                            <a:schemeClr val="bg1"/>
                          </a:solidFill>
                          <a:latin typeface="Calibri" pitchFamily="34" charset="0"/>
                          <a:cs typeface="Calibri" pitchFamily="34" charset="0"/>
                        </a:rPr>
                        <a:t>Literatura 19. a počátku 20. století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Calibri" pitchFamily="34" charset="0"/>
                          <a:cs typeface="Calibri" pitchFamily="34" charset="0"/>
                        </a:rPr>
                        <a:t>. Sokolov: O.K.-Soft, 2002.</a:t>
                      </a: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Citace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viz výše </a:t>
                      </a: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18243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Anotace: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 představuje žákům osobnost spisovatele, básníka a dramatika Františka Šrámka. Prezentace je koncipována jako výkladový materiál, obsahuje základní životopisná data, obrazový materiál a odkazy na webové stránky pro bližší seznámení.  Žáci se seznámí s faktory, které měly vliv na jeho tvorbu. Závěrečný test přispěje k důkladnějšímu osvojení látky. Na tento DUM navazuje práce s čítankou a rozbor básně Raport.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0" descr="Popis: logo E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79216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88840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39552" y="1340768"/>
            <a:ext cx="7921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dirty="0"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543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196</TotalTime>
  <Words>786</Words>
  <Application>Microsoft Office PowerPoint</Application>
  <PresentationFormat>Předvádění na obrazovce (4:3)</PresentationFormat>
  <Paragraphs>120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Vrchol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Použité zdroje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ntb</dc:creator>
  <cp:lastModifiedBy>vysoka</cp:lastModifiedBy>
  <cp:revision>25</cp:revision>
  <dcterms:created xsi:type="dcterms:W3CDTF">2012-11-01T18:58:34Z</dcterms:created>
  <dcterms:modified xsi:type="dcterms:W3CDTF">2012-11-02T11:38:19Z</dcterms:modified>
</cp:coreProperties>
</file>