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3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8" r:id="rId20"/>
    <p:sldId id="276" r:id="rId21"/>
    <p:sldId id="277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366&amp;bih=651&amp;q=plazmatick%C3%A1+membr%C3%A1na&amp;oq=plazmatick%C3%A1+membr%C3%A1na&amp;gs_l=img.12..0.2225.7472.0.9301.20.9.0.11.11.0.133.801.7j2.9.0...0.0...1ac.1.hEEkyZYdu9s" TargetMode="External"/><Relationship Id="rId2" Type="http://schemas.openxmlformats.org/officeDocument/2006/relationships/hyperlink" Target="http://www.google.cz/search?hl=cs&amp;cp=6&amp;gs_id=m&amp;xhr=t&amp;q=fosfolipidy&amp;bav=on.2,or.r_gc.r_pw.r_qf.&amp;bpcl=37189454&amp;biw=1366&amp;bih=651&amp;wrapid=tljp1352120368430010&amp;um=1&amp;ie=UTF-8&amp;tbm=isch&amp;source=og&amp;sa=N&amp;tab=wi&amp;ei=57mXUNiHPOW80QXp54GwA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4&amp;gs_id=q&amp;xhr=t&amp;q=tuky&amp;bav=on.2,or.r_gc.r_pw.r_qf.&amp;bpcl=37189454&amp;biw=1366&amp;bih=651&amp;wrapid=tljp1352123162648012&amp;um=1&amp;ie=UTF-8&amp;tbm=isch&amp;source=og&amp;sa=N&amp;tab=wi&amp;ei=wsSXUJ30GoeW0QWCxIDQBg" TargetMode="External"/><Relationship Id="rId5" Type="http://schemas.openxmlformats.org/officeDocument/2006/relationships/hyperlink" Target="http://www.google.cz/search?hl=cs&amp;cp=3&amp;gs_id=b&amp;xhr=t&amp;q=rna&amp;biw=1366&amp;bih=651&amp;bav=on.2,or.r_gc.r_pw.r_qf.&amp;bpcl=37189454&amp;wrapid=tljp135212255565204&amp;um=1&amp;ie=UTF-8&amp;tbm=isch&amp;source=og&amp;sa=N&amp;tab=wi&amp;ei=YsKXULWnHNGT0QWQ9oHwBw" TargetMode="External"/><Relationship Id="rId4" Type="http://schemas.openxmlformats.org/officeDocument/2006/relationships/hyperlink" Target="http://www.google.cz/search?hl=cs&amp;q=DNA&amp;bav=on.2,or.r_gc.r_pw.r_qf.&amp;bpcl=37189454&amp;biw=1366&amp;bih=651&amp;wrapid=tlif135212230060610&amp;um=1&amp;ie=UTF-8&amp;tbm=isch&amp;source=og&amp;sa=N&amp;tab=wi&amp;ei=YsGXUP7dN5Ko0AWThIDAB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Látkové složení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Buňka </a:t>
            </a:r>
            <a:r>
              <a:rPr lang="cs-CZ" dirty="0" smtClean="0">
                <a:sym typeface="Wingdings 3"/>
              </a:rPr>
              <a:t> organismy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prvky </a:t>
            </a:r>
          </a:p>
          <a:p>
            <a:r>
              <a:rPr lang="cs-CZ" dirty="0"/>
              <a:t>c</a:t>
            </a:r>
            <a:r>
              <a:rPr lang="cs-CZ" dirty="0" smtClean="0"/>
              <a:t>hemické sloučeniny</a:t>
            </a:r>
          </a:p>
          <a:p>
            <a:r>
              <a:rPr lang="cs-CZ" dirty="0"/>
              <a:t>a</a:t>
            </a:r>
            <a:r>
              <a:rPr lang="cs-CZ" dirty="0" smtClean="0"/>
              <a:t>norganické látky</a:t>
            </a:r>
          </a:p>
          <a:p>
            <a:r>
              <a:rPr lang="cs-CZ" dirty="0"/>
              <a:t>o</a:t>
            </a:r>
            <a:r>
              <a:rPr lang="cs-CZ" dirty="0" smtClean="0"/>
              <a:t>rganické látky</a:t>
            </a:r>
          </a:p>
          <a:p>
            <a:r>
              <a:rPr lang="cs-CZ" dirty="0"/>
              <a:t>c</a:t>
            </a:r>
            <a:r>
              <a:rPr lang="cs-CZ" dirty="0" smtClean="0"/>
              <a:t>ukry</a:t>
            </a:r>
          </a:p>
          <a:p>
            <a:r>
              <a:rPr lang="cs-CZ" dirty="0"/>
              <a:t>t</a:t>
            </a:r>
            <a:r>
              <a:rPr lang="cs-CZ" dirty="0" smtClean="0"/>
              <a:t>uky</a:t>
            </a:r>
          </a:p>
          <a:p>
            <a:r>
              <a:rPr lang="cs-CZ" dirty="0"/>
              <a:t>b</a:t>
            </a:r>
            <a:r>
              <a:rPr lang="cs-CZ" dirty="0" smtClean="0"/>
              <a:t>ílkoviny</a:t>
            </a:r>
          </a:p>
          <a:p>
            <a:r>
              <a:rPr lang="cs-CZ" dirty="0"/>
              <a:t>n</a:t>
            </a:r>
            <a:r>
              <a:rPr lang="cs-CZ" dirty="0" smtClean="0"/>
              <a:t>ukleové kyseliny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b</a:t>
            </a:r>
            <a:r>
              <a:rPr lang="cs-CZ" b="1" dirty="0" smtClean="0"/>
              <a:t>iogenní prvky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makrobiogenní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</a:t>
            </a:r>
            <a:r>
              <a:rPr lang="cs-CZ" dirty="0" err="1" smtClean="0"/>
              <a:t>makroelementy</a:t>
            </a:r>
            <a:r>
              <a:rPr lang="cs-CZ" dirty="0" smtClean="0"/>
              <a:t>       </a:t>
            </a:r>
            <a:r>
              <a:rPr lang="cs-CZ" sz="1800" dirty="0" smtClean="0"/>
              <a:t>99% </a:t>
            </a:r>
          </a:p>
          <a:p>
            <a:pPr marL="0" indent="0">
              <a:buNone/>
            </a:pPr>
            <a:r>
              <a:rPr lang="cs-CZ" dirty="0" smtClean="0"/>
              <a:t>C,H,O 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ligobiogenní</a:t>
            </a:r>
            <a:r>
              <a:rPr lang="cs-CZ" dirty="0" smtClean="0"/>
              <a:t> 				</a:t>
            </a:r>
            <a:r>
              <a:rPr lang="cs-CZ" sz="1800" dirty="0" smtClean="0"/>
              <a:t>0,05 </a:t>
            </a:r>
            <a:r>
              <a:rPr lang="cs-CZ" sz="1800" dirty="0" smtClean="0"/>
              <a:t>– 1%</a:t>
            </a:r>
          </a:p>
          <a:p>
            <a:pPr marL="0" indent="0">
              <a:buNone/>
            </a:pPr>
            <a:r>
              <a:rPr lang="cs-CZ" dirty="0" smtClean="0"/>
              <a:t>Ca, Mg, Na, K, Cl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ikrobiogenní</a:t>
            </a:r>
            <a:r>
              <a:rPr lang="cs-CZ" dirty="0" smtClean="0"/>
              <a:t> </a:t>
            </a:r>
            <a:r>
              <a:rPr lang="cs-CZ" dirty="0" smtClean="0">
                <a:sym typeface="Wingdings 3"/>
              </a:rPr>
              <a:t> mikroelementy     </a:t>
            </a:r>
            <a:r>
              <a:rPr lang="cs-CZ" sz="1800" dirty="0" smtClean="0">
                <a:sym typeface="Wingdings 3"/>
              </a:rPr>
              <a:t>stopové množství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" name="AutoShape 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68300" y="-5381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1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73100" y="-2333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825500" y="-80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1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977900" y="71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130300" y="223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1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282700" y="376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435100" y="528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2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587500" y="681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2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739900" y="833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2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892300" y="985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2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044700" y="1138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3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97100" y="1290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3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501900" y="1595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3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4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959100" y="2052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4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111500" y="2205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4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263900" y="2357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AutoShape 4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654300" y="1747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5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80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sloučeniny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a</a:t>
            </a:r>
            <a:r>
              <a:rPr lang="cs-CZ" b="1" dirty="0" smtClean="0"/>
              <a:t>norganické látky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/>
              <a:t>o</a:t>
            </a:r>
            <a:r>
              <a:rPr lang="cs-CZ" b="1" dirty="0" smtClean="0"/>
              <a:t>rganické látky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AutoShape 2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63500" y="-6143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215900" y="-4619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6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368300" y="-3095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8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520700" y="-1571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0" descr="data:image/jpeg;base64,/9j/4AAQSkZJRgABAQAAAQABAAD/2wCEAAkGBhQQEBQUEhIUFBIVFBgVFRcUFhYUFhwWGBQVGBYXFRQXHCYeFxokGRQUHzAgIygpLCwsFh8xNTEqNSYrLCkBCQoKDgwOGg8PGSwkHCQsKSwsKSwsLCkuLCkpLCkpKSosLyksKSkqLCwsLCwsLCksKSwpLCksKSwsLCwpKSwsLP/AABEIAIUAsAMBIgACEQEDEQH/xAAbAAACAwEBAQAAAAAAAAAAAAAABAIDBQYBB//EAEUQAAIBAgMFBAcEBwQLAAAAAAECEQADBBIhBRMxQVEiYXGBBiMyQlKRoWKSwdEkM3JzgrGyFUOTohQlRGOzwsPh4vDx/8QAGgEAAgMBAQAAAAAAAAAAAAAAAAMBAgQFBv/EACgRAAMAAgEDAgYDAQAAAAAAAAABAgMREgQhMRNxBSJBUWGRwdHwFP/aAAwDAQACEQMRAD8A+40UUUAFeTUbl0KCSYAEknQAcyTyFZhxNy9qnqrfIss3GHxBW0QftAkzwXmrJljGt0yUtmtNFZZsXBqt5p+2FZSe8QDHgRV2AxpfMrqFuLGYAyCDOVlJ4qYPmCOVLxdTjyvUg00OG6AQCRJmB1jjFSpHEfr7X7Nz/p/nTRetDYaLKJqkvUTcqvIniMUUvvaN8aOaJ4MYmil97XouUc0RxZfRVQuVIPVk9kaJ0UUVJAUUUUAFFFFABXhr2vDQBmbQ9ZcW37qgXH79fVr4SrMf2B1pDb/pLbwYXMC7OTCrEwOLEkwAJA7yfGH8PrcvN9sL91FHymT51819MsXvMdc6WwtseQDH6sa8512VvI/x2NWCOT0z6Lsza6Ym3ntnTgQdGUx7LDkdfOvMXeFtlu/BIf8Adse18iFb+E9a4P0S2hucQAT2Lgyt5AlT5HT+I13OD2ehRWuIrXGAdi6qxBYAwsg5VGgAHwio6KXkrmnrROXHwehkYgXL8qQRbQqSNQWuFGgHuW2D/GKYNyqERUUKoCqBACgKAOgA0FeNcrs1kKzjLTcqO8qkvUDcpTyDVAxvKQO0b2cgYY5c4Gfe29VmM4Xjwgxx1q43KN5VfUB4xc7UvD/ZjxgeutcJ4np+dT/tO92f0VtVlvXW+yYnL9o8RppPdrVjEEEHgRB8DXti9I14jQ+I4/Pj51ZZCrxst2fi7jqTctG00+yXV9IBmV8Y8ulOK9Jq9WK9XWQhwOLcqwNSavVqPT5sTUjNFQVqnTU9igoooqQPJomsu7isTLZbFogE5c14qT7UGAhAmF5+8elOJZLCXOsDsgwAekjVvH6CgBHD3gGuDid62g16cennXyTHs7Yq+xyBDduRxL5t4w1M5QBA5Eme6vrmCWDdHCLracNIUivl21LOXEXgeV659XLfjXleseqr3N/S+SFgV13o3tq61xbTtnXdtBKgMCgSCWHtSDBn/wC8tatECSDHhW96Lj9I8LVwj79lf+as3R5LnMpT7PyacqTnZ2DPVTPUWeqmeu3Vi5kmblQNyqmeqzcpLscoGN5Xm8pY3KXxOHzx27iQCOw2Xjl46axl06SeulPULODSFyvFuQ3cw+o/Nf6e+kMEMqxnd9STvGzEEnUSABAPKvNq4prdl3toHuKJtoSVDPPZSQCZbgBGpIGnEXmtvSKVOltmo+JCiWMCQOZMngABqSTyGtRfHEoxtKHdfdcm1rx7RYSvZ11Go4daxL+0VuOoIOUFVhSrN296WHYJlgtgqVQlouPHSmcNl3hVIyMGjL7OScM8KRplBu3YjT1hjjWxRxXfyZHXJ9vA6uOxMH9HQ6aevCydddV0B7PHXXu1ubGYoTlw9o6CCb8SYWdMmgkvz93vqrEYXeP+surC6hHyjU6aQZJ15xA8K9TZOjD/AEjE9qNd7BEEk5YWBM66cuVXm0LqWauAv3GB3tsIZhQH3kiBrIAgzIju76dVqw7eyAGzb/E6FSQbvZ7JJgyvAyZE8PCtNcQW9gSPiOi+XNvLTvrTNCWhsuOte5q5zG+jilwVw9lwTLM73FIYmWIUSPdTn9Kd2LsdbfbNlLd3VTkdnGWZGreA5cqcLNaKIr2igDLTS/dHXI/kVK/zt1we3MHO0XXkzofmq/ka7/GjLetn4ldD3kQ6z4AXPvGuO20n+skPUWz/AFD8K851saze7RrwPW/Y7f8As+2UClBERwrm22QMNi1K/q7lq4o7nDWny+ao58q6a7dis7aTi5bKnQjVSOIYaqw7wfxBkGurnnG9bXdeBWN0mLM1Uu1eWruZFY8WVW7tVB0+dQc1zbZ1YWzNxPpBZRirXIIJBGV9I4+7w5SJ7pqyztK3cBKOCA2Unh2oBjWJ0I4fnTDuepqi4/X61mu0aIhkzcrwXKUZV6Dy0/lUHeASGbQExIaYEwMwOpik8xvHSGjiVRhLKM3IkAzyMHwjyFVbTufqx8RYBZhmOXVV14lDcA72HCdbU2Uwu2Rc3N2xdVhekOGa6wDIVykgqFUhQ2mnInXCRN4962FbLbuPbysMxyJe7LDtDMuYIQVbQkyDwXqY8DjWSn2+v4OVfUK9wkPX8el9ri2jLC0uVZCHTfoAFJBtkbwEBgpBC8OIu2Njho7+r0xAysQpDtiLbsmvAxkGXlEVh4lFtXBcuhiLaPc3hN8Xot5ZRRcjPKsez9njIBGzhmdr1nPbC2Cm9zOwDm41u8XR7XuBAJOaDPIx2d6UPDuX2Me69Tv5NtNpog1aTMmAePSTA+vAVYLl27w9UnUg5z5aQPMHmCeaeHxCaMbgsAiVCrb3mTkzs6tlHOIgaS06U7dvvaVWEXkYgKyjKQW0XOBIIJIAZYEkSANRRYqS3os7Tem/0W4LY6pdN1rl645QJFxyUChg3ZteyDmE5jLcdY0rW3oHEgeJjXzrEz37kKF3WoJaQTp0E66wYjXhwJrQ2Xsqzh1y2bS21zFoHxNGYydZMCetMl/cp7ILu22UkDDYhoYrISBAMZgSdRxPXTvEu4DG70Gbb24MQ4APCZEE9aWxGx7d1szhs0Ro7rygaAgTTuCwq2kCLOUTEksdST7R1PE1plimX0UUVYgQ2toLZ6XU+pyn+quQ9IBGOtH7CfR3FdftrSyx+Eq58EdWY/dBrkvSkRftN9kj7tz/AMq4PxP5bmv95NPT+Tr7o0rOvJWtZh0U9QP5VTdwk10cmN0toXNaOZsXxbUW3YKUEAsQAyDRXUkwdIBHIg8oqt9op7pL/u1Zx95Rl+tbl/AzxE68+vnSeKwwUS5AXqxCjyLaVzsmK/sbYz6Rh3ca59m3HfcYD/Kmb+YqsWrje05Hciqo+bZm+opi483gUYvaW2wKIhUG4xXKxvOQpVUBEAHVp10Ambj8ltqO8s5+QyisN4qT7tGibuvCZC1swHi1z/Eem7ew1PB7wP7wN9HVhS4xF0e9b/wz+NyfrTNjbFxfato4+wWQ+QYsD8xTcXpb1TX6K1GdLa3+z1dksjohv3DbRC9pQttcrBgh1g5gFbRToMx7ox09HiuIJtMlu4uZ20Jt3FZtXyT2XJYqw1DRxDKGrf2ltC3eterubrEKG3YuBVaWXKQA/YfXKRqVzKs6TVOz3S2uHm8HZV3Ts7BWb1PbZwxkMXto5B1B8q7ylPFqX/JzKbV9/wCjI2nsy8DbZCDc3sM49WUtsrrIhgGg5RlC++x49oRQA+qeUeORltQy7y25Hb97U68Q469PfRbiMbbK+hIyENw7XKeMVk7Qwrb4Z7dt8My5CZOcOXBt9g9mMxMMCCN4RHOseO7xPTXYY5mvHky8Ltm7YYqSLbEKcwKKGKWwigm4QDaJUNKy4DMIVtTu37pNi+bKqRcIFlWLIjOwQFlIUkKXzMDEGGPAzVVnZkfq79xRMlSFuR451zfMk95rSw2BynMzM7iYLxpIg5VUALPXU8pjStn/AES12K+jW+4xhrlwqpdEDlQXCuSoYgZgpK6gGQDzFSvX7wI3dlWEDU3AsHWREajh86tSmEpcF6QvgL98vF2yiLB7S3c8kFcvZIB17R8hWoKqSrRWuTOz2iiirFSrEWQ6lTwYFT4EQfpXDbeJZLJb2hnRv2lgN/mQnzrvoriPSSxFy6vS4l0eFxGB8s1t/vVyPi2Plh5fY0dPWrRPBelD27QTLLDQE9KZwGLv3l3jXmUEkIqC2BCkqSxZSTJB00EDmeHOWeI8R/MV1GxE/RbH7lD81BP1mud8P6nNlbVV2SNeTHC+hO5dukQbx8VRFbzaD9AKTbDKCWIk8SzEu2n2mJPAdeVaLrSF/FW9F3tvXWC66qCJjzy/Ot9uq8smFM+EVLbMa8TqfE8vLQVFkpsQwkEEdQZqBt1jqDXNiht15u6ni9ni5l7TrBJlGKEyIIJH/vzrMxezWQ9kYu7Kn2LwEamAA0a6AAkmJ8TVViTLPK0Pm1JAjQakRoZ0Ajn7x8hVlrCKDIRQeoVQfnFZj4V2Yk2sUO03s4iEgEEMBxHQKoggeFO2NigBTvMQICaG8YEQYIiDwg8o4RV1i0L9Tf0GzhFY9pVPkJ+fGo2sMd3AOZcpVrbsSjASpEmTbOnEaa6g8QxduLbUuxCqokk8APKdNaWw228OTAvoSzwo1BliBlII0Mn61oxprwIycX5LcFeDwrSWEhGbsucvtAlfZurwYDj7QkHRm/h7pI3d1VWNc6BzObQiIHDQ+A5mo4rDqO0R2DG9iQQF9m6rDVWT4hrln4VppGa2wS4ZDGEuQAG+ywGiv4aN7oHsjYo2toyOtfKyi3h8VzvWeX90Tp72uYSenLjPKL/9GxOkX7YGUAndEmdJI1heDaGfa7qeX/vVGK2qtpspS6xgHsWmYGZgBhpOhNPhCqY7glcIu8Kl47RUQs9wNM1jL6RLE7rERA/uW4knTKNeU8IIIiZqb7eAbKbV+dOFsniLfNf3kfwN0k6EKZrUUUVJAVzvpHh/Wofitup8Ue2y/RrnzroqyPSJezbbpcj76sv82FZOtnlgpfgvjeqRy7WQCD0M/LWug2NajC2B/ubf9AP41z+0/wBW8ccjR4lSB9SK7LcgCAIA0HgNB9AK4vwvHvm/Y2Za7oUe3NYN/YDdoW0warBChsPPQDNEAgAcOcDhwrosRcVBLMFHCSY16d5/KvMs8NR3V1HLKppiKYYKIUACSYGmpJJPmST50G3TZt1E26S4Hq9Cht0bumjbrzd1T0y3MXFupC3V4t1IJUrGQ7KhbqaWqtW3VipTpgVVEESkMWtwWHw9sWyzCMObxfd9SrFe0WQdpQILACCCGI1glF7Ci4pVhoemhkGQQRwIOoI4GtWNcTNk7iWCRkK275DPEqwnI0DtAA++DPHUjtD3guui1mxn9TePb9q3cHZLZfeWNFuLzHDWYgkC+xjChCXoDcFcaI/h8L/ZPlPJ6SE7H6Kjmry3dDTBBgwY5EcQe+rEE6KKKACldoYTe22SYkaHoRqreTAHypqiKhra0wOAxoLLcUjLcAZWX4XIMeKzqDpIjvjscFi1vW1uLqrCR1HUHvB0I6g17j9k270F0kjgwJVgDxAdSCB3TFJWPRWwpnK7SZIe7dZCYiXtl8jnvYE1z+m6SunutPcv9odeRUl9y/ZyC6xvHUSVtcwEBgsv7REz0C+cdnW/VAcgWA8FuOFA7gAB5VpqIpHZazaH7Vz/AIr1uqdoWnpnpt1Hd02bdRNukvGOViu7o3dM7ujd1X0yeYvu69FumBbr0W6lYyHZSLdTFurRbqYSmKCjsrVKsVa9ivaYloW3sWxuFFxYmDxVhxVhwYd4+skHQmoYZxetdtQSZV1IkZgYYQeUjSeUU3VOGw+QNrMszdOJ4VYgpGyUGgNwDoLt0DyhtB3CBTNjDrbUKihVHAAQPlVlFABRRRQAUUUUAFFFFAHhqrD4fdrlBnVj95i340UUAXV5RRQARRRRUAFe0UVIBRRRQAUUUUAFFFFABRRRQB//2Q=="/>
          <p:cNvSpPr>
            <a:spLocks noChangeAspect="1" noChangeArrowheads="1"/>
          </p:cNvSpPr>
          <p:nvPr/>
        </p:nvSpPr>
        <p:spPr bwMode="auto">
          <a:xfrm>
            <a:off x="673100" y="-4763"/>
            <a:ext cx="16764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64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Anorganické látky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v</a:t>
            </a:r>
            <a:r>
              <a:rPr lang="cs-CZ" b="1" dirty="0" smtClean="0"/>
              <a:t>oda</a:t>
            </a:r>
          </a:p>
          <a:p>
            <a:pPr marL="0" indent="0">
              <a:buNone/>
            </a:pPr>
            <a:r>
              <a:rPr lang="cs-CZ" sz="2800" dirty="0"/>
              <a:t>r</a:t>
            </a:r>
            <a:r>
              <a:rPr lang="cs-CZ" sz="2800" dirty="0" smtClean="0"/>
              <a:t>ozpouštědlo většiny sloučenin</a:t>
            </a:r>
          </a:p>
          <a:p>
            <a:pPr marL="0" indent="0">
              <a:buNone/>
            </a:pPr>
            <a:r>
              <a:rPr lang="cs-CZ" sz="2800" dirty="0" smtClean="0"/>
              <a:t>prostředí pro biochemické reakce</a:t>
            </a:r>
          </a:p>
          <a:p>
            <a:pPr marL="0" indent="0">
              <a:buNone/>
            </a:pPr>
            <a:r>
              <a:rPr lang="cs-CZ" sz="2800" dirty="0"/>
              <a:t>o</a:t>
            </a:r>
            <a:r>
              <a:rPr lang="cs-CZ" sz="2800" dirty="0" smtClean="0"/>
              <a:t>vlivňuje pH buněk a jejich osmotický tlak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b="1" dirty="0"/>
              <a:t>s</a:t>
            </a:r>
            <a:r>
              <a:rPr lang="cs-CZ" b="1" dirty="0" smtClean="0"/>
              <a:t>oli</a:t>
            </a:r>
          </a:p>
          <a:p>
            <a:pPr marL="0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olné nebo vázané v buňkách</a:t>
            </a:r>
          </a:p>
          <a:p>
            <a:pPr marL="0" indent="0">
              <a:buNone/>
            </a:pPr>
            <a:r>
              <a:rPr lang="cs-CZ" sz="2800" dirty="0"/>
              <a:t>u</a:t>
            </a:r>
            <a:r>
              <a:rPr lang="cs-CZ" sz="2800" dirty="0" smtClean="0"/>
              <a:t>držují osmotický tlak</a:t>
            </a:r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ajišťují tok vody buněčnou membránou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/>
              <a:t>p</a:t>
            </a:r>
            <a:r>
              <a:rPr lang="cs-CZ" sz="2800" b="1" dirty="0" smtClean="0"/>
              <a:t>lyny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74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Organické sloučeniny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cukry </a:t>
            </a:r>
            <a:r>
              <a:rPr lang="cs-CZ" b="1" dirty="0" smtClean="0"/>
              <a:t>– sacharidy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t</a:t>
            </a:r>
            <a:r>
              <a:rPr lang="cs-CZ" b="1" dirty="0" smtClean="0"/>
              <a:t>uky – lipidy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b</a:t>
            </a:r>
            <a:r>
              <a:rPr lang="cs-CZ" b="1" dirty="0" smtClean="0"/>
              <a:t>ílkoviny – proteiny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n</a:t>
            </a:r>
            <a:r>
              <a:rPr lang="cs-CZ" b="1" dirty="0" smtClean="0"/>
              <a:t>ukleové kyseliny</a:t>
            </a:r>
            <a:endParaRPr lang="cs-CZ" b="1" dirty="0"/>
          </a:p>
        </p:txBody>
      </p:sp>
      <p:pic>
        <p:nvPicPr>
          <p:cNvPr id="4098" name="Picture 2" descr="http://www.viscojis.cz/teens/images/stories/pohyb/bilkovina,sacharid,_tu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4392488" cy="439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77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Cukry - sacharidy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základní a pohotový  energetický zdroj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63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 cukry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monosacharidy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lukóza	</a:t>
            </a:r>
            <a:r>
              <a:rPr lang="cs-CZ" dirty="0" smtClean="0">
                <a:sym typeface="Wingdings 3"/>
              </a:rPr>
              <a:t> cukr hroznový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ruktóza	</a:t>
            </a:r>
            <a:r>
              <a:rPr lang="cs-CZ" dirty="0" smtClean="0">
                <a:sym typeface="Wingdings 3"/>
              </a:rPr>
              <a:t> cukr ovocný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g</a:t>
            </a:r>
            <a:r>
              <a:rPr lang="cs-CZ" dirty="0" smtClean="0"/>
              <a:t>alaktóza	</a:t>
            </a:r>
            <a:r>
              <a:rPr lang="cs-CZ" dirty="0" smtClean="0">
                <a:sym typeface="Wingdings 3"/>
              </a:rPr>
              <a:t> jednoduchý cukr mléčný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Složené cukry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onosacharidy </a:t>
            </a:r>
            <a:r>
              <a:rPr lang="cs-CZ" dirty="0" smtClean="0"/>
              <a:t>pospojované glykosidickou vazbou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/>
              <a:t>d</a:t>
            </a:r>
            <a:r>
              <a:rPr lang="cs-CZ" b="1" i="1" dirty="0" smtClean="0"/>
              <a:t>isacharidy </a:t>
            </a:r>
            <a:endParaRPr lang="cs-CZ" b="1" i="1" dirty="0" smtClean="0"/>
          </a:p>
          <a:p>
            <a:pPr marL="0" indent="0">
              <a:buNone/>
            </a:pPr>
            <a:r>
              <a:rPr lang="cs-CZ" b="1" i="1" dirty="0" smtClean="0"/>
              <a:t>             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acharóza	</a:t>
            </a:r>
            <a:r>
              <a:rPr lang="cs-CZ" dirty="0" smtClean="0">
                <a:sym typeface="Wingdings 3"/>
              </a:rPr>
              <a:t>	cukr řepný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altóza	</a:t>
            </a:r>
            <a:r>
              <a:rPr lang="cs-CZ" dirty="0" smtClean="0">
                <a:sym typeface="Wingdings 3"/>
              </a:rPr>
              <a:t>	cukr sladový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aktóza		</a:t>
            </a:r>
            <a:r>
              <a:rPr lang="cs-CZ" dirty="0" smtClean="0">
                <a:sym typeface="Wingdings 3"/>
              </a:rPr>
              <a:t>	složený cukr mléčný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/>
              <a:t>p</a:t>
            </a:r>
            <a:r>
              <a:rPr lang="cs-CZ" b="1" i="1" dirty="0" smtClean="0"/>
              <a:t>olysacharidy – škroby – zásobní cukry</a:t>
            </a:r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r>
              <a:rPr lang="cs-CZ" dirty="0" smtClean="0"/>
              <a:t>glykogen	</a:t>
            </a:r>
            <a:r>
              <a:rPr lang="cs-CZ" dirty="0" smtClean="0">
                <a:sym typeface="Wingdings 3"/>
              </a:rPr>
              <a:t>	živočišného původu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krob		</a:t>
            </a:r>
            <a:r>
              <a:rPr lang="cs-CZ" dirty="0" smtClean="0">
                <a:sym typeface="Wingdings 3"/>
              </a:rPr>
              <a:t>	rostlinného původu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uničina	</a:t>
            </a:r>
            <a:r>
              <a:rPr lang="cs-CZ" dirty="0" smtClean="0">
                <a:sym typeface="Wingdings 3"/>
              </a:rPr>
              <a:t>	rostlinného původu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38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- lipidy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e</a:t>
            </a:r>
            <a:r>
              <a:rPr lang="cs-CZ" dirty="0" smtClean="0"/>
              <a:t>stery vyšších mastných kyselin a </a:t>
            </a:r>
            <a:r>
              <a:rPr lang="cs-CZ" dirty="0" smtClean="0"/>
              <a:t>glycerolu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funkce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i</a:t>
            </a:r>
            <a:r>
              <a:rPr lang="cs-CZ" sz="2400" dirty="0" smtClean="0"/>
              <a:t>zolace před chladem, obalují a ochraňují vnitřní orgány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s</a:t>
            </a:r>
            <a:r>
              <a:rPr lang="cs-CZ" sz="2400" dirty="0" smtClean="0"/>
              <a:t>oučást buněčných stěn, obalují nervová vlákna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n</a:t>
            </a:r>
            <a:r>
              <a:rPr lang="cs-CZ" sz="2400" dirty="0" smtClean="0"/>
              <a:t>ezbytné </a:t>
            </a:r>
            <a:r>
              <a:rPr lang="cs-CZ" sz="2400" dirty="0" smtClean="0"/>
              <a:t>pro vstřebávání vitamínů rozpustných v </a:t>
            </a:r>
            <a:r>
              <a:rPr lang="cs-CZ" sz="2400" dirty="0" smtClean="0"/>
              <a:t>tucích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z</a:t>
            </a:r>
            <a:r>
              <a:rPr lang="cs-CZ" sz="2400" dirty="0" smtClean="0"/>
              <a:t>ásobní látka</a:t>
            </a:r>
          </a:p>
          <a:p>
            <a:pPr>
              <a:buFont typeface="Courier New" pitchFamily="49" charset="0"/>
              <a:buChar char="o"/>
            </a:pPr>
            <a:r>
              <a:rPr lang="cs-CZ" sz="2400" dirty="0"/>
              <a:t>z</a:t>
            </a:r>
            <a:r>
              <a:rPr lang="cs-CZ" sz="2400" dirty="0" smtClean="0"/>
              <a:t>droj energie</a:t>
            </a:r>
            <a:endParaRPr lang="cs-CZ" sz="2400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81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- lipidy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t</a:t>
            </a:r>
            <a:r>
              <a:rPr lang="cs-CZ" dirty="0" smtClean="0"/>
              <a:t>ypy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ostlinné </a:t>
            </a:r>
            <a:r>
              <a:rPr lang="cs-CZ" dirty="0" smtClean="0">
                <a:sym typeface="Wingdings 3"/>
              </a:rPr>
              <a:t></a:t>
            </a:r>
            <a:r>
              <a:rPr lang="cs-CZ" dirty="0" smtClean="0"/>
              <a:t> oleje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obsahují nenasycené mastné kyseliny , výskyt </a:t>
            </a:r>
          </a:p>
          <a:p>
            <a:pPr marL="0" indent="0">
              <a:buNone/>
            </a:pPr>
            <a:r>
              <a:rPr lang="cs-CZ" dirty="0" smtClean="0"/>
              <a:t>v tekutém stavu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ivočišné </a:t>
            </a:r>
            <a:r>
              <a:rPr lang="cs-CZ" dirty="0" smtClean="0">
                <a:sym typeface="Wingdings 3"/>
              </a:rPr>
              <a:t> máslo, sádlo, lůj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o</a:t>
            </a:r>
            <a:r>
              <a:rPr lang="cs-CZ" dirty="0" smtClean="0">
                <a:sym typeface="Wingdings 3"/>
              </a:rPr>
              <a:t>bsahují cholesterol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energetický zdroj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v</a:t>
            </a:r>
            <a:r>
              <a:rPr lang="cs-CZ" dirty="0">
                <a:sym typeface="Wingdings 3"/>
              </a:rPr>
              <a:t>ý</a:t>
            </a:r>
            <a:r>
              <a:rPr lang="cs-CZ" dirty="0" smtClean="0">
                <a:sym typeface="Wingdings 3"/>
              </a:rPr>
              <a:t>jimka :  rybí tuk obsahuje omega 3 a omega 6 mastné kyseliny, snižují hladinu cholesterolu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1628800"/>
            <a:ext cx="3528392" cy="2106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49080"/>
            <a:ext cx="331236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283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- lipidy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ložené tuky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tavební složky biomembrán</a:t>
            </a:r>
          </a:p>
          <a:p>
            <a:pPr marL="0" indent="0">
              <a:buNone/>
            </a:pPr>
            <a:r>
              <a:rPr lang="cs-CZ" dirty="0" smtClean="0"/>
              <a:t>glyko</a:t>
            </a:r>
            <a:r>
              <a:rPr lang="cs-CZ" b="1" dirty="0" smtClean="0"/>
              <a:t>lipidy 	</a:t>
            </a:r>
            <a:r>
              <a:rPr lang="cs-CZ" dirty="0" smtClean="0"/>
              <a:t>+ cukerná složka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osfo</a:t>
            </a:r>
            <a:r>
              <a:rPr lang="cs-CZ" b="1" dirty="0" smtClean="0"/>
              <a:t>lipidy		</a:t>
            </a:r>
            <a:r>
              <a:rPr lang="cs-CZ" dirty="0" smtClean="0"/>
              <a:t>+</a:t>
            </a:r>
            <a:r>
              <a:rPr lang="cs-CZ" b="1" dirty="0" smtClean="0"/>
              <a:t> </a:t>
            </a:r>
            <a:r>
              <a:rPr lang="cs-CZ" dirty="0" smtClean="0"/>
              <a:t>kyselina fosforečná- fosfáty</a:t>
            </a:r>
            <a:endParaRPr lang="cs-CZ" dirty="0"/>
          </a:p>
        </p:txBody>
      </p:sp>
      <p:pic>
        <p:nvPicPr>
          <p:cNvPr id="8194" name="Picture 2" descr="http://t0.gstatic.com/images?q=tbn:ANd9GcRndd3zMoDGsoANE0MVizmGMYOs_3_G3nBmF0gN3ho5sqO3PBnC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047" y="4509120"/>
            <a:ext cx="301104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53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- lipidy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fosfolipidy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Fosfolipidová</a:t>
            </a:r>
            <a:r>
              <a:rPr lang="cs-CZ" dirty="0" smtClean="0"/>
              <a:t> dvojvrstva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4104456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78571"/>
            <a:ext cx="3168352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http://t1.gstatic.com/images?q=tbn:ANd9GcQdEOskpWHj7GtQuQDv7oEQ4m0Vf_G9IzOBMa5ZWKHCoUDhqC7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37112"/>
            <a:ext cx="31683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21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 - proteiny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tavební složky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aminokyseliny </a:t>
            </a:r>
            <a:r>
              <a:rPr lang="cs-CZ" dirty="0" smtClean="0">
                <a:sym typeface="Wingdings 3"/>
              </a:rPr>
              <a:t> peptidová vazba  polypeptidový řetězec</a:t>
            </a:r>
          </a:p>
          <a:p>
            <a:pPr>
              <a:buFont typeface="Wingdings" pitchFamily="2" charset="2"/>
              <a:buChar char="§"/>
            </a:pPr>
            <a:endParaRPr lang="cs-CZ" dirty="0">
              <a:sym typeface="Wingdings 3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ym typeface="Wingdings 3"/>
              </a:rPr>
              <a:t>20 aminokyselin  živočišné bílkoviny 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   ( 9 z nich nepostradatelné, esenciální, nutné   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 </a:t>
            </a:r>
            <a:r>
              <a:rPr lang="cs-CZ" dirty="0" smtClean="0">
                <a:sym typeface="Wingdings 3"/>
              </a:rPr>
              <a:t>   dodat potravou )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2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unkce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/>
              <a:t>e</a:t>
            </a:r>
            <a:r>
              <a:rPr lang="cs-CZ" dirty="0" smtClean="0"/>
              <a:t>nzymová katalýza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t</a:t>
            </a:r>
            <a:r>
              <a:rPr lang="cs-CZ" dirty="0" smtClean="0"/>
              <a:t>ransport a ukládání látek ( hemoglobin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ohyb ( aktin a </a:t>
            </a:r>
            <a:r>
              <a:rPr lang="cs-CZ" dirty="0" err="1" smtClean="0"/>
              <a:t>myosim</a:t>
            </a:r>
            <a:r>
              <a:rPr lang="cs-CZ" dirty="0" smtClean="0"/>
              <a:t>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odpůrná funkce ( kolagen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i</a:t>
            </a:r>
            <a:r>
              <a:rPr lang="cs-CZ" dirty="0" smtClean="0"/>
              <a:t>munitní obrana ( </a:t>
            </a:r>
            <a:r>
              <a:rPr lang="cs-CZ" dirty="0" err="1" smtClean="0"/>
              <a:t>inumoglobuliny</a:t>
            </a:r>
            <a:r>
              <a:rPr lang="cs-CZ" dirty="0" smtClean="0"/>
              <a:t>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r</a:t>
            </a:r>
            <a:r>
              <a:rPr lang="cs-CZ" dirty="0" smtClean="0"/>
              <a:t>egulační funkce ( hormony 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e</a:t>
            </a:r>
            <a:r>
              <a:rPr lang="cs-CZ" dirty="0" smtClean="0"/>
              <a:t>nergetické zdroje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345638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497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typy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ostlinné – luštěniny, obiloviny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ižší podíl tuku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řinášejí vláknu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ižší podíl esenciálních aminokyselin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ivočišné – libové maso, ryby, králík, vejce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yšší podíl tuku a cholesterolu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yšší podíl esenciálních aminokyselin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705"/>
            <a:ext cx="345638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590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RNA </a:t>
            </a:r>
          </a:p>
          <a:p>
            <a:pPr marL="0" indent="0">
              <a:buNone/>
            </a:pPr>
            <a:r>
              <a:rPr lang="cs-CZ" dirty="0" smtClean="0"/>
              <a:t>DNA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unkce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ajišťuje uchování, předávání a využití genetické informace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ukleotid </a:t>
            </a:r>
            <a:r>
              <a:rPr lang="cs-CZ" dirty="0" smtClean="0">
                <a:sym typeface="Wingdings 3"/>
              </a:rPr>
              <a:t> polynukleotidový řetězec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55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j</a:t>
            </a:r>
            <a:r>
              <a:rPr lang="cs-CZ" dirty="0" err="1" smtClean="0"/>
              <a:t>ednovláknová</a:t>
            </a:r>
            <a:r>
              <a:rPr lang="cs-CZ" dirty="0" smtClean="0"/>
              <a:t> molekula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eden polynukleotidový řetězec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áze A,G,C,U </a:t>
            </a:r>
            <a:r>
              <a:rPr lang="cs-CZ" dirty="0">
                <a:sym typeface="Wingdings 3"/>
              </a:rPr>
              <a:t>-</a:t>
            </a:r>
            <a:r>
              <a:rPr lang="cs-CZ" dirty="0" smtClean="0">
                <a:sym typeface="Wingdings 3"/>
              </a:rPr>
              <a:t> ribóza – kyselina fosforečná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05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Nukleové kyseliny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096344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3507596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54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DNA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vouvláknová molekula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va polynukleotidové řetězce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ravotočivá dvoušroubovice</a:t>
            </a:r>
          </a:p>
          <a:p>
            <a:pPr marL="0" indent="0">
              <a:buNone/>
            </a:pPr>
            <a:r>
              <a:rPr lang="cs-CZ" dirty="0" smtClean="0"/>
              <a:t>báze A,T, C, G – deoxyribóza – kyselina fosforečná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15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Nukleové kyseliny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273630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374441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21088"/>
            <a:ext cx="3960440" cy="197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373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900" dirty="0"/>
              <a:t>http://www.google.cz/imgres?q=fosfolipidy&amp;um=1&amp;hl=cs&amp;sa=N&amp;biw=1366&amp;bih=651&amp;tbm=isch&amp;tbnid=91EtKflYw5nhuM:&amp;imgrefurl=http://ebiolog.pl/a-7-3.html&amp;docid=HtQk-q99n4oL2M&amp;imgurl=http://</a:t>
            </a:r>
            <a:r>
              <a:rPr lang="cs-CZ" sz="900" dirty="0" smtClean="0"/>
              <a:t>klp.pl/ebiolog/graf/biol_kom/lipidy/fosfolipid.jpg&amp;w=530&amp;h=356&amp;ei=7bmXUM2IJOLG0QWj4oGgAg&amp;zoom=1&amp;iact=hc&amp;vpx=455&amp;vpy=151&amp;dur=507&amp;hovh=184&amp;hovw=274&amp;tx=75&amp;ty=68&amp;sig=107209084479291599427&amp;page=1&amp;tbnh=132&amp;tbnw=197&amp;start=0&amp;ndsp=15&amp;ved=1t:429,r:1,s:0,i:72</a:t>
            </a:r>
          </a:p>
          <a:p>
            <a:r>
              <a:rPr lang="cs-CZ" sz="900" dirty="0">
                <a:hlinkClick r:id="rId2"/>
              </a:rPr>
              <a:t>http://www.google.cz/search?hl=cs&amp;cp=6&amp;gs_id=m&amp;xhr=t&amp;q=fosfolipidy&amp;bav=on.2,or.r_gc.r_pw.r_qf.&amp;</a:t>
            </a:r>
            <a:r>
              <a:rPr lang="cs-CZ" sz="900" dirty="0" smtClean="0">
                <a:hlinkClick r:id="rId2"/>
              </a:rPr>
              <a:t>bpcl=37189454&amp;biw=1366&amp;bih=651&amp;wrapid=tljp1352120368430010&amp;um=1&amp;ie=UTF-8&amp;tbm=isch&amp;source=og&amp;sa=N&amp;tab=wi&amp;ei=57mXUNiHPOW80QXp54GwAw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search?num</a:t>
            </a:r>
            <a:r>
              <a:rPr lang="cs-CZ" sz="900" dirty="0">
                <a:hlinkClick r:id="rId3"/>
              </a:rPr>
              <a:t>=10&amp;hl=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=1366&amp;bih=651&amp;q=plazmatick%C3%A1+membr%C3%A1na&amp;oq=plazmatick%C3%A1+membr%C3%A1na&amp;gs_l=img.12..0.2225.7472.0.9301.20.9.0.11.11.0.133.801.7j2.9.0...0.0...</a:t>
            </a:r>
            <a:r>
              <a:rPr lang="cs-CZ" sz="900" dirty="0" smtClean="0">
                <a:hlinkClick r:id="rId3"/>
              </a:rPr>
              <a:t>1ac.1.hEEkyZYdu9s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http://www.google.cz/search?hl=cs&amp;q=DNA&amp;bav=on.2,or.r_gc.r_pw.r_qf.&amp;</a:t>
            </a:r>
            <a:r>
              <a:rPr lang="cs-CZ" sz="900" dirty="0" smtClean="0">
                <a:hlinkClick r:id="rId4"/>
              </a:rPr>
              <a:t>bpcl=37189454&amp;biw=1366&amp;bih=651&amp;wrapid=tlif135212230060610&amp;um=1&amp;ie=UTF-8&amp;tbm=isch&amp;source=og&amp;sa=N&amp;tab=wi&amp;ei=YsGXUP7dN5Ko0AWThIDABA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http://www.google.cz/search?hl=cs&amp;q=DNA&amp;bav=on.2,or.r_gc.r_pw.r_qf.&amp;</a:t>
            </a:r>
            <a:r>
              <a:rPr lang="cs-CZ" sz="900" dirty="0" smtClean="0">
                <a:hlinkClick r:id="rId4"/>
              </a:rPr>
              <a:t>bpcl=37189454&amp;biw=1366&amp;bih=651&amp;wrapid=tlif135212230060610&amp;um=1&amp;ie=UTF-8&amp;tbm=isch&amp;source=og&amp;sa=N&amp;tab=wi&amp;ei=YsGXUP7dN5Ko0AWThIDABA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http://www.google.cz/search?hl=cs&amp;q=DNA&amp;bav=on.2,or.r_gc.r_pw.r_qf.&amp;</a:t>
            </a:r>
            <a:r>
              <a:rPr lang="cs-CZ" sz="900" dirty="0" smtClean="0">
                <a:hlinkClick r:id="rId4"/>
              </a:rPr>
              <a:t>bpcl=37189454&amp;biw=1366&amp;bih=651&amp;wrapid=tlif135212230060610&amp;um=1&amp;ie=UTF-8&amp;tbm=isch&amp;source=og&amp;sa=N&amp;tab=wi&amp;ei=YsGXUP7dN5Ko0AWThIDABA</a:t>
            </a:r>
            <a:endParaRPr lang="cs-CZ" sz="900" dirty="0" smtClean="0"/>
          </a:p>
          <a:p>
            <a:r>
              <a:rPr lang="cs-CZ" sz="900" dirty="0">
                <a:hlinkClick r:id="rId5"/>
              </a:rPr>
              <a:t>http://www.google.cz/search?hl=cs&amp;cp=3&amp;gs_id=b&amp;xhr=t&amp;q=rna&amp;biw=1366&amp;bih=651&amp;bav=on.2,or.r_gc.r_pw.r_qf.&amp;</a:t>
            </a:r>
            <a:r>
              <a:rPr lang="cs-CZ" sz="900" dirty="0" smtClean="0">
                <a:hlinkClick r:id="rId5"/>
              </a:rPr>
              <a:t>bpcl=37189454&amp;wrapid=tljp135212255565204&amp;um=1&amp;ie=UTF-8&amp;tbm=isch&amp;source=og&amp;sa=N&amp;tab=wi&amp;ei=YsKXULWnHNGT0QWQ9oHwBw</a:t>
            </a:r>
            <a:endParaRPr lang="cs-CZ" sz="900" dirty="0" smtClean="0"/>
          </a:p>
          <a:p>
            <a:r>
              <a:rPr lang="cs-CZ" sz="900" dirty="0"/>
              <a:t>http://www.google.cz/imgres?q=b%C3%ADlkoviny&amp;um=1&amp;hl=cs&amp;biw=1366&amp;bih=651&amp;tbm=isch&amp;tbnid=pZz4ls8RGgqJEM:&amp;imgrefurl=http://www.viscojis.cz/teens/index.php%3Foption%3Dcom_content%26view%3Darticle%26id%3D140:132%26catid%3D52:bilkoviny-ve-vyiv%26Itemid%3D102&amp;docid=H7ywe4N9a4BGOM&amp;imgurl=http://www.viscojis.cz/teens/images/stories/pohyb/bilkovina,sacharid,_tuk.jpg&amp;w=640&amp;h=461&amp;ei=NMOXUJf1I4at0QW-1YGIDw&amp;zoom=1&amp;iact=rc&amp;dur=93&amp;sig=107209084479291599427&amp;page=1&amp;tbnh=147&amp;tbnw=205&amp;start=0&amp;ndsp=18&amp;ved=1t:429,r:14,s:0,i:108&amp;tx=192&amp;ty</a:t>
            </a:r>
            <a:r>
              <a:rPr lang="cs-CZ" sz="900" dirty="0" smtClean="0"/>
              <a:t>=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b&amp;xhr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rna&amp;biw</a:t>
            </a:r>
            <a:r>
              <a:rPr lang="cs-CZ" sz="900" dirty="0"/>
              <a:t>=1366&amp;bih=651&amp;bav=on.2,or.r_gc.r_pw.r_qf.&amp;bpcl=37189454&amp;wrapid=tljp135212255565204&amp;um=1&amp;ie=UTF-8&amp;tbm=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=YsKXULWnHNGT0QWQ9oHwBw#um=1&amp;hl=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=1&amp;q=b%C3%ADlkoviny&amp;oq=b%C3%ADlkoviny&amp;gs_l=img.12..0l2j0i24l8.190359.194921.0.203013.11.9.0.2.2.0.200.1101.2j6j1.9.0...0.0...1c.1.eTWjHIafHOQ&amp;bav=on.2,or.r_gc.r_pw.r_qf.&amp;</a:t>
            </a:r>
            <a:r>
              <a:rPr lang="cs-CZ" sz="900" dirty="0" smtClean="0"/>
              <a:t>fp=ad3d65735ff53b7b&amp;bpcl=37189454&amp;biw=1366&amp;bih=651129</a:t>
            </a:r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cs&amp;cp</a:t>
            </a:r>
            <a:r>
              <a:rPr lang="cs-CZ" sz="900" dirty="0"/>
              <a:t>=3&amp;gs_id=</a:t>
            </a:r>
            <a:r>
              <a:rPr lang="cs-CZ" sz="900" dirty="0" err="1"/>
              <a:t>b&amp;xhr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rna&amp;biw</a:t>
            </a:r>
            <a:r>
              <a:rPr lang="cs-CZ" sz="900" dirty="0"/>
              <a:t>=1366&amp;bih=651&amp;bav=on.2,or.r_gc.r_pw.r_qf.&amp;bpcl=37189454&amp;wrapid=tljp135212255565204&amp;um=1&amp;ie=UTF-8&amp;tbm=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=YsKXULWnHNGT0QWQ9oHwBw#um=1&amp;hl=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=1&amp;q=b%C3%ADlkoviny&amp;oq=b%C3%ADlkoviny&amp;gs_l=img.12..0l2j0i24l8.190359.194921.0.203013.11.9.0.2.2.0.200.1101.2j6j1.9.0...0.0...1c.1.eTWjHIafHOQ&amp;bav=on.2,or.r_gc.r_pw.r_qf.&amp;</a:t>
            </a:r>
            <a:r>
              <a:rPr lang="cs-CZ" sz="900" dirty="0" smtClean="0"/>
              <a:t>fp=ad3d65735ff53b7b&amp;bpcl=37189454&amp;biw=1366&amp;bih=651</a:t>
            </a:r>
          </a:p>
          <a:p>
            <a:r>
              <a:rPr lang="cs-CZ" sz="900" dirty="0">
                <a:hlinkClick r:id="rId6"/>
              </a:rPr>
              <a:t>http://www.google.cz/search?hl=cs&amp;cp=4&amp;gs_id=q&amp;xhr=t&amp;q=tuky&amp;bav=on.2,or.r_gc.r_pw.r_qf.&amp;</a:t>
            </a:r>
            <a:r>
              <a:rPr lang="cs-CZ" sz="900" dirty="0" smtClean="0">
                <a:hlinkClick r:id="rId6"/>
              </a:rPr>
              <a:t>bpcl=37189454&amp;biw=1366&amp;bih=651&amp;wrapid=tljp1352123162648012&amp;um=1&amp;ie=UTF-8&amp;tbm=isch&amp;source=og&amp;sa=N&amp;tab=wi&amp;ei=wsSXUJ30GoeW0QWCxIDQBg</a:t>
            </a:r>
            <a:endParaRPr lang="cs-CZ" sz="900" dirty="0" smtClean="0"/>
          </a:p>
          <a:p>
            <a:r>
              <a:rPr lang="cs-CZ" sz="900" dirty="0"/>
              <a:t>http://www.google.cz/search?hl=cs&amp;cp=4&amp;gs_id=q&amp;xhr=t&amp;q=tuky&amp;bav=on.2,or.r_gc.r_pw.r_qf.&amp;bpcl=37189454&amp;biw=1366&amp;bih=651&amp;wrapid=tljp1352123162648012&amp;um=1&amp;ie=UTF-8&amp;tbm=isch&amp;source=og&amp;sa=N&amp;tab=wi&amp;ei=wsSXUJ30GoeW0QWCxIDQBg</a:t>
            </a:r>
          </a:p>
        </p:txBody>
      </p:sp>
    </p:spTree>
    <p:extLst>
      <p:ext uri="{BB962C8B-B14F-4D97-AF65-F5344CB8AC3E}">
        <p14:creationId xmlns:p14="http://schemas.microsoft.com/office/powerpoint/2010/main" val="294983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446</Words>
  <Application>Microsoft Office PowerPoint</Application>
  <PresentationFormat>Předvádění na obrazovce (4:3)</PresentationFormat>
  <Paragraphs>174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Látkové složení</vt:lpstr>
      <vt:lpstr>osnova</vt:lpstr>
      <vt:lpstr>Prvky</vt:lpstr>
      <vt:lpstr>Chemické sloučeniny</vt:lpstr>
      <vt:lpstr>Anorganické látky</vt:lpstr>
      <vt:lpstr>Organické sloučeniny</vt:lpstr>
      <vt:lpstr>Cukry - sacharidy</vt:lpstr>
      <vt:lpstr>Jednoduché cukry</vt:lpstr>
      <vt:lpstr>Složené cukry</vt:lpstr>
      <vt:lpstr>Tuky - lipidy</vt:lpstr>
      <vt:lpstr>Tuky - lipidy</vt:lpstr>
      <vt:lpstr>Tuky - lipidy</vt:lpstr>
      <vt:lpstr>Tuky - lipidy</vt:lpstr>
      <vt:lpstr>Bílkoviny - proteiny</vt:lpstr>
      <vt:lpstr>Bílkoviny</vt:lpstr>
      <vt:lpstr>bílkoviny</vt:lpstr>
      <vt:lpstr>Nukleové kyseliny</vt:lpstr>
      <vt:lpstr>Nukleové kyseliny</vt:lpstr>
      <vt:lpstr>Nukleové kyseliny</vt:lpstr>
      <vt:lpstr>Nukleové kyseliny</vt:lpstr>
      <vt:lpstr>Nukleové kyseliny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19</cp:revision>
  <dcterms:created xsi:type="dcterms:W3CDTF">2012-10-08T12:35:50Z</dcterms:created>
  <dcterms:modified xsi:type="dcterms:W3CDTF">2012-11-05T13:55:13Z</dcterms:modified>
</cp:coreProperties>
</file>