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64" r:id="rId6"/>
    <p:sldId id="260" r:id="rId7"/>
    <p:sldId id="261" r:id="rId8"/>
    <p:sldId id="25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285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95EC1D4A-A796-47C3-A63E-CE236FB377E2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387623" y="1052736"/>
            <a:ext cx="6300191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VY_32_INOVACE_12_C_18_samohlásky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lang="cs-CZ" sz="2000" b="1" kern="0" cap="small" dirty="0" smtClean="0">
                <a:solidFill>
                  <a:schemeClr val="accent3">
                    <a:lumMod val="50000"/>
                  </a:schemeClr>
                </a:solidFill>
                <a:latin typeface="Century Schoolbook"/>
              </a:rPr>
              <a:t>samohlásky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3832" y="2564904"/>
            <a:ext cx="6400800" cy="1464568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SAMOHLÁSKY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00807" y="458112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55679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89234521"/>
              </p:ext>
            </p:extLst>
          </p:nvPr>
        </p:nvGraphicFramePr>
        <p:xfrm>
          <a:off x="1463675" y="2119313"/>
          <a:ext cx="6196013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8006"/>
                <a:gridCol w="1032669"/>
                <a:gridCol w="1032669"/>
                <a:gridCol w="103266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28.10.2012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68845" marR="68845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68845" marR="68845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Samohlásky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68845" marR="68845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Věta, slabika, hláska, písmeno, samohlásky, </a:t>
                      </a:r>
                      <a:r>
                        <a:rPr lang="cs-CZ" dirty="0" err="1" smtClean="0"/>
                        <a:t>a,e,i,o,u</a:t>
                      </a:r>
                      <a:endParaRPr lang="cs-CZ" dirty="0"/>
                    </a:p>
                  </a:txBody>
                  <a:tcPr marL="68845" marR="68845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71836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28.10.2012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5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Výklad: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opakování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- věty se skládají ze slov, slova ze slabik, slabiky z hlásek. Hlásky zapisujeme písmeny. Písmena píšeme, vidíme. Hlásky vyslovujeme, slyšíme.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Výklad – hlásky dělíme na samohlásky a souhlásky,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samohlásky se naučíme vyjmenovat.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Opakování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 - v první třídě jsme často zpívali písničku Holka modrooká, v textu jsme měnili samohlásky – zpívali jsme např. na a „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Halka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madraaká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nasadava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a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pataka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…“  - zazpíváme si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7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Sk.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práce – do názvů </a:t>
            </a:r>
            <a:r>
              <a:rPr kumimoji="0" lang="cs-CZ" sz="1400" b="1" i="1" u="none" strike="noStrike" kern="1200" cap="none" spc="0" normalizeH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dopr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 prostředků doplníme samohlásky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8 –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Sk. práce – ve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slovech se pomíchaly samohlásky, zapiš slova správně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6415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03820" y="915985"/>
            <a:ext cx="47164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Věty se skládají ze	</a:t>
            </a:r>
            <a:r>
              <a:rPr lang="cs-CZ" sz="2800" dirty="0"/>
              <a:t> </a:t>
            </a:r>
            <a:r>
              <a:rPr lang="cs-CZ" sz="2800" dirty="0" smtClean="0"/>
              <a:t>       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25420" y="2116661"/>
            <a:ext cx="51909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Slova se skládají ze            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03820" y="3163827"/>
            <a:ext cx="5845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Hlásky zapisujeme 	      .	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58384" y="4344470"/>
            <a:ext cx="42683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Písmena </a:t>
            </a:r>
            <a:r>
              <a:rPr lang="cs-CZ" sz="2800" dirty="0"/>
              <a:t>	</a:t>
            </a:r>
            <a:r>
              <a:rPr lang="cs-CZ" sz="2800" dirty="0" smtClean="0"/>
              <a:t>        a             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03820" y="5512298"/>
            <a:ext cx="6012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Hlásky                       a              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8144" b="90719" l="0" r="2183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6244" r="77797" b="7575"/>
          <a:stretch/>
        </p:blipFill>
        <p:spPr bwMode="auto">
          <a:xfrm>
            <a:off x="1152647" y="503623"/>
            <a:ext cx="843462" cy="1347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1169" b="92641" l="24826" r="426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756" t="31562" r="55723" b="1141"/>
          <a:stretch/>
        </p:blipFill>
        <p:spPr bwMode="auto">
          <a:xfrm>
            <a:off x="2028316" y="1694195"/>
            <a:ext cx="779488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2892" b="92544" l="45824" r="6129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3890" t="25435" r="36773"/>
          <a:stretch/>
        </p:blipFill>
        <p:spPr bwMode="auto">
          <a:xfrm>
            <a:off x="1190421" y="2502188"/>
            <a:ext cx="734518" cy="1515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3766" b="92641" l="63341" r="8027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1634" t="26726" r="19183"/>
          <a:stretch/>
        </p:blipFill>
        <p:spPr bwMode="auto">
          <a:xfrm>
            <a:off x="1158845" y="4767471"/>
            <a:ext cx="728662" cy="1489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0736" b="91775" l="80278" r="988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9935" t="32299" b="9487"/>
          <a:stretch/>
        </p:blipFill>
        <p:spPr bwMode="auto">
          <a:xfrm>
            <a:off x="2045636" y="4018099"/>
            <a:ext cx="762168" cy="11834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109636" y="915985"/>
            <a:ext cx="877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slov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35119" y="2116661"/>
            <a:ext cx="10916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slabik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35019" y="3163827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písmeny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434447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píšeme    vidíme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90396" y="551229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E22850"/>
                </a:solidFill>
              </a:rPr>
              <a:t>vyslovujeme    slyšíme</a:t>
            </a:r>
            <a:endParaRPr lang="cs-CZ" sz="2800" b="1" dirty="0">
              <a:solidFill>
                <a:srgbClr val="E228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8472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2" grpId="0"/>
      <p:bldP spid="3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396744" y="4199960"/>
            <a:ext cx="4983507" cy="1512168"/>
          </a:xfrm>
          <a:prstGeom prst="rect">
            <a:avLst/>
          </a:prstGeom>
          <a:noFill/>
        </p:spPr>
        <p:txBody>
          <a:bodyPr wrap="square" rtlCol="0">
            <a:prstTxWarp prst="textWave1">
              <a:avLst>
                <a:gd name="adj1" fmla="val 15044"/>
                <a:gd name="adj2" fmla="val 370"/>
              </a:avLst>
            </a:prstTxWarp>
            <a:sp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7030A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806708" y="766079"/>
            <a:ext cx="2545255" cy="1296144"/>
          </a:xfrm>
          <a:prstGeom prst="wedgeEllipseCallout">
            <a:avLst>
              <a:gd name="adj1" fmla="val 58426"/>
              <a:gd name="adj2" fmla="val 47465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prstClr val="black"/>
                </a:solidFill>
              </a:rPr>
              <a:t>Hlásky dělíme na </a:t>
            </a:r>
            <a:r>
              <a:rPr lang="cs-CZ" sz="2000" dirty="0">
                <a:solidFill>
                  <a:srgbClr val="FF0000"/>
                </a:solidFill>
              </a:rPr>
              <a:t>samohlásky </a:t>
            </a:r>
            <a:r>
              <a:rPr lang="cs-CZ" sz="2000" dirty="0">
                <a:solidFill>
                  <a:prstClr val="black"/>
                </a:solidFill>
              </a:rPr>
              <a:t>a </a:t>
            </a:r>
            <a:r>
              <a:rPr lang="cs-CZ" sz="2000" dirty="0" smtClean="0">
                <a:solidFill>
                  <a:srgbClr val="FF0000"/>
                </a:solidFill>
              </a:rPr>
              <a:t>souhlásky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Oválný popisek 2"/>
          <p:cNvSpPr/>
          <p:nvPr/>
        </p:nvSpPr>
        <p:spPr>
          <a:xfrm>
            <a:off x="5580112" y="2644384"/>
            <a:ext cx="2520280" cy="1368152"/>
          </a:xfrm>
          <a:prstGeom prst="wedgeEllipseCallout">
            <a:avLst>
              <a:gd name="adj1" fmla="val -51498"/>
              <a:gd name="adj2" fmla="val -44509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black"/>
                </a:solidFill>
              </a:rPr>
              <a:t>Naučme se samohlásky společně </a:t>
            </a:r>
            <a:r>
              <a:rPr lang="cs-CZ" dirty="0" smtClean="0">
                <a:solidFill>
                  <a:prstClr val="black"/>
                </a:solidFill>
              </a:rPr>
              <a:t>vyjmenovat:</a:t>
            </a:r>
            <a:endParaRPr lang="cs-CZ" dirty="0"/>
          </a:p>
        </p:txBody>
      </p:sp>
      <p:pic>
        <p:nvPicPr>
          <p:cNvPr id="7" name="Picture 14" descr="C:\Users\Lenka\AppData\Local\Microsoft\Windows\Temporary Internet Files\Content.IE5\MTYYA78F\MC900437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3732" y="1294229"/>
            <a:ext cx="2193982" cy="200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6852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2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944" y="836712"/>
            <a:ext cx="2195513" cy="2005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923928" y="836712"/>
            <a:ext cx="4320480" cy="2149028"/>
          </a:xfrm>
          <a:prstGeom prst="wedgeEllipseCallout">
            <a:avLst>
              <a:gd name="adj1" fmla="val -59494"/>
              <a:gd name="adj2" fmla="val 19354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 algn="ctr"/>
            <a:r>
              <a:rPr lang="cs-CZ" sz="2000" dirty="0">
                <a:solidFill>
                  <a:prstClr val="black"/>
                </a:solidFill>
              </a:rPr>
              <a:t>Minulý rok jsme často zpívali </a:t>
            </a:r>
            <a:r>
              <a:rPr lang="cs-CZ" sz="2000" dirty="0" smtClean="0">
                <a:solidFill>
                  <a:prstClr val="black"/>
                </a:solidFill>
              </a:rPr>
              <a:t>písničku, </a:t>
            </a:r>
            <a:r>
              <a:rPr lang="cs-CZ" sz="2000" dirty="0">
                <a:solidFill>
                  <a:prstClr val="black"/>
                </a:solidFill>
              </a:rPr>
              <a:t>u které jsme měnili </a:t>
            </a:r>
            <a:r>
              <a:rPr lang="cs-CZ" sz="2000" dirty="0" smtClean="0">
                <a:solidFill>
                  <a:prstClr val="black"/>
                </a:solidFill>
              </a:rPr>
              <a:t>samohlásky. </a:t>
            </a:r>
            <a:r>
              <a:rPr lang="cs-CZ" sz="2000" dirty="0">
                <a:solidFill>
                  <a:prstClr val="black"/>
                </a:solidFill>
              </a:rPr>
              <a:t>V</a:t>
            </a:r>
            <a:r>
              <a:rPr lang="cs-CZ" sz="2000" dirty="0" smtClean="0">
                <a:solidFill>
                  <a:prstClr val="black"/>
                </a:solidFill>
              </a:rPr>
              <a:t>zpomenete </a:t>
            </a:r>
            <a:r>
              <a:rPr lang="cs-CZ" sz="2000" dirty="0">
                <a:solidFill>
                  <a:prstClr val="black"/>
                </a:solidFill>
              </a:rPr>
              <a:t>si, jak se jmenovala? </a:t>
            </a:r>
          </a:p>
        </p:txBody>
      </p:sp>
      <p:sp>
        <p:nvSpPr>
          <p:cNvPr id="8" name="Music"/>
          <p:cNvSpPr>
            <a:spLocks noEditPoints="1" noChangeArrowheads="1"/>
          </p:cNvSpPr>
          <p:nvPr/>
        </p:nvSpPr>
        <p:spPr bwMode="auto">
          <a:xfrm rot="20701787">
            <a:off x="5155464" y="4898668"/>
            <a:ext cx="904875" cy="904875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200" dirty="0" smtClean="0"/>
              <a:t>O</a:t>
            </a:r>
            <a:endParaRPr lang="cs-CZ" sz="3200" dirty="0"/>
          </a:p>
        </p:txBody>
      </p:sp>
      <p:sp>
        <p:nvSpPr>
          <p:cNvPr id="9" name="Music"/>
          <p:cNvSpPr>
            <a:spLocks noEditPoints="1" noChangeArrowheads="1"/>
          </p:cNvSpPr>
          <p:nvPr/>
        </p:nvSpPr>
        <p:spPr bwMode="auto">
          <a:xfrm rot="20925777">
            <a:off x="1680439" y="3644862"/>
            <a:ext cx="904875" cy="904875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600" dirty="0"/>
              <a:t>A</a:t>
            </a:r>
          </a:p>
        </p:txBody>
      </p:sp>
      <p:sp>
        <p:nvSpPr>
          <p:cNvPr id="10" name="Music"/>
          <p:cNvSpPr>
            <a:spLocks noEditPoints="1" noChangeArrowheads="1"/>
          </p:cNvSpPr>
          <p:nvPr/>
        </p:nvSpPr>
        <p:spPr bwMode="auto">
          <a:xfrm rot="667041">
            <a:off x="4358359" y="3472770"/>
            <a:ext cx="904875" cy="904875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200" dirty="0" smtClean="0"/>
              <a:t>I</a:t>
            </a:r>
            <a:endParaRPr lang="cs-CZ" sz="3200" dirty="0"/>
          </a:p>
        </p:txBody>
      </p:sp>
      <p:sp>
        <p:nvSpPr>
          <p:cNvPr id="11" name="Music"/>
          <p:cNvSpPr>
            <a:spLocks noEditPoints="1" noChangeArrowheads="1"/>
          </p:cNvSpPr>
          <p:nvPr/>
        </p:nvSpPr>
        <p:spPr bwMode="auto">
          <a:xfrm>
            <a:off x="2699792" y="4797151"/>
            <a:ext cx="904875" cy="904875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200" dirty="0" smtClean="0"/>
              <a:t>E</a:t>
            </a:r>
            <a:endParaRPr lang="cs-CZ" sz="3200" dirty="0"/>
          </a:p>
        </p:txBody>
      </p:sp>
      <p:sp>
        <p:nvSpPr>
          <p:cNvPr id="15" name="Music"/>
          <p:cNvSpPr>
            <a:spLocks noEditPoints="1" noChangeArrowheads="1"/>
          </p:cNvSpPr>
          <p:nvPr/>
        </p:nvSpPr>
        <p:spPr bwMode="auto">
          <a:xfrm rot="1231061">
            <a:off x="6722866" y="4308103"/>
            <a:ext cx="853303" cy="922728"/>
          </a:xfrm>
          <a:custGeom>
            <a:avLst/>
            <a:gdLst>
              <a:gd name="T0" fmla="*/ 7352 w 21600"/>
              <a:gd name="T1" fmla="*/ 46 h 21600"/>
              <a:gd name="T2" fmla="*/ 7373 w 21600"/>
              <a:gd name="T3" fmla="*/ 9900 h 21600"/>
              <a:gd name="T4" fmla="*/ 21683 w 21600"/>
              <a:gd name="T5" fmla="*/ 10061 h 21600"/>
              <a:gd name="T6" fmla="*/ 7352 w 21600"/>
              <a:gd name="T7" fmla="*/ 46 h 21600"/>
              <a:gd name="T8" fmla="*/ 21600 w 21600"/>
              <a:gd name="T9" fmla="*/ 0 h 21600"/>
              <a:gd name="T10" fmla="*/ 7975 w 21600"/>
              <a:gd name="T11" fmla="*/ 923 h 21600"/>
              <a:gd name="T12" fmla="*/ 20935 w 21600"/>
              <a:gd name="T13" fmla="*/ 5354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T10" t="T11" r="T12" b="T13"/>
            <a:pathLst>
              <a:path w="21600" h="21600">
                <a:moveTo>
                  <a:pt x="7352" y="46"/>
                </a:moveTo>
                <a:lnTo>
                  <a:pt x="7373" y="9900"/>
                </a:lnTo>
                <a:lnTo>
                  <a:pt x="7352" y="16107"/>
                </a:lnTo>
                <a:lnTo>
                  <a:pt x="7103" y="15969"/>
                </a:lnTo>
                <a:lnTo>
                  <a:pt x="6729" y="15692"/>
                </a:lnTo>
                <a:lnTo>
                  <a:pt x="6355" y="15553"/>
                </a:lnTo>
                <a:lnTo>
                  <a:pt x="5981" y="15415"/>
                </a:lnTo>
                <a:lnTo>
                  <a:pt x="5607" y="15276"/>
                </a:lnTo>
                <a:lnTo>
                  <a:pt x="5109" y="15138"/>
                </a:lnTo>
                <a:lnTo>
                  <a:pt x="4735" y="15138"/>
                </a:lnTo>
                <a:lnTo>
                  <a:pt x="4236" y="15138"/>
                </a:lnTo>
                <a:lnTo>
                  <a:pt x="3364" y="15138"/>
                </a:lnTo>
                <a:lnTo>
                  <a:pt x="2616" y="15276"/>
                </a:lnTo>
                <a:lnTo>
                  <a:pt x="1869" y="15692"/>
                </a:lnTo>
                <a:lnTo>
                  <a:pt x="1246" y="15969"/>
                </a:lnTo>
                <a:lnTo>
                  <a:pt x="747" y="16523"/>
                </a:lnTo>
                <a:lnTo>
                  <a:pt x="373" y="17076"/>
                </a:lnTo>
                <a:lnTo>
                  <a:pt x="124" y="17630"/>
                </a:lnTo>
                <a:lnTo>
                  <a:pt x="0" y="18323"/>
                </a:lnTo>
                <a:lnTo>
                  <a:pt x="124" y="19015"/>
                </a:lnTo>
                <a:lnTo>
                  <a:pt x="373" y="19569"/>
                </a:lnTo>
                <a:lnTo>
                  <a:pt x="747" y="20123"/>
                </a:lnTo>
                <a:lnTo>
                  <a:pt x="1246" y="20676"/>
                </a:lnTo>
                <a:lnTo>
                  <a:pt x="1869" y="21092"/>
                </a:lnTo>
                <a:lnTo>
                  <a:pt x="2616" y="21369"/>
                </a:lnTo>
                <a:lnTo>
                  <a:pt x="3364" y="21507"/>
                </a:lnTo>
                <a:lnTo>
                  <a:pt x="4236" y="21646"/>
                </a:lnTo>
                <a:lnTo>
                  <a:pt x="5109" y="21507"/>
                </a:lnTo>
                <a:lnTo>
                  <a:pt x="5856" y="21369"/>
                </a:lnTo>
                <a:lnTo>
                  <a:pt x="6604" y="21092"/>
                </a:lnTo>
                <a:lnTo>
                  <a:pt x="7227" y="20676"/>
                </a:lnTo>
                <a:lnTo>
                  <a:pt x="7726" y="20123"/>
                </a:lnTo>
                <a:lnTo>
                  <a:pt x="8100" y="19569"/>
                </a:lnTo>
                <a:lnTo>
                  <a:pt x="8349" y="19015"/>
                </a:lnTo>
                <a:lnTo>
                  <a:pt x="8473" y="18323"/>
                </a:lnTo>
                <a:lnTo>
                  <a:pt x="8473" y="6276"/>
                </a:lnTo>
                <a:lnTo>
                  <a:pt x="20561" y="6276"/>
                </a:lnTo>
                <a:lnTo>
                  <a:pt x="20561" y="16107"/>
                </a:lnTo>
                <a:lnTo>
                  <a:pt x="20187" y="15830"/>
                </a:lnTo>
                <a:lnTo>
                  <a:pt x="19938" y="15692"/>
                </a:lnTo>
                <a:lnTo>
                  <a:pt x="19564" y="15553"/>
                </a:lnTo>
                <a:lnTo>
                  <a:pt x="19190" y="15415"/>
                </a:lnTo>
                <a:lnTo>
                  <a:pt x="18692" y="15276"/>
                </a:lnTo>
                <a:lnTo>
                  <a:pt x="18318" y="15138"/>
                </a:lnTo>
                <a:lnTo>
                  <a:pt x="17944" y="15138"/>
                </a:lnTo>
                <a:lnTo>
                  <a:pt x="17446" y="15138"/>
                </a:lnTo>
                <a:lnTo>
                  <a:pt x="16573" y="15138"/>
                </a:lnTo>
                <a:lnTo>
                  <a:pt x="15826" y="15276"/>
                </a:lnTo>
                <a:lnTo>
                  <a:pt x="15078" y="15692"/>
                </a:lnTo>
                <a:lnTo>
                  <a:pt x="14455" y="15969"/>
                </a:lnTo>
                <a:lnTo>
                  <a:pt x="13956" y="16523"/>
                </a:lnTo>
                <a:lnTo>
                  <a:pt x="13583" y="17076"/>
                </a:lnTo>
                <a:lnTo>
                  <a:pt x="13333" y="17630"/>
                </a:lnTo>
                <a:lnTo>
                  <a:pt x="13209" y="18323"/>
                </a:lnTo>
                <a:lnTo>
                  <a:pt x="13333" y="19015"/>
                </a:lnTo>
                <a:lnTo>
                  <a:pt x="13583" y="19569"/>
                </a:lnTo>
                <a:lnTo>
                  <a:pt x="13956" y="20123"/>
                </a:lnTo>
                <a:lnTo>
                  <a:pt x="14455" y="20676"/>
                </a:lnTo>
                <a:lnTo>
                  <a:pt x="15078" y="21092"/>
                </a:lnTo>
                <a:lnTo>
                  <a:pt x="15826" y="21369"/>
                </a:lnTo>
                <a:lnTo>
                  <a:pt x="16573" y="21507"/>
                </a:lnTo>
                <a:lnTo>
                  <a:pt x="17446" y="21646"/>
                </a:lnTo>
                <a:lnTo>
                  <a:pt x="18318" y="21507"/>
                </a:lnTo>
                <a:lnTo>
                  <a:pt x="19066" y="21369"/>
                </a:lnTo>
                <a:lnTo>
                  <a:pt x="19813" y="21092"/>
                </a:lnTo>
                <a:lnTo>
                  <a:pt x="20436" y="20676"/>
                </a:lnTo>
                <a:lnTo>
                  <a:pt x="20935" y="20123"/>
                </a:lnTo>
                <a:lnTo>
                  <a:pt x="21309" y="19569"/>
                </a:lnTo>
                <a:lnTo>
                  <a:pt x="21558" y="19015"/>
                </a:lnTo>
                <a:lnTo>
                  <a:pt x="21683" y="18323"/>
                </a:lnTo>
                <a:lnTo>
                  <a:pt x="21683" y="10061"/>
                </a:lnTo>
                <a:lnTo>
                  <a:pt x="21683" y="46"/>
                </a:lnTo>
                <a:lnTo>
                  <a:pt x="7352" y="46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cs-CZ" sz="3200" dirty="0" smtClean="0"/>
              <a:t>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06316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7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75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75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0" grpId="0" animBg="1"/>
      <p:bldP spid="11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475656" y="2996952"/>
            <a:ext cx="66247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C00000"/>
                </a:solidFill>
              </a:rPr>
              <a:t>k__l</a:t>
            </a:r>
            <a:r>
              <a:rPr lang="cs-CZ" sz="3200" b="1" dirty="0" smtClean="0">
                <a:solidFill>
                  <a:srgbClr val="C00000"/>
                </a:solidFill>
              </a:rPr>
              <a:t>__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	    		</a:t>
            </a:r>
            <a:r>
              <a:rPr lang="cs-CZ" sz="3200" b="1" dirty="0" smtClean="0">
                <a:solidFill>
                  <a:srgbClr val="00B050"/>
                </a:solidFill>
              </a:rPr>
              <a:t>____ t__	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____</a:t>
            </a:r>
            <a:r>
              <a:rPr lang="cs-CZ" sz="3200" b="1" dirty="0" err="1" smtClean="0">
                <a:solidFill>
                  <a:srgbClr val="FF0000"/>
                </a:solidFill>
              </a:rPr>
              <a:t>t__b__s</a:t>
            </a:r>
            <a:r>
              <a:rPr lang="cs-CZ" sz="3200" b="1" dirty="0" smtClean="0">
                <a:solidFill>
                  <a:srgbClr val="FF0000"/>
                </a:solidFill>
              </a:rPr>
              <a:t>	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3200" b="1" dirty="0" err="1" smtClean="0">
                <a:solidFill>
                  <a:srgbClr val="00B0F0"/>
                </a:solidFill>
              </a:rPr>
              <a:t>l__t__dl</a:t>
            </a:r>
            <a:r>
              <a:rPr lang="cs-CZ" sz="3200" b="1" dirty="0" smtClean="0">
                <a:solidFill>
                  <a:srgbClr val="00B0F0"/>
                </a:solidFill>
              </a:rPr>
              <a:t>__	     </a:t>
            </a:r>
          </a:p>
          <a:p>
            <a:r>
              <a:rPr lang="cs-CZ" sz="3200" b="1" dirty="0" err="1" smtClean="0">
                <a:solidFill>
                  <a:srgbClr val="FFC000"/>
                </a:solidFill>
              </a:rPr>
              <a:t>tr</a:t>
            </a:r>
            <a:r>
              <a:rPr lang="cs-CZ" sz="3200" b="1" dirty="0" smtClean="0">
                <a:solidFill>
                  <a:srgbClr val="FFC000"/>
                </a:solidFill>
              </a:rPr>
              <a:t>__</a:t>
            </a:r>
            <a:r>
              <a:rPr lang="cs-CZ" sz="3200" b="1" dirty="0" err="1" smtClean="0">
                <a:solidFill>
                  <a:srgbClr val="FFC000"/>
                </a:solidFill>
              </a:rPr>
              <a:t>mv</a:t>
            </a:r>
            <a:r>
              <a:rPr lang="cs-CZ" sz="3200" b="1" dirty="0" smtClean="0">
                <a:solidFill>
                  <a:srgbClr val="FFC000"/>
                </a:solidFill>
              </a:rPr>
              <a:t>__j	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   		</a:t>
            </a:r>
            <a:r>
              <a:rPr lang="cs-CZ" sz="3200" b="1" dirty="0" err="1" smtClean="0">
                <a:solidFill>
                  <a:srgbClr val="0070C0"/>
                </a:solidFill>
              </a:rPr>
              <a:t>tr</a:t>
            </a:r>
            <a:r>
              <a:rPr lang="cs-CZ" sz="3200" b="1" dirty="0" smtClean="0">
                <a:solidFill>
                  <a:srgbClr val="0070C0"/>
                </a:solidFill>
              </a:rPr>
              <a:t>__l__</a:t>
            </a:r>
            <a:r>
              <a:rPr lang="cs-CZ" sz="3200" b="1" dirty="0" err="1" smtClean="0">
                <a:solidFill>
                  <a:srgbClr val="0070C0"/>
                </a:solidFill>
              </a:rPr>
              <a:t>jb</a:t>
            </a:r>
            <a:r>
              <a:rPr lang="cs-CZ" sz="3200" b="1" dirty="0" smtClean="0">
                <a:solidFill>
                  <a:srgbClr val="0070C0"/>
                </a:solidFill>
              </a:rPr>
              <a:t>__s</a:t>
            </a:r>
          </a:p>
          <a:p>
            <a:r>
              <a:rPr lang="cs-CZ" sz="3200" b="1" dirty="0" smtClean="0">
                <a:solidFill>
                  <a:srgbClr val="FFFF00"/>
                </a:solidFill>
              </a:rPr>
              <a:t>m__</a:t>
            </a:r>
            <a:r>
              <a:rPr lang="cs-CZ" sz="3200" b="1" dirty="0" err="1" smtClean="0">
                <a:solidFill>
                  <a:srgbClr val="FFFF00"/>
                </a:solidFill>
              </a:rPr>
              <a:t>tr</a:t>
            </a:r>
            <a:r>
              <a:rPr lang="cs-CZ" sz="3200" b="1" dirty="0" smtClean="0">
                <a:solidFill>
                  <a:srgbClr val="FFFF00"/>
                </a:solidFill>
              </a:rPr>
              <a:t>__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	     	</a:t>
            </a:r>
            <a:r>
              <a:rPr lang="cs-CZ" sz="3200" b="1" dirty="0" smtClean="0">
                <a:solidFill>
                  <a:srgbClr val="002060"/>
                </a:solidFill>
              </a:rPr>
              <a:t>	</a:t>
            </a:r>
            <a:r>
              <a:rPr lang="cs-CZ" sz="3200" b="1" dirty="0" err="1" smtClean="0">
                <a:solidFill>
                  <a:srgbClr val="002060"/>
                </a:solidFill>
              </a:rPr>
              <a:t>l__ď</a:t>
            </a:r>
            <a:r>
              <a:rPr lang="cs-CZ" sz="3200" b="1" dirty="0" smtClean="0">
                <a:solidFill>
                  <a:srgbClr val="002060"/>
                </a:solidFill>
              </a:rPr>
              <a:t>	       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</a:p>
          <a:p>
            <a:r>
              <a:rPr lang="cs-CZ" sz="3200" b="1" dirty="0" err="1" smtClean="0">
                <a:solidFill>
                  <a:srgbClr val="92D050"/>
                </a:solidFill>
              </a:rPr>
              <a:t>vl</a:t>
            </a:r>
            <a:r>
              <a:rPr lang="cs-CZ" sz="3200" b="1" dirty="0" smtClean="0">
                <a:solidFill>
                  <a:srgbClr val="92D050"/>
                </a:solidFill>
              </a:rPr>
              <a:t>__k	</a:t>
            </a: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			</a:t>
            </a:r>
            <a:r>
              <a:rPr lang="cs-CZ" sz="3200" b="1" dirty="0" smtClean="0">
                <a:solidFill>
                  <a:srgbClr val="7030A0"/>
                </a:solidFill>
              </a:rPr>
              <a:t>m__t__</a:t>
            </a:r>
            <a:r>
              <a:rPr lang="cs-CZ" sz="3200" b="1" dirty="0" err="1" smtClean="0">
                <a:solidFill>
                  <a:srgbClr val="7030A0"/>
                </a:solidFill>
              </a:rPr>
              <a:t>rk</a:t>
            </a:r>
            <a:r>
              <a:rPr lang="cs-CZ" sz="3200" b="1" dirty="0" smtClean="0">
                <a:solidFill>
                  <a:srgbClr val="7030A0"/>
                </a:solidFill>
              </a:rPr>
              <a:t>__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032395"/>
            <a:ext cx="2088232" cy="1424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3609135" y="836712"/>
            <a:ext cx="3195114" cy="1590589"/>
          </a:xfrm>
          <a:prstGeom prst="wedgeEllipseCallout">
            <a:avLst>
              <a:gd name="adj1" fmla="val -63046"/>
              <a:gd name="adj2" fmla="val 9504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Doplň chybějící </a:t>
            </a:r>
            <a:r>
              <a:rPr lang="cs-CZ" dirty="0">
                <a:solidFill>
                  <a:prstClr val="black"/>
                </a:solidFill>
              </a:rPr>
              <a:t>samohlásky </a:t>
            </a:r>
            <a:r>
              <a:rPr lang="cs-CZ" dirty="0" smtClean="0">
                <a:solidFill>
                  <a:prstClr val="black"/>
                </a:solidFill>
              </a:rPr>
              <a:t>                      do </a:t>
            </a:r>
            <a:r>
              <a:rPr lang="cs-CZ" dirty="0" smtClean="0">
                <a:solidFill>
                  <a:prstClr val="black"/>
                </a:solidFill>
              </a:rPr>
              <a:t>názvů dopravních prostředků.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53186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907704" y="2780928"/>
            <a:ext cx="2232248" cy="3539430"/>
          </a:xfrm>
        </p:spPr>
        <p:txBody>
          <a:bodyPr>
            <a:noAutofit/>
          </a:bodyPr>
          <a:lstStyle/>
          <a:p>
            <a:pPr marL="0" lvl="0" indent="0">
              <a:buClr>
                <a:srgbClr val="F3A447"/>
              </a:buClr>
              <a:buNone/>
            </a:pPr>
            <a:r>
              <a:rPr lang="cs-CZ" sz="3200" dirty="0" err="1" smtClean="0">
                <a:solidFill>
                  <a:srgbClr val="FFC000"/>
                </a:solidFill>
              </a:rPr>
              <a:t>čipece</a:t>
            </a:r>
            <a:r>
              <a:rPr lang="cs-CZ" sz="3200" dirty="0" smtClean="0">
                <a:solidFill>
                  <a:srgbClr val="FFC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rekivuca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C00000"/>
                </a:solidFill>
              </a:rPr>
              <a:t>bandu </a:t>
            </a:r>
            <a:r>
              <a:rPr lang="cs-CZ" sz="3200" dirty="0" err="1" smtClean="0">
                <a:solidFill>
                  <a:srgbClr val="7030A0"/>
                </a:solidFill>
              </a:rPr>
              <a:t>pynožko</a:t>
            </a:r>
            <a:r>
              <a:rPr lang="cs-CZ" sz="3200" dirty="0" smtClean="0">
                <a:solidFill>
                  <a:srgbClr val="7030A0"/>
                </a:solidFill>
              </a:rPr>
              <a:t> </a:t>
            </a:r>
            <a:r>
              <a:rPr lang="cs-CZ" sz="3200" dirty="0" err="1" smtClean="0">
                <a:solidFill>
                  <a:srgbClr val="0070C0"/>
                </a:solidFill>
              </a:rPr>
              <a:t>kylhato</a:t>
            </a: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err="1" smtClean="0">
                <a:solidFill>
                  <a:srgbClr val="00B0F0"/>
                </a:solidFill>
              </a:rPr>
              <a:t>mikani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00B050"/>
                </a:solidFill>
              </a:rPr>
              <a:t>pončychu</a:t>
            </a:r>
            <a:r>
              <a:rPr lang="cs-CZ" sz="3200" dirty="0" smtClean="0">
                <a:solidFill>
                  <a:srgbClr val="00B050"/>
                </a:solidFill>
              </a:rPr>
              <a:t>	</a:t>
            </a:r>
            <a:r>
              <a:rPr lang="cs-CZ" sz="3200" dirty="0" smtClean="0"/>
              <a:t>	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134597"/>
            <a:ext cx="1440160" cy="646331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rgbClr val="C00000"/>
                </a:solidFill>
              </a:rPr>
              <a:t>ridano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134596"/>
            <a:ext cx="2304256" cy="646331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/>
              <a:t>r</a:t>
            </a:r>
            <a:r>
              <a:rPr lang="cs-CZ" sz="3600" dirty="0" err="1" smtClean="0">
                <a:solidFill>
                  <a:srgbClr val="C00000"/>
                </a:solidFill>
              </a:rPr>
              <a:t>__</a:t>
            </a:r>
            <a:r>
              <a:rPr lang="cs-CZ" sz="3600" dirty="0" err="1" smtClean="0"/>
              <a:t>d</a:t>
            </a:r>
            <a:r>
              <a:rPr lang="cs-CZ" sz="3600" dirty="0" err="1" smtClean="0">
                <a:solidFill>
                  <a:srgbClr val="C00000"/>
                </a:solidFill>
              </a:rPr>
              <a:t>__</a:t>
            </a:r>
            <a:r>
              <a:rPr lang="cs-CZ" sz="3600" dirty="0" err="1" smtClean="0"/>
              <a:t>n</a:t>
            </a:r>
            <a:r>
              <a:rPr lang="cs-CZ" sz="3600" dirty="0" smtClean="0">
                <a:solidFill>
                  <a:srgbClr val="C00000"/>
                </a:solidFill>
              </a:rPr>
              <a:t>__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01975" y="2134597"/>
            <a:ext cx="1538377" cy="6463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rodina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49847" y="2780928"/>
            <a:ext cx="23042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čepice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rukavice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bunda</a:t>
            </a:r>
          </a:p>
          <a:p>
            <a:r>
              <a:rPr lang="cs-CZ" sz="3200" b="1" dirty="0" smtClean="0">
                <a:solidFill>
                  <a:srgbClr val="7030A0"/>
                </a:solidFill>
              </a:rPr>
              <a:t>ponožky</a:t>
            </a:r>
          </a:p>
          <a:p>
            <a:r>
              <a:rPr lang="cs-CZ" sz="3200" b="1" dirty="0" smtClean="0">
                <a:solidFill>
                  <a:srgbClr val="0070C0"/>
                </a:solidFill>
              </a:rPr>
              <a:t>kalhoty</a:t>
            </a:r>
          </a:p>
          <a:p>
            <a:r>
              <a:rPr lang="cs-CZ" sz="3200" b="1" dirty="0" smtClean="0">
                <a:solidFill>
                  <a:srgbClr val="00B0F0"/>
                </a:solidFill>
              </a:rPr>
              <a:t>mikina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punčochy</a:t>
            </a:r>
            <a:endParaRPr lang="cs-CZ" sz="3200" b="1" dirty="0">
              <a:solidFill>
                <a:srgbClr val="00B05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7526" y="836712"/>
            <a:ext cx="1616075" cy="1103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válný popisek 6"/>
          <p:cNvSpPr/>
          <p:nvPr/>
        </p:nvSpPr>
        <p:spPr>
          <a:xfrm>
            <a:off x="3691076" y="590913"/>
            <a:ext cx="3401204" cy="1391344"/>
          </a:xfrm>
          <a:prstGeom prst="wedgeEllipseCallout">
            <a:avLst>
              <a:gd name="adj1" fmla="val -67672"/>
              <a:gd name="adj2" fmla="val 6476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Ve slovech se pomíchaly samohlásky, napište slova správně.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74844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  <p:bldP spid="5" grpId="0" animBg="1"/>
      <p:bldP spid="6" grpId="0" animBg="1"/>
      <p:bldP spid="3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Otevřená galerie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03899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ripple dir="l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150</TotalTime>
  <Words>293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NÁZEV ŠKOLY:  ZŠ Karla Klíče Hostinné AUTOR: Mgr. Lenka Stará NÁZEV: VY_32_INOVACE_12_C_18_samohlásky TÉMA: samohlásky ČÍSLO PROJEKTU: CZ.1.07/1.4.00/21.2131</vt:lpstr>
      <vt:lpstr>Snímek 2</vt:lpstr>
      <vt:lpstr>Mgr. Lenka Stará datum 28.10.2012 Určeno pro 2. ročník Prezentace obsahuje animace.</vt:lpstr>
      <vt:lpstr>Snímek 4</vt:lpstr>
      <vt:lpstr>Snímek 5</vt:lpstr>
      <vt:lpstr>Snímek 6</vt:lpstr>
      <vt:lpstr>Snímek 7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Dum</cp:lastModifiedBy>
  <cp:revision>25</cp:revision>
  <dcterms:created xsi:type="dcterms:W3CDTF">2012-07-08T13:59:08Z</dcterms:created>
  <dcterms:modified xsi:type="dcterms:W3CDTF">2012-11-05T17:20:46Z</dcterms:modified>
</cp:coreProperties>
</file>