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29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35418-635C-4D4A-B05D-BD7AAB0F9DE3}" type="datetimeFigureOut">
              <a:rPr lang="cs-CZ" smtClean="0"/>
              <a:t>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D77-7FD8-4270-9D99-0E6112CEA09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35418-635C-4D4A-B05D-BD7AAB0F9DE3}" type="datetimeFigureOut">
              <a:rPr lang="cs-CZ" smtClean="0"/>
              <a:t>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D77-7FD8-4270-9D99-0E6112CEA09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35418-635C-4D4A-B05D-BD7AAB0F9DE3}" type="datetimeFigureOut">
              <a:rPr lang="cs-CZ" smtClean="0"/>
              <a:t>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D77-7FD8-4270-9D99-0E6112CEA0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35418-635C-4D4A-B05D-BD7AAB0F9DE3}" type="datetimeFigureOut">
              <a:rPr lang="cs-CZ" smtClean="0"/>
              <a:t>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D77-7FD8-4270-9D99-0E6112CEA09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35418-635C-4D4A-B05D-BD7AAB0F9DE3}" type="datetimeFigureOut">
              <a:rPr lang="cs-CZ" smtClean="0"/>
              <a:t>9.6.2012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D77-7FD8-4270-9D99-0E6112CEA09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35418-635C-4D4A-B05D-BD7AAB0F9DE3}" type="datetimeFigureOut">
              <a:rPr lang="cs-CZ" smtClean="0"/>
              <a:t>9.6.2012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D77-7FD8-4270-9D99-0E6112CEA0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35418-635C-4D4A-B05D-BD7AAB0F9DE3}" type="datetimeFigureOut">
              <a:rPr lang="cs-CZ" smtClean="0"/>
              <a:t>9.6.2012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D77-7FD8-4270-9D99-0E6112CEA0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35418-635C-4D4A-B05D-BD7AAB0F9DE3}" type="datetimeFigureOut">
              <a:rPr lang="cs-CZ" smtClean="0"/>
              <a:t>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D77-7FD8-4270-9D99-0E6112CEA0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35418-635C-4D4A-B05D-BD7AAB0F9DE3}" type="datetimeFigureOut">
              <a:rPr lang="cs-CZ" smtClean="0"/>
              <a:t>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D77-7FD8-4270-9D99-0E6112CEA09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35418-635C-4D4A-B05D-BD7AAB0F9DE3}" type="datetimeFigureOut">
              <a:rPr lang="cs-CZ" smtClean="0"/>
              <a:t>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D77-7FD8-4270-9D99-0E6112CEA0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35418-635C-4D4A-B05D-BD7AAB0F9DE3}" type="datetimeFigureOut">
              <a:rPr lang="cs-CZ" smtClean="0"/>
              <a:t>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B6D77-7FD8-4270-9D99-0E6112CEA09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1035418-635C-4D4A-B05D-BD7AAB0F9DE3}" type="datetimeFigureOut">
              <a:rPr lang="cs-CZ" smtClean="0"/>
              <a:t>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F1B6D77-7FD8-4270-9D99-0E6112CEA09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680461"/>
              </p:ext>
            </p:extLst>
          </p:nvPr>
        </p:nvGraphicFramePr>
        <p:xfrm>
          <a:off x="395536" y="764704"/>
          <a:ext cx="8507288" cy="2156058"/>
        </p:xfrm>
        <a:graphic>
          <a:graphicData uri="http://schemas.openxmlformats.org/drawingml/2006/table">
            <a:tbl>
              <a:tblPr/>
              <a:tblGrid>
                <a:gridCol w="8507288"/>
              </a:tblGrid>
              <a:tr h="45497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</a:tabLst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  <a:cs typeface="Arial Unicode MS" charset="0"/>
                        </a:rPr>
                        <a:t>NÁZEV ŠKOLY:    Základní škola J. E. Purkyně a ZUŠ Libochovice</a:t>
                      </a:r>
                    </a:p>
                  </a:txBody>
                  <a:tcPr marL="90000" marR="90000" marT="67973" marB="46803" anchor="b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3CAFF"/>
                    </a:solidFill>
                  </a:tcPr>
                </a:tc>
              </a:tr>
              <a:tr h="45497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</a:tabLst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  <a:cs typeface="Arial Unicode MS" charset="0"/>
                        </a:rPr>
                        <a:t>AUTOR :                  Mgr. Jana </a:t>
                      </a:r>
                      <a:r>
                        <a:rPr kumimoji="0" lang="cs-CZ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  <a:cs typeface="Arial Unicode MS" charset="0"/>
                        </a:rPr>
                        <a:t>Christenová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-122"/>
                        <a:cs typeface="Arial Unicode MS" charset="0"/>
                      </a:endParaRPr>
                    </a:p>
                  </a:txBody>
                  <a:tcPr marL="90000" marR="90000" marT="67973" marB="46803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</a:tabLst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  <a:cs typeface="Arial Unicode MS" charset="0"/>
                        </a:rPr>
                        <a:t>NÁZEV:                   </a:t>
                      </a: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6" charset="0"/>
                        </a:rPr>
                        <a:t>Vy_32_INOVACE_14_Rozvíjející větné členy</a:t>
                      </a:r>
                    </a:p>
                  </a:txBody>
                  <a:tcPr marL="90000" marR="90000" marT="66209" marB="46803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42482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</a:tabLst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  <a:cs typeface="Arial Unicode MS" charset="0"/>
                        </a:rPr>
                        <a:t>TÉMA:                      Rozvíjející větné členy</a:t>
                      </a:r>
                    </a:p>
                  </a:txBody>
                  <a:tcPr marL="90000" marR="90000" marT="66209" marB="46803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2482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</a:tabLst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  <a:cs typeface="Arial Unicode MS" charset="0"/>
                        </a:rPr>
                        <a:t>ČÍSLO PROJEKTU:  </a:t>
                      </a: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6" charset="0"/>
                        </a:rPr>
                        <a:t>CZ.1.07/1.4.00/21.2803</a:t>
                      </a:r>
                    </a:p>
                  </a:txBody>
                  <a:tcPr marL="90000" marR="90000" marT="66209" marB="46803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717032"/>
            <a:ext cx="5759450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2502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990079"/>
              </p:ext>
            </p:extLst>
          </p:nvPr>
        </p:nvGraphicFramePr>
        <p:xfrm>
          <a:off x="467544" y="1412776"/>
          <a:ext cx="8229600" cy="35935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Anotace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effectLst/>
                        </a:rPr>
                        <a:t>žáci si procvičují učivo </a:t>
                      </a:r>
                      <a:r>
                        <a:rPr lang="cs-CZ" sz="1200" dirty="0" smtClean="0">
                          <a:effectLst/>
                        </a:rPr>
                        <a:t>rozvíjejících </a:t>
                      </a:r>
                      <a:r>
                        <a:rPr lang="cs-CZ" sz="1200" dirty="0">
                          <a:effectLst/>
                        </a:rPr>
                        <a:t>větných členů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Autor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effectLst/>
                        </a:rPr>
                        <a:t>Mgr. Jana </a:t>
                      </a:r>
                      <a:r>
                        <a:rPr lang="cs-CZ" sz="1200" dirty="0" err="1">
                          <a:effectLst/>
                        </a:rPr>
                        <a:t>Christenová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Jazyk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čeština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1403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Očekávaný výstup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blíže určuje různé okolnosti dějů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Speciální vzdělávací potřeby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- žádné -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Zpětná vazba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>
                          <a:effectLst/>
                        </a:rPr>
                        <a:t>správné řešení, rozbor hodnocení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Druh učebního materiálu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pracovní list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Druh interaktivity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aktivita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Cílová skupina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žák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Stupeň a typ vzdělávání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základní vzdělávání – druhý stupeň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Typická věková skupina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12 – 14 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Materiál vyhovuje výuce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293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467544" y="579165"/>
            <a:ext cx="8208912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 Rozvíjející větné členy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400" dirty="0" smtClean="0"/>
              <a:t>Doplň vhodné předměty a urči jejich pády:</a:t>
            </a:r>
          </a:p>
          <a:p>
            <a:endParaRPr lang="cs-CZ" sz="1400" dirty="0" smtClean="0"/>
          </a:p>
          <a:p>
            <a:r>
              <a:rPr lang="cs-CZ" sz="1400" i="1" dirty="0"/>
              <a:t>p</a:t>
            </a:r>
            <a:r>
              <a:rPr lang="cs-CZ" sz="1400" i="1" dirty="0" smtClean="0"/>
              <a:t>řeskočil					zlomila si</a:t>
            </a:r>
          </a:p>
          <a:p>
            <a:r>
              <a:rPr lang="cs-CZ" sz="1400" i="1" dirty="0"/>
              <a:t>p</a:t>
            </a:r>
            <a:r>
              <a:rPr lang="cs-CZ" sz="1400" i="1" dirty="0" smtClean="0"/>
              <a:t>rohráli v					bavil se</a:t>
            </a:r>
          </a:p>
          <a:p>
            <a:endParaRPr lang="cs-CZ" sz="1400" i="1" dirty="0" smtClean="0"/>
          </a:p>
          <a:p>
            <a:pPr marL="342900" indent="-342900">
              <a:buAutoNum type="arabicPeriod" startAt="2"/>
            </a:pPr>
            <a:r>
              <a:rPr lang="cs-CZ" sz="1400" dirty="0" smtClean="0"/>
              <a:t>Ke slovesům doplňte příslovečná určení a určete jejich druh:</a:t>
            </a:r>
          </a:p>
          <a:p>
            <a:endParaRPr lang="cs-CZ" sz="1400" dirty="0"/>
          </a:p>
          <a:p>
            <a:endParaRPr lang="cs-CZ" sz="1400" dirty="0" smtClean="0"/>
          </a:p>
          <a:p>
            <a:r>
              <a:rPr lang="cs-CZ" sz="1400" i="1" dirty="0" smtClean="0"/>
              <a:t> 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r>
              <a:rPr lang="cs-CZ" sz="1400" dirty="0" smtClean="0"/>
              <a:t>3. U vyznačených slov urči rozvíjející větné členy:</a:t>
            </a:r>
          </a:p>
          <a:p>
            <a:r>
              <a:rPr lang="cs-CZ" sz="1400" dirty="0" smtClean="0"/>
              <a:t> </a:t>
            </a:r>
          </a:p>
          <a:p>
            <a:r>
              <a:rPr lang="cs-CZ" sz="1400" dirty="0" smtClean="0"/>
              <a:t>Podej </a:t>
            </a:r>
            <a:r>
              <a:rPr lang="cs-CZ" sz="1400" b="1" dirty="0" smtClean="0"/>
              <a:t>mi			</a:t>
            </a:r>
            <a:r>
              <a:rPr lang="cs-CZ" sz="1400" dirty="0" smtClean="0"/>
              <a:t>seděla </a:t>
            </a:r>
            <a:r>
              <a:rPr lang="cs-CZ" sz="1400" b="1" dirty="0" smtClean="0"/>
              <a:t>tiše			</a:t>
            </a:r>
            <a:r>
              <a:rPr lang="cs-CZ" sz="1400" dirty="0" smtClean="0"/>
              <a:t>přišel </a:t>
            </a:r>
            <a:r>
              <a:rPr lang="cs-CZ" sz="1400" b="1" dirty="0" smtClean="0"/>
              <a:t>odpoledne</a:t>
            </a:r>
          </a:p>
          <a:p>
            <a:r>
              <a:rPr lang="cs-CZ" sz="1400" dirty="0" smtClean="0"/>
              <a:t>podej </a:t>
            </a:r>
            <a:r>
              <a:rPr lang="cs-CZ" sz="1400" b="1" dirty="0" smtClean="0"/>
              <a:t>ručník		</a:t>
            </a:r>
            <a:r>
              <a:rPr lang="cs-CZ" sz="1400" dirty="0" smtClean="0"/>
              <a:t>pracoval </a:t>
            </a:r>
            <a:r>
              <a:rPr lang="cs-CZ" sz="1400" b="1" dirty="0" smtClean="0"/>
              <a:t>na poli		</a:t>
            </a:r>
            <a:r>
              <a:rPr lang="cs-CZ" sz="1400" dirty="0" smtClean="0"/>
              <a:t>dbalý </a:t>
            </a:r>
            <a:r>
              <a:rPr lang="cs-CZ" sz="1400" b="1" dirty="0" smtClean="0"/>
              <a:t>pověsti</a:t>
            </a:r>
          </a:p>
          <a:p>
            <a:endParaRPr lang="cs-CZ" sz="1400" b="1" dirty="0"/>
          </a:p>
          <a:p>
            <a:r>
              <a:rPr lang="cs-CZ" sz="1400" dirty="0" smtClean="0"/>
              <a:t>4. Utvoř věty s následujícími předměty:</a:t>
            </a:r>
          </a:p>
          <a:p>
            <a:r>
              <a:rPr lang="cs-CZ" sz="1400" dirty="0" smtClean="0"/>
              <a:t>( bratrovi)</a:t>
            </a:r>
          </a:p>
          <a:p>
            <a:endParaRPr lang="cs-CZ" sz="1400" dirty="0" smtClean="0"/>
          </a:p>
          <a:p>
            <a:r>
              <a:rPr lang="cs-CZ" sz="1400" dirty="0" smtClean="0"/>
              <a:t>(vysoký plot)</a:t>
            </a:r>
          </a:p>
          <a:p>
            <a:endParaRPr lang="cs-CZ" sz="1400" dirty="0" smtClean="0"/>
          </a:p>
          <a:p>
            <a:r>
              <a:rPr lang="cs-CZ" sz="1400" dirty="0" smtClean="0"/>
              <a:t>(naší kočce)</a:t>
            </a:r>
          </a:p>
          <a:p>
            <a:endParaRPr lang="cs-CZ" sz="1400" dirty="0"/>
          </a:p>
          <a:p>
            <a:r>
              <a:rPr lang="cs-CZ" sz="1400" dirty="0" smtClean="0"/>
              <a:t>( po rodičích)</a:t>
            </a:r>
          </a:p>
          <a:p>
            <a:endParaRPr lang="cs-CZ" sz="1400" dirty="0"/>
          </a:p>
          <a:p>
            <a:pPr algn="ctr"/>
            <a:r>
              <a:rPr lang="cs-CZ" sz="1400" dirty="0" smtClean="0"/>
              <a:t>Zpracovala Mgr. Jana </a:t>
            </a:r>
            <a:r>
              <a:rPr lang="cs-CZ" sz="1400" dirty="0" err="1" smtClean="0"/>
              <a:t>Christenová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  </a:t>
            </a:r>
          </a:p>
          <a:p>
            <a:endParaRPr lang="cs-CZ" sz="1400" dirty="0" smtClean="0"/>
          </a:p>
          <a:p>
            <a:endParaRPr lang="cs-CZ" sz="1400" dirty="0"/>
          </a:p>
        </p:txBody>
      </p:sp>
      <p:sp>
        <p:nvSpPr>
          <p:cNvPr id="3" name="Zaoblený obdélník 2"/>
          <p:cNvSpPr/>
          <p:nvPr/>
        </p:nvSpPr>
        <p:spPr>
          <a:xfrm>
            <a:off x="467544" y="2354399"/>
            <a:ext cx="1584176" cy="792088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tx1"/>
                  </a:solidFill>
                </a:ln>
              </a:rPr>
              <a:t>pracoval</a:t>
            </a:r>
            <a:endParaRPr lang="cs-CZ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575570" y="2354399"/>
            <a:ext cx="1584176" cy="792088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chemeClr val="tx1"/>
                  </a:solidFill>
                </a:ln>
              </a:rPr>
              <a:t>plaval</a:t>
            </a:r>
            <a:endParaRPr lang="cs-CZ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7" name="Pravá složená závorka 6"/>
          <p:cNvSpPr/>
          <p:nvPr/>
        </p:nvSpPr>
        <p:spPr>
          <a:xfrm>
            <a:off x="2026770" y="2489322"/>
            <a:ext cx="288032" cy="57606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ravá složená závorka 8"/>
          <p:cNvSpPr/>
          <p:nvPr/>
        </p:nvSpPr>
        <p:spPr>
          <a:xfrm>
            <a:off x="6156176" y="2462411"/>
            <a:ext cx="288032" cy="57606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>
            <a:off x="2339752" y="3122797"/>
            <a:ext cx="20162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314802" y="2490107"/>
            <a:ext cx="20162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6444208" y="2456602"/>
            <a:ext cx="22322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6444208" y="3122797"/>
            <a:ext cx="22322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>
            <a:stCxn id="7" idx="1"/>
          </p:cNvCxnSpPr>
          <p:nvPr/>
        </p:nvCxnSpPr>
        <p:spPr>
          <a:xfrm>
            <a:off x="2314802" y="2777354"/>
            <a:ext cx="20162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6444208" y="2777354"/>
            <a:ext cx="22322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105" y="588293"/>
            <a:ext cx="2703809" cy="59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612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476672"/>
            <a:ext cx="7992888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 Rozvíjející </a:t>
            </a:r>
            <a:r>
              <a:rPr lang="cs-CZ" sz="1400" b="1" dirty="0"/>
              <a:t>větné </a:t>
            </a:r>
            <a:r>
              <a:rPr lang="cs-CZ" sz="1400" b="1" dirty="0" smtClean="0"/>
              <a:t>členy, řešení                                    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400" dirty="0"/>
              <a:t>Doplň vhodné předměty a urči jejich pády:</a:t>
            </a:r>
          </a:p>
          <a:p>
            <a:endParaRPr lang="cs-CZ" sz="1400" dirty="0"/>
          </a:p>
          <a:p>
            <a:r>
              <a:rPr lang="cs-CZ" sz="1400" i="1" dirty="0"/>
              <a:t>přeskočil	</a:t>
            </a:r>
            <a:r>
              <a:rPr lang="cs-CZ" sz="1400" b="1" i="1" dirty="0" smtClean="0"/>
              <a:t>plot (4. p.)</a:t>
            </a:r>
            <a:r>
              <a:rPr lang="cs-CZ" sz="1400" i="1" dirty="0"/>
              <a:t>			</a:t>
            </a:r>
            <a:r>
              <a:rPr lang="cs-CZ" sz="1400" i="1" dirty="0" smtClean="0"/>
              <a:t>zlomila si </a:t>
            </a:r>
            <a:r>
              <a:rPr lang="cs-CZ" sz="1400" b="1" i="1" dirty="0" smtClean="0"/>
              <a:t>nohu (4. p.)</a:t>
            </a:r>
            <a:endParaRPr lang="cs-CZ" sz="1400" i="1" dirty="0"/>
          </a:p>
          <a:p>
            <a:r>
              <a:rPr lang="cs-CZ" sz="1400" i="1" dirty="0"/>
              <a:t>prohráli v	</a:t>
            </a:r>
            <a:r>
              <a:rPr lang="cs-CZ" sz="1400" b="1" i="1" dirty="0" smtClean="0"/>
              <a:t>košíkové (6. p.)</a:t>
            </a:r>
            <a:r>
              <a:rPr lang="cs-CZ" sz="1400" b="1" i="1" dirty="0"/>
              <a:t>			</a:t>
            </a:r>
            <a:r>
              <a:rPr lang="cs-CZ" sz="1400" i="1" dirty="0" smtClean="0"/>
              <a:t>bavil se </a:t>
            </a:r>
            <a:r>
              <a:rPr lang="cs-CZ" sz="1400" b="1" i="1" dirty="0" smtClean="0"/>
              <a:t>s kamarádem (7. p.)</a:t>
            </a:r>
            <a:endParaRPr lang="cs-CZ" sz="1400" i="1" dirty="0"/>
          </a:p>
          <a:p>
            <a:endParaRPr lang="cs-CZ" i="1" dirty="0"/>
          </a:p>
          <a:p>
            <a:pPr marL="342900" indent="-342900">
              <a:buAutoNum type="arabicPeriod" startAt="2"/>
            </a:pPr>
            <a:r>
              <a:rPr lang="cs-CZ" sz="1400" dirty="0"/>
              <a:t>Ke slovesům doplňte příslovečná určení a určete jejich druh:</a:t>
            </a:r>
          </a:p>
          <a:p>
            <a:r>
              <a:rPr lang="cs-CZ" dirty="0" smtClean="0"/>
              <a:t> </a:t>
            </a:r>
            <a:r>
              <a:rPr lang="cs-CZ" sz="1400" dirty="0" smtClean="0"/>
              <a:t>pracoval </a:t>
            </a:r>
            <a:r>
              <a:rPr lang="cs-CZ" sz="1400" b="1" i="1" dirty="0" smtClean="0"/>
              <a:t>svědomitě PUZ		</a:t>
            </a:r>
            <a:r>
              <a:rPr lang="cs-CZ" sz="1400" dirty="0" smtClean="0"/>
              <a:t>plaval  </a:t>
            </a:r>
            <a:r>
              <a:rPr lang="cs-CZ" sz="1400" b="1" i="1" dirty="0" smtClean="0"/>
              <a:t>rychle       PUZ</a:t>
            </a:r>
            <a:endParaRPr lang="cs-CZ" sz="1400" dirty="0"/>
          </a:p>
          <a:p>
            <a:r>
              <a:rPr lang="cs-CZ" sz="1400" i="1" dirty="0"/>
              <a:t>  </a:t>
            </a:r>
            <a:r>
              <a:rPr lang="cs-CZ" sz="1400" i="1" dirty="0" smtClean="0"/>
              <a:t>             </a:t>
            </a:r>
            <a:r>
              <a:rPr lang="cs-CZ" sz="1400" b="1" i="1" dirty="0" smtClean="0"/>
              <a:t>včera        PUČ                                         v červnu   PUČ</a:t>
            </a:r>
            <a:endParaRPr lang="cs-CZ" sz="1400" dirty="0"/>
          </a:p>
          <a:p>
            <a:r>
              <a:rPr lang="cs-CZ" sz="1400" dirty="0" smtClean="0"/>
              <a:t>               </a:t>
            </a:r>
            <a:r>
              <a:rPr lang="cs-CZ" sz="1400" b="1" i="1" dirty="0" smtClean="0"/>
              <a:t>v lese        PUM                                         v bazénu  PUM</a:t>
            </a:r>
          </a:p>
          <a:p>
            <a:endParaRPr lang="cs-CZ" sz="1400" dirty="0"/>
          </a:p>
          <a:p>
            <a:r>
              <a:rPr lang="cs-CZ" b="1" dirty="0" smtClean="0"/>
              <a:t> </a:t>
            </a:r>
            <a:r>
              <a:rPr lang="cs-CZ" sz="1400" dirty="0" smtClean="0"/>
              <a:t>3. </a:t>
            </a:r>
            <a:r>
              <a:rPr lang="cs-CZ" sz="1400" dirty="0"/>
              <a:t>U vyznačených slov urči rozvíjející větné členy:</a:t>
            </a:r>
          </a:p>
          <a:p>
            <a:r>
              <a:rPr lang="cs-CZ" sz="1400" dirty="0"/>
              <a:t> </a:t>
            </a:r>
          </a:p>
          <a:p>
            <a:r>
              <a:rPr lang="cs-CZ" sz="1400" dirty="0"/>
              <a:t>Podej </a:t>
            </a:r>
            <a:r>
              <a:rPr lang="cs-CZ" sz="1400" b="1" dirty="0"/>
              <a:t>mi	</a:t>
            </a:r>
            <a:r>
              <a:rPr lang="cs-CZ" sz="1400" b="1" dirty="0" smtClean="0"/>
              <a:t>    PT</a:t>
            </a:r>
            <a:r>
              <a:rPr lang="cs-CZ" sz="1400" b="1" dirty="0"/>
              <a:t>		</a:t>
            </a:r>
            <a:r>
              <a:rPr lang="cs-CZ" sz="1400" dirty="0"/>
              <a:t>seděla </a:t>
            </a:r>
            <a:r>
              <a:rPr lang="cs-CZ" sz="1400" b="1" dirty="0"/>
              <a:t>tiše	</a:t>
            </a:r>
            <a:r>
              <a:rPr lang="cs-CZ" sz="1400" b="1" dirty="0" smtClean="0"/>
              <a:t>          PUZ</a:t>
            </a:r>
            <a:r>
              <a:rPr lang="cs-CZ" sz="1400" b="1" dirty="0"/>
              <a:t>		</a:t>
            </a:r>
            <a:r>
              <a:rPr lang="cs-CZ" sz="1400" dirty="0"/>
              <a:t>přišel </a:t>
            </a:r>
            <a:r>
              <a:rPr lang="cs-CZ" sz="1400" b="1" dirty="0" smtClean="0"/>
              <a:t>odpoledne  PUČ</a:t>
            </a:r>
            <a:endParaRPr lang="cs-CZ" sz="1400" b="1" dirty="0"/>
          </a:p>
          <a:p>
            <a:r>
              <a:rPr lang="cs-CZ" sz="1400" dirty="0"/>
              <a:t>podej </a:t>
            </a:r>
            <a:r>
              <a:rPr lang="cs-CZ" sz="1400" b="1" dirty="0" smtClean="0"/>
              <a:t>ručník  PT</a:t>
            </a:r>
            <a:r>
              <a:rPr lang="cs-CZ" sz="1400" b="1" dirty="0"/>
              <a:t>		</a:t>
            </a:r>
            <a:r>
              <a:rPr lang="cs-CZ" sz="1400" dirty="0"/>
              <a:t>pracoval </a:t>
            </a:r>
            <a:r>
              <a:rPr lang="cs-CZ" sz="1400" b="1" dirty="0"/>
              <a:t>na </a:t>
            </a:r>
            <a:r>
              <a:rPr lang="cs-CZ" sz="1400" b="1" dirty="0" smtClean="0"/>
              <a:t>poli   PUM</a:t>
            </a:r>
            <a:r>
              <a:rPr lang="cs-CZ" sz="1400" b="1" dirty="0"/>
              <a:t>		</a:t>
            </a:r>
            <a:r>
              <a:rPr lang="cs-CZ" sz="1400" dirty="0"/>
              <a:t>dbalý </a:t>
            </a:r>
            <a:r>
              <a:rPr lang="cs-CZ" sz="1400" b="1" dirty="0" smtClean="0"/>
              <a:t>pověsti        PT</a:t>
            </a:r>
            <a:endParaRPr lang="cs-CZ" sz="1400" b="1" dirty="0"/>
          </a:p>
          <a:p>
            <a:endParaRPr lang="cs-CZ" sz="1400" b="1" dirty="0"/>
          </a:p>
          <a:p>
            <a:r>
              <a:rPr lang="cs-CZ" sz="1400" dirty="0"/>
              <a:t>4. Utvoř věty s následujícími předměty:</a:t>
            </a:r>
          </a:p>
          <a:p>
            <a:r>
              <a:rPr lang="cs-CZ" sz="1400" dirty="0"/>
              <a:t>( bratrovi)</a:t>
            </a:r>
          </a:p>
          <a:p>
            <a:endParaRPr lang="cs-CZ" sz="1400" dirty="0"/>
          </a:p>
          <a:p>
            <a:r>
              <a:rPr lang="cs-CZ" sz="1400" dirty="0"/>
              <a:t>(vysoký plot)</a:t>
            </a:r>
          </a:p>
          <a:p>
            <a:endParaRPr lang="cs-CZ" sz="1400" dirty="0"/>
          </a:p>
          <a:p>
            <a:r>
              <a:rPr lang="cs-CZ" sz="1400" dirty="0"/>
              <a:t>(naší kočce)</a:t>
            </a:r>
          </a:p>
          <a:p>
            <a:endParaRPr lang="cs-CZ" sz="1400" dirty="0"/>
          </a:p>
          <a:p>
            <a:r>
              <a:rPr lang="cs-CZ" sz="1400" dirty="0"/>
              <a:t>( po rodičích)</a:t>
            </a:r>
          </a:p>
          <a:p>
            <a:endParaRPr lang="cs-CZ" sz="1400" dirty="0"/>
          </a:p>
          <a:p>
            <a:pPr algn="ctr"/>
            <a:r>
              <a:rPr lang="cs-CZ" sz="1400" dirty="0"/>
              <a:t>Zpracovala Mgr. Jana </a:t>
            </a:r>
            <a:r>
              <a:rPr lang="cs-CZ" sz="1400" dirty="0" err="1"/>
              <a:t>Christenová</a:t>
            </a:r>
            <a:endParaRPr lang="cs-CZ" sz="1400" dirty="0"/>
          </a:p>
          <a:p>
            <a:endParaRPr lang="cs-CZ" sz="14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60648"/>
            <a:ext cx="2703809" cy="59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3104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460</TotalTime>
  <Words>127</Words>
  <Application>Microsoft Office PowerPoint</Application>
  <PresentationFormat>Předvádění na obrazovce (4:3)</PresentationFormat>
  <Paragraphs>86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Christenová</dc:creator>
  <cp:lastModifiedBy>Jana Christenová</cp:lastModifiedBy>
  <cp:revision>16</cp:revision>
  <dcterms:created xsi:type="dcterms:W3CDTF">2012-03-31T17:51:40Z</dcterms:created>
  <dcterms:modified xsi:type="dcterms:W3CDTF">2012-06-09T18:16:14Z</dcterms:modified>
</cp:coreProperties>
</file>