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57" r:id="rId2"/>
    <p:sldId id="258" r:id="rId3"/>
    <p:sldId id="259" r:id="rId4"/>
    <p:sldId id="260" r:id="rId5"/>
    <p:sldId id="261" r:id="rId6"/>
    <p:sldId id="262" r:id="rId7"/>
    <p:sldId id="264" r:id="rId8"/>
    <p:sldId id="263" r:id="rId9"/>
    <p:sldId id="266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4559" autoAdjust="0"/>
    <p:restoredTop sz="86384" autoAdjust="0"/>
  </p:normalViewPr>
  <p:slideViewPr>
    <p:cSldViewPr>
      <p:cViewPr>
        <p:scale>
          <a:sx n="63" d="100"/>
          <a:sy n="63" d="100"/>
        </p:scale>
        <p:origin x="-1350" y="-10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3912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2FCCAD2E-7E37-43BD-BA61-847840762479}" type="datetimeFigureOut">
              <a:rPr lang="cs-CZ"/>
              <a:pPr>
                <a:defRPr/>
              </a:pPr>
              <a:t>8.3.2012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19FCD94C-8E58-408B-AD38-D899615842A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80879671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D58419-078D-4400-BE90-EF7BDAA9D70B}" type="datetime1">
              <a:rPr lang="cs-CZ"/>
              <a:pPr>
                <a:defRPr/>
              </a:pPr>
              <a:t>8.3.2012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F90557-7512-4B7B-9812-30787EDB1507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F8FC8B-F538-4ADF-B7C6-7F351CE41FA8}" type="datetime1">
              <a:rPr lang="cs-CZ"/>
              <a:pPr>
                <a:defRPr/>
              </a:pPr>
              <a:t>8.3.2012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578B11B-48EE-4E14-990F-6A329744F6E1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552EF3-CBD4-416B-B18B-FC0E43589FCE}" type="datetime1">
              <a:rPr lang="cs-CZ"/>
              <a:pPr>
                <a:defRPr/>
              </a:pPr>
              <a:t>8.3.2012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C5C4E-8008-4506-9C8F-CFBC13CA9440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B657A1-D1BF-44AA-9E0D-47872CBC5A2E}" type="datetime1">
              <a:rPr lang="cs-CZ"/>
              <a:pPr>
                <a:defRPr/>
              </a:pPr>
              <a:t>8.3.2012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253DB2-56C4-4BE3-83B5-7197915114B2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F5D031C-AA8A-403C-B501-F513549E8D1C}" type="datetime1">
              <a:rPr lang="cs-CZ"/>
              <a:pPr>
                <a:defRPr/>
              </a:pPr>
              <a:t>8.3.2012</a:t>
            </a:fld>
            <a:endParaRPr lang="cs-CZ" dirty="0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E728CFA-E53B-43A8-976A-2A8367107825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6BAEF7C-3F49-40C1-B9A4-35EC296C5BF4}" type="datetime1">
              <a:rPr lang="cs-CZ"/>
              <a:pPr>
                <a:defRPr/>
              </a:pPr>
              <a:t>8.3.2012</a:t>
            </a:fld>
            <a:endParaRPr lang="cs-CZ" dirty="0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E9B433-5560-4BF0-AFA3-059BF82C6844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9CAC061-22B9-43B6-853D-0869DD37E835}" type="datetime1">
              <a:rPr lang="cs-CZ"/>
              <a:pPr>
                <a:defRPr/>
              </a:pPr>
              <a:t>8.3.2012</a:t>
            </a:fld>
            <a:endParaRPr lang="cs-CZ" dirty="0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B86032-DD9C-499B-9DDA-85D97CBE80FC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13C9D6-F7A8-4AD8-ADBE-FD400660ED88}" type="datetime1">
              <a:rPr lang="cs-CZ"/>
              <a:pPr>
                <a:defRPr/>
              </a:pPr>
              <a:t>8.3.2012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B0B293-0F17-41D1-8C90-078E6ECE2096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Klepnutím na ikonu přidáte obrázek.</a:t>
            </a:r>
            <a:endParaRPr lang="cs-CZ" noProof="0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CDC6216-F502-4AF8-99D3-55D2E35D66C0}" type="datetime1">
              <a:rPr lang="cs-CZ"/>
              <a:pPr>
                <a:defRPr/>
              </a:pPr>
              <a:t>8.3.2012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3D5E4D-9A73-448C-836D-9D38AEB0C9AB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6F45206-441B-4BFB-A57B-AB289662852D}" type="datetime1">
              <a:rPr lang="cs-CZ"/>
              <a:pPr>
                <a:defRPr/>
              </a:pPr>
              <a:t>8.3.2012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8CC76E-0E3D-43D9-B745-4B8177562E61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C654C41-2EBB-4107-9524-335D0C476570}" type="datetime1">
              <a:rPr lang="cs-CZ"/>
              <a:pPr>
                <a:defRPr/>
              </a:pPr>
              <a:t>8.3.2012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567842E-4DA6-44A0-A47B-AB99A98B75FF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C8385644-8BAA-42F0-92EA-7A93DAB851F9}" type="datetime1">
              <a:rPr lang="cs-CZ"/>
              <a:pPr>
                <a:defRPr/>
              </a:pPr>
              <a:t>8.3.2012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r>
              <a:rPr lang="cs-CZ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CCCDC4FF-0CA8-403E-A97C-B30073FE31DE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14348" y="642918"/>
            <a:ext cx="7743852" cy="2171715"/>
          </a:xfrm>
        </p:spPr>
        <p:txBody>
          <a:bodyPr>
            <a:normAutofit fontScale="90000"/>
          </a:bodyPr>
          <a:lstStyle/>
          <a:p>
            <a:pPr algn="l"/>
            <a:r>
              <a:rPr lang="cs-CZ" sz="2400" dirty="0" smtClean="0">
                <a:latin typeface="Arial" pitchFamily="34" charset="0"/>
                <a:cs typeface="Arial" pitchFamily="34" charset="0"/>
              </a:rPr>
              <a:t>Název školy: ZŠ Varnsdorf, Edisonova 2821, okres Děčín, příspěvková organizace</a:t>
            </a:r>
            <a:br>
              <a:rPr lang="cs-CZ" sz="2400" dirty="0" smtClean="0">
                <a:latin typeface="Arial" pitchFamily="34" charset="0"/>
                <a:cs typeface="Arial" pitchFamily="34" charset="0"/>
              </a:rPr>
            </a:br>
            <a:r>
              <a:rPr lang="cs-CZ" sz="2400" dirty="0" smtClean="0">
                <a:latin typeface="Arial" pitchFamily="34" charset="0"/>
                <a:cs typeface="Arial" pitchFamily="34" charset="0"/>
              </a:rPr>
              <a:t>Jazyk a jazyková komunikace, Český jazyk, Slovní druhy</a:t>
            </a:r>
            <a:br>
              <a:rPr lang="cs-CZ" sz="2400" dirty="0" smtClean="0">
                <a:latin typeface="Arial" pitchFamily="34" charset="0"/>
                <a:cs typeface="Arial" pitchFamily="34" charset="0"/>
              </a:rPr>
            </a:br>
            <a:r>
              <a:rPr lang="cs-CZ" sz="2400" dirty="0" smtClean="0">
                <a:latin typeface="Arial" pitchFamily="34" charset="0"/>
                <a:cs typeface="Arial" pitchFamily="34" charset="0"/>
              </a:rPr>
              <a:t>Autor: Mgr. Jindřiška Šišková</a:t>
            </a:r>
            <a:br>
              <a:rPr lang="cs-CZ" sz="2400" dirty="0" smtClean="0">
                <a:latin typeface="Arial" pitchFamily="34" charset="0"/>
                <a:cs typeface="Arial" pitchFamily="34" charset="0"/>
              </a:rPr>
            </a:br>
            <a:r>
              <a:rPr lang="cs-CZ" sz="2400" dirty="0" smtClean="0">
                <a:latin typeface="Arial" pitchFamily="34" charset="0"/>
                <a:cs typeface="Arial" pitchFamily="34" charset="0"/>
              </a:rPr>
              <a:t>Název materiálu</a:t>
            </a:r>
            <a:r>
              <a:rPr lang="cs-CZ" sz="2400" smtClean="0">
                <a:latin typeface="Arial" pitchFamily="34" charset="0"/>
                <a:cs typeface="Arial" pitchFamily="34" charset="0"/>
              </a:rPr>
              <a:t>: </a:t>
            </a:r>
            <a:r>
              <a:rPr lang="cs-CZ" sz="2400" b="1" smtClean="0">
                <a:latin typeface="Arial" pitchFamily="34" charset="0"/>
                <a:cs typeface="Arial" pitchFamily="34" charset="0"/>
              </a:rPr>
              <a:t>VY_32_INOVACE_19/IV.SADA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400" dirty="0" smtClean="0">
                <a:latin typeface="Arial" pitchFamily="34" charset="0"/>
                <a:cs typeface="Arial" pitchFamily="34" charset="0"/>
              </a:rPr>
            </a:b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857224" y="2928934"/>
            <a:ext cx="6429420" cy="1928826"/>
          </a:xfrm>
        </p:spPr>
        <p:txBody>
          <a:bodyPr/>
          <a:lstStyle/>
          <a:p>
            <a:pPr algn="l"/>
            <a:r>
              <a:rPr lang="cs-CZ" sz="24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Anotace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: Prezentace je určena pro žáky pátého ročníku, slouží k opakování učiva o určování slovních druhů u  slov souzvučných.</a:t>
            </a:r>
          </a:p>
          <a:p>
            <a:pPr algn="l"/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Období: září – prosinec 2011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150" y="5421585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42910" y="714356"/>
            <a:ext cx="7281890" cy="1357322"/>
          </a:xfrm>
          <a:solidFill>
            <a:srgbClr val="92D050"/>
          </a:solidFill>
        </p:spPr>
        <p:txBody>
          <a:bodyPr>
            <a:normAutofit/>
          </a:bodyPr>
          <a:lstStyle/>
          <a:p>
            <a:r>
              <a:rPr lang="cs-CZ" dirty="0" smtClean="0">
                <a:latin typeface="Arial Black" pitchFamily="34" charset="0"/>
              </a:rPr>
              <a:t> </a:t>
            </a:r>
            <a:r>
              <a:rPr lang="cs-CZ" sz="4400" b="1" dirty="0" smtClean="0">
                <a:solidFill>
                  <a:srgbClr val="FF0000"/>
                </a:solidFill>
                <a:latin typeface="Arial Black" pitchFamily="34" charset="0"/>
              </a:rPr>
              <a:t>SLOVA SOUZVUČNÁ</a:t>
            </a:r>
            <a:endParaRPr lang="cs-CZ" sz="4400" b="1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2857496"/>
            <a:ext cx="7467600" cy="3616456"/>
          </a:xfrm>
          <a:solidFill>
            <a:srgbClr val="FFC000"/>
          </a:solidFill>
        </p:spPr>
        <p:txBody>
          <a:bodyPr>
            <a:normAutofit/>
          </a:bodyPr>
          <a:lstStyle/>
          <a:p>
            <a:r>
              <a:rPr lang="cs-CZ" sz="4400" dirty="0" smtClean="0">
                <a:latin typeface="Arial Black" pitchFamily="34" charset="0"/>
              </a:rPr>
              <a:t>V následujících větách urči, kterým</a:t>
            </a:r>
            <a:r>
              <a:rPr lang="cs-CZ" sz="4400" b="1" dirty="0" smtClean="0">
                <a:solidFill>
                  <a:srgbClr val="FF0000"/>
                </a:solidFill>
                <a:latin typeface="Arial Black" pitchFamily="34" charset="0"/>
              </a:rPr>
              <a:t> </a:t>
            </a:r>
            <a:r>
              <a:rPr lang="cs-CZ" sz="4400" b="1" dirty="0" smtClean="0">
                <a:solidFill>
                  <a:srgbClr val="7030A0"/>
                </a:solidFill>
                <a:latin typeface="Arial Black" pitchFamily="34" charset="0"/>
              </a:rPr>
              <a:t>slovním druhem  </a:t>
            </a:r>
            <a:r>
              <a:rPr lang="cs-CZ" sz="4400" dirty="0" smtClean="0">
                <a:latin typeface="Arial Black" pitchFamily="34" charset="0"/>
              </a:rPr>
              <a:t>jsou vyznačená </a:t>
            </a:r>
            <a:r>
              <a:rPr lang="cs-CZ" sz="4400" i="1" dirty="0" smtClean="0">
                <a:solidFill>
                  <a:srgbClr val="00B0F0"/>
                </a:solidFill>
                <a:latin typeface="Arial Black" pitchFamily="34" charset="0"/>
              </a:rPr>
              <a:t>SOUZVUČNÁ</a:t>
            </a:r>
            <a:r>
              <a:rPr lang="cs-CZ" sz="4400" dirty="0" smtClean="0">
                <a:solidFill>
                  <a:srgbClr val="00B0F0"/>
                </a:solidFill>
                <a:latin typeface="Arial Black" pitchFamily="34" charset="0"/>
              </a:rPr>
              <a:t> </a:t>
            </a:r>
            <a:r>
              <a:rPr lang="cs-CZ" sz="4400" dirty="0" smtClean="0">
                <a:solidFill>
                  <a:srgbClr val="0070C0"/>
                </a:solidFill>
                <a:latin typeface="Arial Black" pitchFamily="34" charset="0"/>
              </a:rPr>
              <a:t> </a:t>
            </a:r>
            <a:r>
              <a:rPr lang="cs-CZ" sz="4400" dirty="0" smtClean="0">
                <a:latin typeface="Arial Black" pitchFamily="34" charset="0"/>
              </a:rPr>
              <a:t>slova .</a:t>
            </a:r>
            <a:endParaRPr lang="cs-CZ" sz="4400" dirty="0">
              <a:latin typeface="Arial Black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3">
                    <a:lumMod val="75000"/>
                  </a:schemeClr>
                </a:solidFill>
                <a:latin typeface="Arial Black" pitchFamily="34" charset="0"/>
              </a:rPr>
              <a:t>Příslovce</a:t>
            </a:r>
            <a:r>
              <a:rPr lang="cs-CZ" dirty="0" smtClean="0">
                <a:latin typeface="Arial Black" pitchFamily="34" charset="0"/>
              </a:rPr>
              <a:t> , </a:t>
            </a:r>
            <a:r>
              <a:rPr lang="cs-CZ" dirty="0" smtClean="0">
                <a:latin typeface="Arial Black" pitchFamily="34" charset="0"/>
              </a:rPr>
              <a:t>nebo   </a:t>
            </a:r>
            <a:r>
              <a:rPr lang="cs-CZ" dirty="0" smtClean="0">
                <a:solidFill>
                  <a:schemeClr val="accent3">
                    <a:lumMod val="75000"/>
                  </a:schemeClr>
                </a:solidFill>
                <a:latin typeface="Arial Black" pitchFamily="34" charset="0"/>
              </a:rPr>
              <a:t>podstatné </a:t>
            </a:r>
            <a:r>
              <a:rPr lang="cs-CZ" dirty="0" smtClean="0">
                <a:solidFill>
                  <a:schemeClr val="accent3">
                    <a:lumMod val="75000"/>
                  </a:schemeClr>
                </a:solidFill>
                <a:latin typeface="Arial Black" pitchFamily="34" charset="0"/>
              </a:rPr>
              <a:t>jméno</a:t>
            </a:r>
            <a:r>
              <a:rPr lang="cs-CZ" dirty="0" smtClean="0">
                <a:latin typeface="Arial Black" pitchFamily="34" charset="0"/>
              </a:rPr>
              <a:t>?</a:t>
            </a:r>
            <a:endParaRPr lang="cs-CZ" dirty="0">
              <a:latin typeface="Arial Black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solidFill>
            <a:srgbClr val="FFFF00"/>
          </a:solidFill>
        </p:spPr>
        <p:txBody>
          <a:bodyPr/>
          <a:lstStyle/>
          <a:p>
            <a:endParaRPr lang="cs-CZ" dirty="0" smtClean="0">
              <a:latin typeface="Arial Black" pitchFamily="34" charset="0"/>
            </a:endParaRPr>
          </a:p>
          <a:p>
            <a:r>
              <a:rPr lang="cs-CZ" dirty="0" smtClean="0">
                <a:latin typeface="Arial Black" pitchFamily="34" charset="0"/>
              </a:rPr>
              <a:t>Až </a:t>
            </a:r>
            <a:r>
              <a:rPr lang="cs-CZ" dirty="0" smtClean="0">
                <a:latin typeface="Arial Black" pitchFamily="34" charset="0"/>
              </a:rPr>
              <a:t>pojedu </a:t>
            </a:r>
            <a:r>
              <a:rPr lang="cs-CZ" i="1" dirty="0" smtClean="0">
                <a:solidFill>
                  <a:schemeClr val="accent3">
                    <a:lumMod val="75000"/>
                  </a:schemeClr>
                </a:solidFill>
                <a:latin typeface="Arial Black" pitchFamily="34" charset="0"/>
              </a:rPr>
              <a:t> kolem</a:t>
            </a:r>
            <a:r>
              <a:rPr lang="cs-CZ" i="1" dirty="0" smtClean="0">
                <a:latin typeface="Arial Black" pitchFamily="34" charset="0"/>
              </a:rPr>
              <a:t>, </a:t>
            </a:r>
            <a:r>
              <a:rPr lang="cs-CZ" dirty="0" smtClean="0">
                <a:latin typeface="Arial Black" pitchFamily="34" charset="0"/>
              </a:rPr>
              <a:t>zastavím se  u tebe.</a:t>
            </a:r>
          </a:p>
          <a:p>
            <a:endParaRPr lang="cs-CZ" i="1" dirty="0" smtClean="0">
              <a:latin typeface="Arial Black" pitchFamily="34" charset="0"/>
            </a:endParaRPr>
          </a:p>
          <a:p>
            <a:pPr>
              <a:buNone/>
            </a:pPr>
            <a:endParaRPr lang="cs-CZ" i="1" dirty="0" smtClean="0">
              <a:latin typeface="Arial Black" pitchFamily="34" charset="0"/>
            </a:endParaRPr>
          </a:p>
          <a:p>
            <a:r>
              <a:rPr lang="cs-CZ" dirty="0" smtClean="0">
                <a:latin typeface="Arial Black" pitchFamily="34" charset="0"/>
              </a:rPr>
              <a:t>Strýček  sjel levým </a:t>
            </a:r>
            <a:r>
              <a:rPr lang="cs-CZ" i="1" dirty="0" smtClean="0">
                <a:solidFill>
                  <a:schemeClr val="accent3">
                    <a:lumMod val="75000"/>
                  </a:schemeClr>
                </a:solidFill>
                <a:latin typeface="Arial Black" pitchFamily="34" charset="0"/>
              </a:rPr>
              <a:t>kolem </a:t>
            </a:r>
            <a:r>
              <a:rPr lang="cs-CZ" i="1" dirty="0" smtClean="0">
                <a:latin typeface="Arial Black" pitchFamily="34" charset="0"/>
              </a:rPr>
              <a:t> </a:t>
            </a:r>
            <a:r>
              <a:rPr lang="cs-CZ" dirty="0" smtClean="0">
                <a:latin typeface="Arial Black" pitchFamily="34" charset="0"/>
              </a:rPr>
              <a:t>z  vozovky.</a:t>
            </a:r>
          </a:p>
          <a:p>
            <a:endParaRPr lang="cs-CZ" dirty="0" smtClean="0">
              <a:latin typeface="Arial Black" pitchFamily="34" charset="0"/>
            </a:endParaRPr>
          </a:p>
          <a:p>
            <a:endParaRPr lang="cs-CZ" dirty="0" smtClean="0">
              <a:latin typeface="Arial Black" pitchFamily="34" charset="0"/>
            </a:endParaRPr>
          </a:p>
        </p:txBody>
      </p:sp>
      <p:sp>
        <p:nvSpPr>
          <p:cNvPr id="4" name="Elipsa 3"/>
          <p:cNvSpPr/>
          <p:nvPr/>
        </p:nvSpPr>
        <p:spPr>
          <a:xfrm>
            <a:off x="2786050" y="3071810"/>
            <a:ext cx="2928958" cy="785818"/>
          </a:xfrm>
          <a:prstGeom prst="ellipse">
            <a:avLst/>
          </a:prstGeom>
          <a:effectLst>
            <a:glow rad="101600">
              <a:schemeClr val="accent1">
                <a:satMod val="175000"/>
                <a:alpha val="40000"/>
              </a:schemeClr>
            </a:glow>
            <a:reflection blurRad="6350" stA="50000" endA="300" endPos="55000" dir="5400000" sy="-100000" algn="bl" rotWithShape="0"/>
          </a:effectLst>
          <a:scene3d>
            <a:camera prst="isometricOffAxis1Right"/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latin typeface="Arial Black" pitchFamily="34" charset="0"/>
              </a:rPr>
              <a:t>příslovce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5" name="Elipsa 4"/>
          <p:cNvSpPr/>
          <p:nvPr/>
        </p:nvSpPr>
        <p:spPr>
          <a:xfrm>
            <a:off x="3357554" y="5214950"/>
            <a:ext cx="3071834" cy="914400"/>
          </a:xfrm>
          <a:prstGeom prst="ellipse">
            <a:avLst/>
          </a:prstGeom>
          <a:effectLst>
            <a:glow rad="139700">
              <a:schemeClr val="accent2">
                <a:satMod val="175000"/>
                <a:alpha val="40000"/>
              </a:schemeClr>
            </a:glow>
            <a:reflection blurRad="6350" stA="52000" endA="300" endPos="35000" dir="5400000" sy="-100000" algn="bl" rotWithShape="0"/>
          </a:effectLst>
          <a:scene3d>
            <a:camera prst="isometricOffAxis1Right"/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latin typeface="Arial Black" pitchFamily="34" charset="0"/>
              </a:rPr>
              <a:t>podstatné</a:t>
            </a:r>
            <a:r>
              <a:rPr lang="cs-CZ" sz="2400" dirty="0" smtClean="0">
                <a:latin typeface="Arial Black" pitchFamily="34" charset="0"/>
              </a:rPr>
              <a:t> jméno</a:t>
            </a:r>
            <a:endParaRPr lang="cs-CZ" sz="2400" dirty="0">
              <a:latin typeface="Arial Black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3470" y="259818"/>
            <a:ext cx="8229600" cy="1143000"/>
          </a:xfrm>
        </p:spPr>
        <p:txBody>
          <a:bodyPr/>
          <a:lstStyle/>
          <a:p>
            <a:r>
              <a:rPr lang="cs-CZ" dirty="0" smtClean="0">
                <a:solidFill>
                  <a:srgbClr val="7030A0"/>
                </a:solidFill>
                <a:latin typeface="Arial Black" pitchFamily="34" charset="0"/>
              </a:rPr>
              <a:t>Sloveso</a:t>
            </a:r>
            <a:r>
              <a:rPr lang="cs-CZ" dirty="0" smtClean="0">
                <a:latin typeface="Arial Black" pitchFamily="34" charset="0"/>
              </a:rPr>
              <a:t>, </a:t>
            </a:r>
            <a:r>
              <a:rPr lang="cs-CZ" dirty="0" smtClean="0">
                <a:latin typeface="Arial Black" pitchFamily="34" charset="0"/>
              </a:rPr>
              <a:t>nebo </a:t>
            </a:r>
            <a:r>
              <a:rPr lang="cs-CZ" dirty="0" smtClean="0">
                <a:solidFill>
                  <a:srgbClr val="7030A0"/>
                </a:solidFill>
                <a:latin typeface="Arial Black" pitchFamily="34" charset="0"/>
              </a:rPr>
              <a:t>zájmeno</a:t>
            </a:r>
            <a:r>
              <a:rPr lang="cs-CZ" dirty="0" smtClean="0">
                <a:latin typeface="Arial Black" pitchFamily="34" charset="0"/>
              </a:rPr>
              <a:t>?</a:t>
            </a:r>
            <a:endParaRPr lang="cs-CZ" dirty="0">
              <a:latin typeface="Arial Black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3470" y="1585380"/>
            <a:ext cx="8229600" cy="4525963"/>
          </a:xfrm>
          <a:solidFill>
            <a:schemeClr val="tx2">
              <a:lumMod val="20000"/>
              <a:lumOff val="80000"/>
            </a:schemeClr>
          </a:solidFill>
          <a:ln>
            <a:solidFill>
              <a:schemeClr val="bg1"/>
            </a:solidFill>
          </a:ln>
          <a:effectLst>
            <a:glow rad="228600">
              <a:schemeClr val="accent1">
                <a:satMod val="175000"/>
                <a:alpha val="40000"/>
              </a:schemeClr>
            </a:glow>
          </a:effectLst>
        </p:spPr>
        <p:txBody>
          <a:bodyPr/>
          <a:lstStyle/>
          <a:p>
            <a:pPr>
              <a:buNone/>
            </a:pPr>
            <a:endParaRPr lang="cs-CZ" dirty="0" smtClean="0">
              <a:latin typeface="Arial Black" pitchFamily="34" charset="0"/>
            </a:endParaRPr>
          </a:p>
          <a:p>
            <a:pPr>
              <a:buNone/>
            </a:pPr>
            <a:r>
              <a:rPr lang="cs-CZ" sz="3600" dirty="0" smtClean="0">
                <a:latin typeface="Arial Black" pitchFamily="34" charset="0"/>
              </a:rPr>
              <a:t>Co</a:t>
            </a:r>
            <a:r>
              <a:rPr lang="cs-CZ" sz="3600" i="1" dirty="0" smtClean="0">
                <a:solidFill>
                  <a:schemeClr val="accent3">
                    <a:lumMod val="75000"/>
                  </a:schemeClr>
                </a:solidFill>
                <a:latin typeface="Arial Black" pitchFamily="34" charset="0"/>
              </a:rPr>
              <a:t> </a:t>
            </a:r>
            <a:r>
              <a:rPr lang="cs-CZ" sz="3600" i="1" dirty="0" smtClean="0">
                <a:solidFill>
                  <a:srgbClr val="FF0000"/>
                </a:solidFill>
                <a:latin typeface="Arial Black" pitchFamily="34" charset="0"/>
              </a:rPr>
              <a:t>je</a:t>
            </a:r>
            <a:r>
              <a:rPr lang="cs-CZ" sz="3600" i="1" dirty="0" smtClean="0">
                <a:solidFill>
                  <a:schemeClr val="accent3">
                    <a:lumMod val="75000"/>
                  </a:schemeClr>
                </a:solidFill>
                <a:latin typeface="Arial Black" pitchFamily="34" charset="0"/>
              </a:rPr>
              <a:t> </a:t>
            </a:r>
            <a:r>
              <a:rPr lang="cs-CZ" sz="3600" dirty="0" smtClean="0">
                <a:latin typeface="Arial Black" pitchFamily="34" charset="0"/>
              </a:rPr>
              <a:t>mu?</a:t>
            </a:r>
            <a:endParaRPr lang="cs-CZ" sz="3600" dirty="0" smtClean="0">
              <a:latin typeface="Arial Black" pitchFamily="34" charset="0"/>
            </a:endParaRPr>
          </a:p>
          <a:p>
            <a:pPr>
              <a:buNone/>
            </a:pPr>
            <a:endParaRPr lang="cs-CZ" dirty="0" smtClean="0">
              <a:latin typeface="Arial Black" pitchFamily="34" charset="0"/>
            </a:endParaRPr>
          </a:p>
          <a:p>
            <a:pPr>
              <a:buNone/>
            </a:pPr>
            <a:endParaRPr lang="cs-CZ" dirty="0" smtClean="0">
              <a:latin typeface="Arial Black" pitchFamily="34" charset="0"/>
            </a:endParaRPr>
          </a:p>
          <a:p>
            <a:pPr>
              <a:buNone/>
            </a:pPr>
            <a:endParaRPr lang="cs-CZ" dirty="0" smtClean="0">
              <a:latin typeface="Arial Black" pitchFamily="34" charset="0"/>
            </a:endParaRPr>
          </a:p>
          <a:p>
            <a:pPr>
              <a:buNone/>
            </a:pPr>
            <a:r>
              <a:rPr lang="cs-CZ" sz="3600" dirty="0" smtClean="0">
                <a:latin typeface="Arial Black" pitchFamily="34" charset="0"/>
              </a:rPr>
              <a:t>Nevím, </a:t>
            </a:r>
            <a:r>
              <a:rPr lang="cs-CZ" sz="3600" dirty="0" smtClean="0">
                <a:latin typeface="Arial Black" pitchFamily="34" charset="0"/>
              </a:rPr>
              <a:t>kde jsou, naposledy jsem</a:t>
            </a:r>
            <a:r>
              <a:rPr lang="cs-CZ" sz="3600" i="1" dirty="0" smtClean="0">
                <a:latin typeface="Arial Black" pitchFamily="34" charset="0"/>
              </a:rPr>
              <a:t> </a:t>
            </a:r>
            <a:r>
              <a:rPr lang="cs-CZ" sz="3600" i="1" dirty="0" smtClean="0">
                <a:solidFill>
                  <a:srgbClr val="FF0000"/>
                </a:solidFill>
                <a:latin typeface="Arial Black" pitchFamily="34" charset="0"/>
              </a:rPr>
              <a:t>je </a:t>
            </a:r>
            <a:r>
              <a:rPr lang="cs-CZ" sz="3600" dirty="0" smtClean="0">
                <a:latin typeface="Arial Black" pitchFamily="34" charset="0"/>
              </a:rPr>
              <a:t>viděl včera.</a:t>
            </a:r>
          </a:p>
          <a:p>
            <a:pPr>
              <a:buNone/>
            </a:pPr>
            <a:endParaRPr lang="cs-CZ" dirty="0">
              <a:latin typeface="Arial Black" pitchFamily="34" charset="0"/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1409918" y="3054140"/>
            <a:ext cx="2628912" cy="857256"/>
          </a:xfrm>
          <a:prstGeom prst="roundRect">
            <a:avLst/>
          </a:prstGeom>
          <a:effectLst>
            <a:glow rad="228600">
              <a:schemeClr val="accent1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latin typeface="Arial Black" pitchFamily="34" charset="0"/>
              </a:rPr>
              <a:t>sloveso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5857884" y="5214950"/>
            <a:ext cx="2557474" cy="857256"/>
          </a:xfrm>
          <a:prstGeom prst="roundRect">
            <a:avLst/>
          </a:prstGeom>
          <a:effectLst>
            <a:glow rad="228600">
              <a:schemeClr val="accent1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latin typeface="Arial Black" pitchFamily="34" charset="0"/>
              </a:rPr>
              <a:t>zájmeno</a:t>
            </a:r>
            <a:endParaRPr lang="cs-CZ" sz="2800" dirty="0">
              <a:latin typeface="Arial Black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B0F0"/>
                </a:solidFill>
                <a:latin typeface="Arial Black" pitchFamily="34" charset="0"/>
              </a:rPr>
              <a:t>Číslovka</a:t>
            </a:r>
            <a:r>
              <a:rPr lang="cs-CZ" dirty="0" smtClean="0">
                <a:latin typeface="Arial Black" pitchFamily="34" charset="0"/>
              </a:rPr>
              <a:t>, </a:t>
            </a:r>
            <a:r>
              <a:rPr lang="cs-CZ" dirty="0" smtClean="0">
                <a:latin typeface="Arial Black" pitchFamily="34" charset="0"/>
              </a:rPr>
              <a:t>nebo </a:t>
            </a:r>
            <a:r>
              <a:rPr lang="cs-CZ" dirty="0" smtClean="0">
                <a:solidFill>
                  <a:srgbClr val="00B0F0"/>
                </a:solidFill>
                <a:latin typeface="Arial Black" pitchFamily="34" charset="0"/>
              </a:rPr>
              <a:t>sloveso</a:t>
            </a:r>
            <a:r>
              <a:rPr lang="cs-CZ" dirty="0" smtClean="0">
                <a:latin typeface="Arial Black" pitchFamily="34" charset="0"/>
              </a:rPr>
              <a:t>?</a:t>
            </a:r>
            <a:endParaRPr lang="cs-CZ" dirty="0">
              <a:latin typeface="Arial Black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solidFill>
            <a:srgbClr val="FFFF00"/>
          </a:solidFill>
        </p:spPr>
        <p:txBody>
          <a:bodyPr/>
          <a:lstStyle/>
          <a:p>
            <a:endParaRPr lang="cs-CZ" dirty="0" smtClean="0">
              <a:latin typeface="Arial Black" pitchFamily="34" charset="0"/>
            </a:endParaRPr>
          </a:p>
          <a:p>
            <a:r>
              <a:rPr lang="cs-CZ" dirty="0" smtClean="0">
                <a:latin typeface="Arial Black" pitchFamily="34" charset="0"/>
              </a:rPr>
              <a:t>Když je ti zima, </a:t>
            </a:r>
            <a:r>
              <a:rPr lang="cs-CZ" i="1" dirty="0" smtClean="0">
                <a:solidFill>
                  <a:srgbClr val="FF0000"/>
                </a:solidFill>
                <a:latin typeface="Arial Black" pitchFamily="34" charset="0"/>
              </a:rPr>
              <a:t>tři</a:t>
            </a:r>
            <a:r>
              <a:rPr lang="cs-CZ" dirty="0" smtClean="0">
                <a:solidFill>
                  <a:srgbClr val="FF0000"/>
                </a:solidFill>
                <a:latin typeface="Arial Black" pitchFamily="34" charset="0"/>
              </a:rPr>
              <a:t> </a:t>
            </a:r>
            <a:r>
              <a:rPr lang="cs-CZ" dirty="0" smtClean="0">
                <a:latin typeface="Arial Black" pitchFamily="34" charset="0"/>
              </a:rPr>
              <a:t>si </a:t>
            </a:r>
            <a:r>
              <a:rPr lang="cs-CZ" dirty="0" smtClean="0">
                <a:latin typeface="Arial Black" pitchFamily="34" charset="0"/>
              </a:rPr>
              <a:t>ruce o sebe.</a:t>
            </a:r>
          </a:p>
          <a:p>
            <a:endParaRPr lang="cs-CZ" dirty="0" smtClean="0">
              <a:latin typeface="Arial Black" pitchFamily="34" charset="0"/>
            </a:endParaRPr>
          </a:p>
          <a:p>
            <a:pPr>
              <a:buNone/>
            </a:pPr>
            <a:endParaRPr lang="cs-CZ" dirty="0" smtClean="0">
              <a:latin typeface="Arial Black" pitchFamily="34" charset="0"/>
            </a:endParaRPr>
          </a:p>
          <a:p>
            <a:r>
              <a:rPr lang="cs-CZ" dirty="0" smtClean="0">
                <a:latin typeface="Arial Black" pitchFamily="34" charset="0"/>
              </a:rPr>
              <a:t>Až půjdeš na nákup, vezmi i </a:t>
            </a:r>
            <a:r>
              <a:rPr lang="cs-CZ" i="1" dirty="0" smtClean="0">
                <a:solidFill>
                  <a:srgbClr val="FF0000"/>
                </a:solidFill>
                <a:latin typeface="Arial Black" pitchFamily="34" charset="0"/>
              </a:rPr>
              <a:t>tři </a:t>
            </a:r>
            <a:r>
              <a:rPr lang="cs-CZ" dirty="0" smtClean="0">
                <a:latin typeface="Arial Black" pitchFamily="34" charset="0"/>
              </a:rPr>
              <a:t>rohlíky.</a:t>
            </a:r>
          </a:p>
          <a:p>
            <a:pPr>
              <a:buNone/>
            </a:pPr>
            <a:r>
              <a:rPr lang="cs-CZ" dirty="0" smtClean="0">
                <a:latin typeface="Arial Black" pitchFamily="34" charset="0"/>
              </a:rPr>
              <a:t>	</a:t>
            </a:r>
          </a:p>
          <a:p>
            <a:endParaRPr lang="cs-CZ" dirty="0">
              <a:latin typeface="Arial Black" pitchFamily="34" charset="0"/>
            </a:endParaRPr>
          </a:p>
        </p:txBody>
      </p:sp>
      <p:sp>
        <p:nvSpPr>
          <p:cNvPr id="4" name="Elipsa 3"/>
          <p:cNvSpPr/>
          <p:nvPr/>
        </p:nvSpPr>
        <p:spPr>
          <a:xfrm>
            <a:off x="1714480" y="2857496"/>
            <a:ext cx="2168220" cy="1124724"/>
          </a:xfrm>
          <a:prstGeom prst="ellipse">
            <a:avLst/>
          </a:prstGeom>
          <a:effectLst>
            <a:outerShdw blurRad="50800" dist="38100" dir="16200000" rotWithShape="0">
              <a:prstClr val="black">
                <a:alpha val="40000"/>
              </a:prstClr>
            </a:outerShdw>
          </a:effectLst>
          <a:scene3d>
            <a:camera prst="isometricRightUp"/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atin typeface="Arial Black" pitchFamily="34" charset="0"/>
              </a:rPr>
              <a:t>sloveso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5" name="Elipsa 4"/>
          <p:cNvSpPr/>
          <p:nvPr/>
        </p:nvSpPr>
        <p:spPr>
          <a:xfrm>
            <a:off x="2285984" y="4643446"/>
            <a:ext cx="2571768" cy="1000132"/>
          </a:xfrm>
          <a:prstGeom prst="ellipse">
            <a:avLst/>
          </a:prstGeom>
          <a:effectLst>
            <a:innerShdw blurRad="63500" dist="50800" dir="18900000">
              <a:prstClr val="black">
                <a:alpha val="50000"/>
              </a:prstClr>
            </a:innerShdw>
          </a:effectLst>
          <a:scene3d>
            <a:camera prst="isometricRightUp"/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latin typeface="Arial Black" pitchFamily="34" charset="0"/>
              </a:rPr>
              <a:t>číslovka</a:t>
            </a:r>
            <a:endParaRPr lang="cs-CZ" sz="2800" dirty="0">
              <a:latin typeface="Arial Black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C00000"/>
                </a:solidFill>
                <a:latin typeface="Arial Black" pitchFamily="34" charset="0"/>
              </a:rPr>
              <a:t>Sloveso</a:t>
            </a:r>
            <a:r>
              <a:rPr lang="cs-CZ" dirty="0" smtClean="0">
                <a:latin typeface="Arial Black" pitchFamily="34" charset="0"/>
              </a:rPr>
              <a:t>, </a:t>
            </a:r>
            <a:r>
              <a:rPr lang="cs-CZ" dirty="0" smtClean="0">
                <a:latin typeface="Arial Black" pitchFamily="34" charset="0"/>
              </a:rPr>
              <a:t>nebo </a:t>
            </a:r>
            <a:r>
              <a:rPr lang="cs-CZ" dirty="0" smtClean="0">
                <a:solidFill>
                  <a:srgbClr val="C00000"/>
                </a:solidFill>
                <a:latin typeface="Arial Black" pitchFamily="34" charset="0"/>
              </a:rPr>
              <a:t>přídavné jméno </a:t>
            </a:r>
            <a:r>
              <a:rPr lang="cs-CZ" dirty="0" smtClean="0">
                <a:latin typeface="Arial Black" pitchFamily="34" charset="0"/>
              </a:rPr>
              <a:t>?</a:t>
            </a:r>
            <a:endParaRPr lang="cs-CZ" dirty="0">
              <a:latin typeface="Arial Black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500034" y="1643050"/>
            <a:ext cx="7467600" cy="4873752"/>
          </a:xfrm>
          <a:solidFill>
            <a:schemeClr val="accent6">
              <a:lumMod val="60000"/>
              <a:lumOff val="40000"/>
            </a:schemeClr>
          </a:solidFill>
          <a:ln>
            <a:solidFill>
              <a:schemeClr val="accent1">
                <a:lumMod val="75000"/>
              </a:schemeClr>
            </a:solidFill>
          </a:ln>
        </p:spPr>
        <p:txBody>
          <a:bodyPr/>
          <a:lstStyle/>
          <a:p>
            <a:endParaRPr lang="cs-CZ" dirty="0" smtClean="0">
              <a:latin typeface="Arial Black" pitchFamily="34" charset="0"/>
            </a:endParaRPr>
          </a:p>
          <a:p>
            <a:r>
              <a:rPr lang="cs-CZ" sz="3600" i="1" dirty="0" smtClean="0">
                <a:solidFill>
                  <a:srgbClr val="0070C0"/>
                </a:solidFill>
                <a:latin typeface="Arial Black" pitchFamily="34" charset="0"/>
              </a:rPr>
              <a:t>Zdraví</a:t>
            </a:r>
            <a:r>
              <a:rPr lang="cs-CZ" sz="3600" dirty="0" smtClean="0">
                <a:solidFill>
                  <a:srgbClr val="0070C0"/>
                </a:solidFill>
                <a:latin typeface="Arial Black" pitchFamily="34" charset="0"/>
              </a:rPr>
              <a:t> </a:t>
            </a:r>
            <a:r>
              <a:rPr lang="cs-CZ" sz="3600" dirty="0" smtClean="0">
                <a:latin typeface="Arial Black" pitchFamily="34" charset="0"/>
              </a:rPr>
              <a:t>lidé </a:t>
            </a:r>
            <a:r>
              <a:rPr lang="cs-CZ" sz="3600" dirty="0" smtClean="0">
                <a:latin typeface="Arial Black" pitchFamily="34" charset="0"/>
              </a:rPr>
              <a:t>většinou dodržují správnou životosprávu.</a:t>
            </a:r>
          </a:p>
          <a:p>
            <a:endParaRPr lang="cs-CZ" sz="3600" dirty="0" smtClean="0">
              <a:latin typeface="Arial Black" pitchFamily="34" charset="0"/>
            </a:endParaRPr>
          </a:p>
          <a:p>
            <a:endParaRPr lang="cs-CZ" sz="3600" dirty="0" smtClean="0">
              <a:latin typeface="Arial Black" pitchFamily="34" charset="0"/>
            </a:endParaRPr>
          </a:p>
          <a:p>
            <a:r>
              <a:rPr lang="cs-CZ" sz="3600" dirty="0" smtClean="0">
                <a:latin typeface="Arial Black" pitchFamily="34" charset="0"/>
              </a:rPr>
              <a:t>Všechny vás </a:t>
            </a:r>
            <a:r>
              <a:rPr lang="cs-CZ" sz="3600" i="1" dirty="0" smtClean="0">
                <a:solidFill>
                  <a:srgbClr val="0070C0"/>
                </a:solidFill>
                <a:latin typeface="Arial Black" pitchFamily="34" charset="0"/>
              </a:rPr>
              <a:t>zdraví</a:t>
            </a:r>
            <a:r>
              <a:rPr lang="cs-CZ" sz="3600" dirty="0" smtClean="0">
                <a:solidFill>
                  <a:srgbClr val="0070C0"/>
                </a:solidFill>
                <a:latin typeface="Arial Black" pitchFamily="34" charset="0"/>
              </a:rPr>
              <a:t> </a:t>
            </a:r>
            <a:r>
              <a:rPr lang="cs-CZ" sz="3600" dirty="0" smtClean="0">
                <a:latin typeface="Arial Black" pitchFamily="34" charset="0"/>
              </a:rPr>
              <a:t>Váš Pepa.</a:t>
            </a:r>
          </a:p>
          <a:p>
            <a:endParaRPr lang="cs-CZ" dirty="0" smtClean="0">
              <a:latin typeface="Arial Black" pitchFamily="34" charset="0"/>
            </a:endParaRPr>
          </a:p>
          <a:p>
            <a:endParaRPr lang="cs-CZ" dirty="0" smtClean="0">
              <a:latin typeface="Arial Black" pitchFamily="34" charset="0"/>
            </a:endParaRPr>
          </a:p>
          <a:p>
            <a:endParaRPr lang="cs-CZ" dirty="0" smtClean="0">
              <a:latin typeface="Arial Black" pitchFamily="34" charset="0"/>
            </a:endParaRPr>
          </a:p>
          <a:p>
            <a:endParaRPr lang="cs-CZ" dirty="0" smtClean="0">
              <a:latin typeface="Arial Black" pitchFamily="34" charset="0"/>
            </a:endParaRPr>
          </a:p>
          <a:p>
            <a:endParaRPr lang="cs-CZ" dirty="0" smtClean="0">
              <a:latin typeface="Arial Black" pitchFamily="34" charset="0"/>
            </a:endParaRPr>
          </a:p>
          <a:p>
            <a:endParaRPr lang="cs-CZ" dirty="0" smtClean="0">
              <a:latin typeface="Arial Black" pitchFamily="34" charset="0"/>
            </a:endParaRPr>
          </a:p>
          <a:p>
            <a:endParaRPr lang="cs-CZ" dirty="0" smtClean="0">
              <a:latin typeface="Arial Black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500562" y="3357562"/>
            <a:ext cx="2271722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latin typeface="Arial Black" pitchFamily="34" charset="0"/>
              </a:rPr>
              <a:t>přídavné jméno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571736" y="5943600"/>
            <a:ext cx="2428892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latin typeface="Arial Black" pitchFamily="34" charset="0"/>
              </a:rPr>
              <a:t>sloveso</a:t>
            </a:r>
            <a:endParaRPr lang="cs-CZ" sz="2800" dirty="0">
              <a:latin typeface="Arial Black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latin typeface="Arial Black" pitchFamily="34" charset="0"/>
              </a:rPr>
              <a:t>Citoslovce</a:t>
            </a:r>
            <a:r>
              <a:rPr lang="cs-CZ" dirty="0" smtClean="0">
                <a:latin typeface="Arial Black" pitchFamily="34" charset="0"/>
              </a:rPr>
              <a:t>, nebo 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latin typeface="Arial Black" pitchFamily="34" charset="0"/>
              </a:rPr>
              <a:t>předložka</a:t>
            </a:r>
            <a:r>
              <a:rPr lang="cs-CZ" dirty="0" smtClean="0">
                <a:latin typeface="Arial Black" pitchFamily="34" charset="0"/>
              </a:rPr>
              <a:t>?</a:t>
            </a:r>
            <a:endParaRPr lang="cs-CZ" dirty="0">
              <a:latin typeface="Arial Black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sz="3600" i="1" dirty="0" smtClean="0">
                <a:solidFill>
                  <a:srgbClr val="FF0000"/>
                </a:solidFill>
                <a:latin typeface="Arial Black" pitchFamily="34" charset="0"/>
              </a:rPr>
              <a:t>Na</a:t>
            </a:r>
            <a:r>
              <a:rPr lang="cs-CZ" sz="3600" dirty="0" smtClean="0">
                <a:latin typeface="Arial Black" pitchFamily="34" charset="0"/>
              </a:rPr>
              <a:t> stole stála mísa s ovocem.</a:t>
            </a:r>
          </a:p>
          <a:p>
            <a:endParaRPr lang="cs-CZ" dirty="0" smtClean="0">
              <a:latin typeface="Arial Black" pitchFamily="34" charset="0"/>
            </a:endParaRPr>
          </a:p>
          <a:p>
            <a:endParaRPr lang="cs-CZ" dirty="0" smtClean="0">
              <a:latin typeface="Arial Black" pitchFamily="34" charset="0"/>
            </a:endParaRPr>
          </a:p>
          <a:p>
            <a:pPr>
              <a:buNone/>
            </a:pPr>
            <a:endParaRPr lang="cs-CZ" dirty="0" smtClean="0">
              <a:latin typeface="Arial Black" pitchFamily="34" charset="0"/>
            </a:endParaRPr>
          </a:p>
          <a:p>
            <a:r>
              <a:rPr lang="cs-CZ" sz="3600" i="1" dirty="0" smtClean="0">
                <a:solidFill>
                  <a:srgbClr val="FF0000"/>
                </a:solidFill>
                <a:latin typeface="Arial Black" pitchFamily="34" charset="0"/>
              </a:rPr>
              <a:t>Na</a:t>
            </a:r>
            <a:r>
              <a:rPr lang="cs-CZ" sz="3600" dirty="0" smtClean="0">
                <a:latin typeface="Arial Black" pitchFamily="34" charset="0"/>
              </a:rPr>
              <a:t>, vezmi si kousek.</a:t>
            </a:r>
          </a:p>
          <a:p>
            <a:endParaRPr lang="cs-CZ" dirty="0">
              <a:latin typeface="Arial Black" pitchFamily="34" charset="0"/>
            </a:endParaRPr>
          </a:p>
        </p:txBody>
      </p:sp>
      <p:sp>
        <p:nvSpPr>
          <p:cNvPr id="9" name="Elipsa 8"/>
          <p:cNvSpPr/>
          <p:nvPr/>
        </p:nvSpPr>
        <p:spPr>
          <a:xfrm>
            <a:off x="1643042" y="4929198"/>
            <a:ext cx="3240360" cy="100811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latin typeface="Arial Black" pitchFamily="34" charset="0"/>
              </a:rPr>
              <a:t>citoslovce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10" name="Elipsa 9"/>
          <p:cNvSpPr/>
          <p:nvPr/>
        </p:nvSpPr>
        <p:spPr>
          <a:xfrm>
            <a:off x="1331640" y="2348880"/>
            <a:ext cx="3240360" cy="100811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atin typeface="Arial Black" pitchFamily="34" charset="0"/>
              </a:rPr>
              <a:t>předložka</a:t>
            </a:r>
            <a:endParaRPr lang="cs-CZ" sz="2400" dirty="0">
              <a:latin typeface="Arial Black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70C0"/>
                </a:solidFill>
                <a:latin typeface="Arial Black" pitchFamily="34" charset="0"/>
              </a:rPr>
              <a:t>Sloveso</a:t>
            </a:r>
            <a:r>
              <a:rPr lang="cs-CZ" dirty="0" smtClean="0">
                <a:latin typeface="Arial Black" pitchFamily="34" charset="0"/>
              </a:rPr>
              <a:t>, nebo</a:t>
            </a:r>
            <a:r>
              <a:rPr lang="cs-CZ" dirty="0" smtClean="0">
                <a:solidFill>
                  <a:srgbClr val="0070C0"/>
                </a:solidFill>
                <a:latin typeface="Arial Black" pitchFamily="34" charset="0"/>
              </a:rPr>
              <a:t> podstatné jméno</a:t>
            </a:r>
            <a:r>
              <a:rPr lang="cs-CZ" dirty="0" smtClean="0">
                <a:latin typeface="Arial Black" pitchFamily="34" charset="0"/>
              </a:rPr>
              <a:t>?</a:t>
            </a:r>
            <a:endParaRPr lang="cs-CZ" dirty="0">
              <a:latin typeface="Arial Black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solidFill>
            <a:schemeClr val="accent5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sz="3600" i="1" dirty="0" smtClean="0">
                <a:solidFill>
                  <a:srgbClr val="FF0000"/>
                </a:solidFill>
                <a:latin typeface="Arial Black" pitchFamily="34" charset="0"/>
              </a:rPr>
              <a:t>Slib</a:t>
            </a:r>
            <a:r>
              <a:rPr lang="cs-CZ" sz="3600" dirty="0" smtClean="0">
                <a:latin typeface="Arial Black" pitchFamily="34" charset="0"/>
              </a:rPr>
              <a:t> mi, že už to neuděláš</a:t>
            </a:r>
            <a:r>
              <a:rPr lang="cs-CZ" sz="2800" dirty="0" smtClean="0">
                <a:latin typeface="Arial Black" pitchFamily="34" charset="0"/>
              </a:rPr>
              <a:t>.</a:t>
            </a:r>
          </a:p>
          <a:p>
            <a:endParaRPr lang="cs-CZ" dirty="0" smtClean="0">
              <a:latin typeface="Arial Black" pitchFamily="34" charset="0"/>
            </a:endParaRPr>
          </a:p>
          <a:p>
            <a:endParaRPr lang="cs-CZ" dirty="0" smtClean="0">
              <a:latin typeface="Arial Black" pitchFamily="34" charset="0"/>
            </a:endParaRPr>
          </a:p>
          <a:p>
            <a:pPr>
              <a:buNone/>
            </a:pPr>
            <a:endParaRPr lang="cs-CZ" dirty="0" smtClean="0">
              <a:latin typeface="Arial Black" pitchFamily="34" charset="0"/>
            </a:endParaRPr>
          </a:p>
          <a:p>
            <a:r>
              <a:rPr lang="cs-CZ" sz="3600" dirty="0" smtClean="0">
                <a:latin typeface="Arial Black" pitchFamily="34" charset="0"/>
              </a:rPr>
              <a:t>Svůj </a:t>
            </a:r>
            <a:r>
              <a:rPr lang="cs-CZ" sz="3600" i="1" dirty="0" smtClean="0">
                <a:solidFill>
                  <a:srgbClr val="FF0000"/>
                </a:solidFill>
                <a:latin typeface="Arial Black" pitchFamily="34" charset="0"/>
              </a:rPr>
              <a:t>slib</a:t>
            </a:r>
            <a:r>
              <a:rPr lang="cs-CZ" sz="3600" dirty="0" smtClean="0">
                <a:latin typeface="Arial Black" pitchFamily="34" charset="0"/>
              </a:rPr>
              <a:t> nesmíš porušit.</a:t>
            </a:r>
            <a:endParaRPr lang="cs-CZ" sz="3600" dirty="0">
              <a:latin typeface="Arial Black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115616" y="2564904"/>
            <a:ext cx="2428892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latin typeface="Arial Black" pitchFamily="34" charset="0"/>
              </a:rPr>
              <a:t>sloveso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259632" y="5013176"/>
            <a:ext cx="2428892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latin typeface="Arial Black" pitchFamily="34" charset="0"/>
              </a:rPr>
              <a:t>Podstatné jméno</a:t>
            </a:r>
            <a:endParaRPr lang="cs-CZ" sz="2800" dirty="0">
              <a:latin typeface="Arial Black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sz="2400" dirty="0" smtClean="0"/>
              <a:t>STYBLÍK,V. – ČECHOVÁ,M. – HAUSER,P. – JEDLIČKA,A. – SEDLÁČEK,B.  Český jazyk pro 5.ročník základní školy. Ilustrovala Eva </a:t>
            </a:r>
            <a:r>
              <a:rPr lang="cs-CZ" sz="2400" dirty="0" err="1" smtClean="0"/>
              <a:t>Natus</a:t>
            </a:r>
            <a:r>
              <a:rPr lang="cs-CZ" sz="2400" dirty="0" smtClean="0"/>
              <a:t>-</a:t>
            </a:r>
            <a:r>
              <a:rPr lang="cs-CZ" sz="2400" dirty="0" err="1" smtClean="0"/>
              <a:t>Šalamounová</a:t>
            </a:r>
            <a:r>
              <a:rPr lang="cs-CZ" sz="2400" dirty="0" smtClean="0"/>
              <a:t>. 9., přepracované </a:t>
            </a:r>
            <a:r>
              <a:rPr lang="cs-CZ" sz="2400" dirty="0" err="1" smtClean="0"/>
              <a:t>vyd</a:t>
            </a:r>
            <a:r>
              <a:rPr lang="cs-CZ" sz="2400" dirty="0" smtClean="0"/>
              <a:t>. Praha: Fortuna  , 1995. 168s. ISBN 80-7168-214-4.</a:t>
            </a:r>
          </a:p>
          <a:p>
            <a:endParaRPr lang="cs-CZ" sz="2400" dirty="0" smtClean="0"/>
          </a:p>
          <a:p>
            <a:endParaRPr lang="cs-CZ" sz="2400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150" y="5421585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UM-PPT-šablona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Vlastní 1">
      <a:majorFont>
        <a:latin typeface="Calibri"/>
        <a:ea typeface=""/>
        <a:cs typeface=""/>
      </a:majorFont>
      <a:minorFont>
        <a:latin typeface="Calibri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DUM-PPT-šablona</Template>
  <TotalTime>196</TotalTime>
  <Words>241</Words>
  <Application>Microsoft Office PowerPoint</Application>
  <PresentationFormat>Předvádění na obrazovce (4:3)</PresentationFormat>
  <Paragraphs>63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DUM-PPT-šablona</vt:lpstr>
      <vt:lpstr>Název školy: ZŠ Varnsdorf, Edisonova 2821, okres Děčín, příspěvková organizace Jazyk a jazyková komunikace, Český jazyk, Slovní druhy Autor: Mgr. Jindřiška Šišková Název materiálu: VY_32_INOVACE_19/IV.SADA </vt:lpstr>
      <vt:lpstr> SLOVA SOUZVUČNÁ</vt:lpstr>
      <vt:lpstr>Příslovce , nebo   podstatné jméno?</vt:lpstr>
      <vt:lpstr>Sloveso, nebo zájmeno?</vt:lpstr>
      <vt:lpstr>Číslovka, nebo sloveso?</vt:lpstr>
      <vt:lpstr>Sloveso, nebo přídavné jméno ?</vt:lpstr>
      <vt:lpstr>Citoslovce, nebo předložka?</vt:lpstr>
      <vt:lpstr>Sloveso, nebo podstatné jméno?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učebního materiálu</dc:title>
  <dc:creator>Tereza Bížová</dc:creator>
  <dc:description>Dostupné z Metodického portálu www.rvp.cz, ISSN: 1802-4785, financovaného z ESF a státního rozpočtu ČR. Provozováno Výzkumným ústavem pedagogickým v Praze.</dc:description>
  <cp:lastModifiedBy>Martin Králík</cp:lastModifiedBy>
  <cp:revision>28</cp:revision>
  <dcterms:created xsi:type="dcterms:W3CDTF">2010-10-19T08:27:42Z</dcterms:created>
  <dcterms:modified xsi:type="dcterms:W3CDTF">2012-03-08T20:33:05Z</dcterms:modified>
</cp:coreProperties>
</file>