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33FC0-BD5A-48E5-B0FA-8E86820CD5CC}" type="datetimeFigureOut">
              <a:rPr lang="cs-CZ" smtClean="0"/>
              <a:pPr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C955F-A477-4908-93AD-DABE03BFF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1000108"/>
            <a:ext cx="721523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Jazyk a jazyková komunikace, Český jazyk, Skloňování podstatných jmen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Autor: Mgr. Jindřiška Šišková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VY_32_INOVACE_20/IV.SADA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3786190"/>
            <a:ext cx="735811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pátého ročníku, slouží k opakování učiva o vzorech podstatných jmen.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SKLOŇOVÁNÍ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5400" dirty="0" smtClean="0"/>
              <a:t>K danému podstatnému jménu urči </a:t>
            </a:r>
            <a:r>
              <a:rPr lang="cs-CZ" sz="5400" b="1" dirty="0" smtClean="0">
                <a:solidFill>
                  <a:srgbClr val="FF0000"/>
                </a:solidFill>
              </a:rPr>
              <a:t>vzor</a:t>
            </a:r>
            <a:r>
              <a:rPr lang="cs-CZ" sz="5400" dirty="0" smtClean="0"/>
              <a:t> a napiš v </a:t>
            </a:r>
            <a:r>
              <a:rPr lang="cs-CZ" sz="5400" dirty="0" smtClean="0">
                <a:solidFill>
                  <a:srgbClr val="7030A0"/>
                </a:solidFill>
              </a:rPr>
              <a:t>1.</a:t>
            </a:r>
            <a:r>
              <a:rPr lang="cs-CZ" sz="5400" dirty="0" smtClean="0"/>
              <a:t>,</a:t>
            </a:r>
            <a:r>
              <a:rPr lang="cs-CZ" sz="5400" dirty="0" smtClean="0">
                <a:solidFill>
                  <a:srgbClr val="7030A0"/>
                </a:solidFill>
              </a:rPr>
              <a:t> </a:t>
            </a:r>
            <a:r>
              <a:rPr lang="cs-CZ" sz="5400" dirty="0" smtClean="0">
                <a:solidFill>
                  <a:srgbClr val="0070C0"/>
                </a:solidFill>
              </a:rPr>
              <a:t>6. </a:t>
            </a:r>
            <a:r>
              <a:rPr lang="cs-CZ" sz="5400" dirty="0" smtClean="0"/>
              <a:t>a </a:t>
            </a:r>
            <a:r>
              <a:rPr lang="cs-CZ" sz="5400" dirty="0" smtClean="0">
                <a:solidFill>
                  <a:srgbClr val="7030A0"/>
                </a:solidFill>
              </a:rPr>
              <a:t>7.</a:t>
            </a:r>
            <a:r>
              <a:rPr lang="cs-CZ" sz="5400" dirty="0" smtClean="0"/>
              <a:t>pádě </a:t>
            </a:r>
            <a:r>
              <a:rPr lang="cs-CZ" sz="5400" dirty="0" smtClean="0">
                <a:solidFill>
                  <a:srgbClr val="FF0000"/>
                </a:solidFill>
              </a:rPr>
              <a:t>množného</a:t>
            </a:r>
            <a:r>
              <a:rPr lang="cs-CZ" sz="5400" dirty="0" smtClean="0">
                <a:solidFill>
                  <a:srgbClr val="002060"/>
                </a:solidFill>
              </a:rPr>
              <a:t> čísla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sráz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– stroj - hrad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sráze – srázy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srázech – </a:t>
            </a:r>
            <a:r>
              <a:rPr lang="cs-CZ" dirty="0" err="1" smtClean="0"/>
              <a:t>srázích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7.p.mn.č.  :   srázy – </a:t>
            </a:r>
            <a:r>
              <a:rPr lang="cs-CZ" dirty="0" err="1" smtClean="0"/>
              <a:t>srázemi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214942" y="1857364"/>
            <a:ext cx="1500198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786182" y="2857496"/>
            <a:ext cx="2286016" cy="9846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 flipH="1">
            <a:off x="2428860" y="4071942"/>
            <a:ext cx="1643074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571736" y="5143512"/>
            <a:ext cx="1571636" cy="5715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hráz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– hrad – stroj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hrázy – hráze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hrázích – </a:t>
            </a:r>
            <a:r>
              <a:rPr lang="cs-CZ" dirty="0" err="1" smtClean="0"/>
              <a:t>hrázech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7.p.mn.č.  :  hrázy – hrázemi</a:t>
            </a:r>
          </a:p>
          <a:p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1857356" y="1928802"/>
            <a:ext cx="1214446" cy="71438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se zářezem 5"/>
          <p:cNvSpPr/>
          <p:nvPr/>
        </p:nvSpPr>
        <p:spPr>
          <a:xfrm>
            <a:off x="3857620" y="3000372"/>
            <a:ext cx="1549912" cy="84182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se zářezem 6"/>
          <p:cNvSpPr/>
          <p:nvPr/>
        </p:nvSpPr>
        <p:spPr>
          <a:xfrm>
            <a:off x="2714612" y="4214818"/>
            <a:ext cx="1621350" cy="62750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prava se zářezem 7"/>
          <p:cNvSpPr/>
          <p:nvPr/>
        </p:nvSpPr>
        <p:spPr>
          <a:xfrm flipH="1">
            <a:off x="3929058" y="5429264"/>
            <a:ext cx="1714512" cy="50006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– hrad – stroj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mysli – myslí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myslích – </a:t>
            </a:r>
            <a:r>
              <a:rPr lang="cs-CZ" dirty="0" err="1" smtClean="0"/>
              <a:t>myslech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7.p.mn.č.  :  myslemi – </a:t>
            </a:r>
            <a:r>
              <a:rPr lang="cs-CZ" dirty="0" err="1" smtClean="0"/>
              <a:t>myslmi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Šipka nahoru 3"/>
          <p:cNvSpPr/>
          <p:nvPr/>
        </p:nvSpPr>
        <p:spPr>
          <a:xfrm>
            <a:off x="3214678" y="2071678"/>
            <a:ext cx="428628" cy="50006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3214678" y="3214686"/>
            <a:ext cx="357190" cy="4286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3357554" y="4429132"/>
            <a:ext cx="357190" cy="3571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3428992" y="5572140"/>
            <a:ext cx="357190" cy="3571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nesmysl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– hrad – stroj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 nesmysli – nesmysly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 nesmyslech – </a:t>
            </a:r>
            <a:r>
              <a:rPr lang="cs-CZ" dirty="0" err="1" smtClean="0"/>
              <a:t>nesmyslích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7.p.mn.č.  :   </a:t>
            </a:r>
            <a:r>
              <a:rPr lang="cs-CZ" dirty="0" err="1" smtClean="0"/>
              <a:t>nesmyslemi</a:t>
            </a:r>
            <a:r>
              <a:rPr lang="cs-CZ" dirty="0" smtClean="0"/>
              <a:t> – nesmysly </a:t>
            </a:r>
          </a:p>
          <a:p>
            <a:endParaRPr lang="cs-CZ" dirty="0"/>
          </a:p>
        </p:txBody>
      </p:sp>
      <p:sp>
        <p:nvSpPr>
          <p:cNvPr id="4" name="Šipka nahoru 3"/>
          <p:cNvSpPr/>
          <p:nvPr/>
        </p:nvSpPr>
        <p:spPr>
          <a:xfrm>
            <a:off x="4357686" y="2071678"/>
            <a:ext cx="428628" cy="4286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5429256" y="3214686"/>
            <a:ext cx="428628" cy="50006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3643306" y="4429132"/>
            <a:ext cx="357190" cy="3571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5786446" y="5572140"/>
            <a:ext cx="500066" cy="4286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– hrad – moře – stroj - 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 neděle – neděl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 nedělích  - nedělí</a:t>
            </a:r>
          </a:p>
          <a:p>
            <a:endParaRPr lang="cs-CZ" dirty="0" smtClean="0"/>
          </a:p>
          <a:p>
            <a:r>
              <a:rPr lang="cs-CZ" dirty="0" smtClean="0"/>
              <a:t>7.p.mn.č.  :   nedělím – nedělemi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572396" y="2071678"/>
            <a:ext cx="714380" cy="500066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143240" y="3286124"/>
            <a:ext cx="714380" cy="500066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143240" y="4429132"/>
            <a:ext cx="714380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929190" y="5572140"/>
            <a:ext cx="785818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husa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 – moře – žena – 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huse  - husy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huse – husách</a:t>
            </a:r>
          </a:p>
          <a:p>
            <a:endParaRPr lang="cs-CZ" dirty="0" smtClean="0"/>
          </a:p>
          <a:p>
            <a:r>
              <a:rPr lang="cs-CZ" dirty="0" smtClean="0"/>
              <a:t>7.p.mn.č.  :  husami – husou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5572132" y="2071678"/>
            <a:ext cx="571504" cy="500066"/>
          </a:xfrm>
          <a:prstGeom prst="su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4143372" y="3214686"/>
            <a:ext cx="571504" cy="50006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572000" y="4357694"/>
            <a:ext cx="714380" cy="500066"/>
          </a:xfrm>
          <a:prstGeom prst="su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3143240" y="5500702"/>
            <a:ext cx="642942" cy="50006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nesnáz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 – hrad – žena – 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nesnáze – nesnázi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</a:t>
            </a:r>
            <a:r>
              <a:rPr lang="cs-CZ" dirty="0" err="1" smtClean="0"/>
              <a:t>nesnázech</a:t>
            </a:r>
            <a:r>
              <a:rPr lang="cs-CZ" dirty="0" smtClean="0"/>
              <a:t> – nesnázích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r>
              <a:rPr lang="cs-CZ" dirty="0" smtClean="0"/>
              <a:t>7.p.mn.č.  :   nesnázemi – </a:t>
            </a:r>
            <a:r>
              <a:rPr lang="cs-CZ" dirty="0" err="1" smtClean="0"/>
              <a:t>nesnázmi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2000232" y="2071678"/>
            <a:ext cx="642942" cy="50006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071802" y="3286124"/>
            <a:ext cx="642942" cy="50006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5286380" y="4429132"/>
            <a:ext cx="714380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357554" y="5572140"/>
            <a:ext cx="642942" cy="4286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chyba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Vzor:</a:t>
            </a:r>
            <a:r>
              <a:rPr lang="cs-CZ" dirty="0" smtClean="0"/>
              <a:t> píseň -  kost  – hrad – žena – 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1.p. mn.č. </a:t>
            </a:r>
            <a:r>
              <a:rPr lang="cs-CZ" dirty="0" smtClean="0"/>
              <a:t>:   chyby – chyb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6.p.mn.č. </a:t>
            </a:r>
            <a:r>
              <a:rPr lang="cs-CZ" dirty="0" smtClean="0"/>
              <a:t> :   chybách – chybám</a:t>
            </a:r>
          </a:p>
          <a:p>
            <a:endParaRPr lang="cs-CZ" dirty="0"/>
          </a:p>
          <a:p>
            <a:r>
              <a:rPr lang="cs-CZ" dirty="0" smtClean="0"/>
              <a:t>7.p.mn.č.  :   </a:t>
            </a:r>
            <a:r>
              <a:rPr lang="cs-CZ" dirty="0" err="1" smtClean="0"/>
              <a:t>chybama</a:t>
            </a:r>
            <a:r>
              <a:rPr lang="cs-CZ" dirty="0" smtClean="0"/>
              <a:t> – chybami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5286380" y="2071678"/>
            <a:ext cx="857256" cy="642942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000364" y="3214686"/>
            <a:ext cx="714380" cy="57150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214678" y="4429132"/>
            <a:ext cx="642942" cy="500066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143504" y="5572140"/>
            <a:ext cx="714380" cy="500066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STYBLÍK,V. – ČECHOVÁ,M. – HAUSER,P. – JEDLIČKA,A. – SEDLÁČEK,B.  Český jazyk pro 5.ročník základní školy. Ilustrovala Eva </a:t>
            </a:r>
            <a:r>
              <a:rPr lang="cs-CZ" sz="2400" dirty="0" err="1" smtClean="0"/>
              <a:t>Natus</a:t>
            </a:r>
            <a:r>
              <a:rPr lang="cs-CZ" sz="2400" dirty="0" smtClean="0"/>
              <a:t>-</a:t>
            </a:r>
            <a:r>
              <a:rPr lang="cs-CZ" sz="2400" dirty="0" err="1" smtClean="0"/>
              <a:t>Šalamounová</a:t>
            </a:r>
            <a:r>
              <a:rPr lang="cs-CZ" sz="2400" dirty="0" smtClean="0"/>
              <a:t>. 9., přepracované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Fortuna  , 1995. 168s. ISBN 80-7168-214-4.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128</TotalTime>
  <Words>369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SKLOŇOVÁNÍ PODSTATNÝCH JMEN</vt:lpstr>
      <vt:lpstr>sráz</vt:lpstr>
      <vt:lpstr>hráz</vt:lpstr>
      <vt:lpstr>mysl</vt:lpstr>
      <vt:lpstr>nesmysl</vt:lpstr>
      <vt:lpstr>neděle</vt:lpstr>
      <vt:lpstr>husa</vt:lpstr>
      <vt:lpstr>nesnáz</vt:lpstr>
      <vt:lpstr>chyba</vt:lpstr>
      <vt:lpstr>Použité zdroje:</vt:lpstr>
    </vt:vector>
  </TitlesOfParts>
  <Company>Windows Xp Ultimate 2008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Šiškovi</dc:creator>
  <cp:lastModifiedBy>třída 5B</cp:lastModifiedBy>
  <cp:revision>15</cp:revision>
  <dcterms:created xsi:type="dcterms:W3CDTF">2011-12-04T20:57:58Z</dcterms:created>
  <dcterms:modified xsi:type="dcterms:W3CDTF">2011-12-20T18:30:39Z</dcterms:modified>
</cp:coreProperties>
</file>