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5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5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21.10.2012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21.10.2012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21.10.2012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21.10.2012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dirty="0" smtClean="0"/>
              <a:t>Klepnutím na 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21.10.2012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Definice státu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Stát je organizované společenství lidí, žijících trvale na určitém ohraničeném území. </a:t>
            </a:r>
            <a:r>
              <a:rPr lang="cs-CZ" sz="1400" dirty="0" smtClean="0"/>
              <a:t>(Eichler, 1995)</a:t>
            </a:r>
          </a:p>
          <a:p>
            <a:endParaRPr lang="cs-CZ" dirty="0" smtClean="0"/>
          </a:p>
          <a:p>
            <a:r>
              <a:rPr lang="cs-CZ" dirty="0" smtClean="0"/>
              <a:t>Stát je svrchovaná organizace, která zakládá svrchovanou </a:t>
            </a:r>
            <a:r>
              <a:rPr lang="cs-CZ" dirty="0" smtClean="0">
                <a:solidFill>
                  <a:srgbClr val="FF0000"/>
                </a:solidFill>
              </a:rPr>
              <a:t>jurisdikci</a:t>
            </a:r>
            <a:r>
              <a:rPr lang="cs-CZ" dirty="0" smtClean="0"/>
              <a:t> uvnitř přesně stanovených územních hranic. Prostřednictvím soustavy stále fungujících </a:t>
            </a:r>
            <a:r>
              <a:rPr lang="cs-CZ" dirty="0" smtClean="0">
                <a:solidFill>
                  <a:srgbClr val="FF0000"/>
                </a:solidFill>
              </a:rPr>
              <a:t>institucí</a:t>
            </a:r>
            <a:r>
              <a:rPr lang="cs-CZ" dirty="0" smtClean="0"/>
              <a:t> vykonává </a:t>
            </a:r>
            <a:r>
              <a:rPr lang="cs-CZ" dirty="0" smtClean="0">
                <a:solidFill>
                  <a:srgbClr val="FF0000"/>
                </a:solidFill>
              </a:rPr>
              <a:t>autoritu</a:t>
            </a:r>
            <a:r>
              <a:rPr lang="cs-CZ" dirty="0" smtClean="0"/>
              <a:t>. </a:t>
            </a:r>
            <a:r>
              <a:rPr lang="cs-CZ" sz="1400" dirty="0" smtClean="0"/>
              <a:t>(</a:t>
            </a:r>
            <a:r>
              <a:rPr lang="cs-CZ" sz="1400" dirty="0" err="1" smtClean="0"/>
              <a:t>Heywood</a:t>
            </a:r>
            <a:r>
              <a:rPr lang="cs-CZ" sz="1400" dirty="0" smtClean="0"/>
              <a:t>, 2008)</a:t>
            </a:r>
            <a:endParaRPr lang="cs-CZ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to stát?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sz="1400" dirty="0" smtClean="0"/>
          </a:p>
          <a:p>
            <a:r>
              <a:rPr lang="cs-CZ" dirty="0" smtClean="0">
                <a:latin typeface="+mj-lt"/>
                <a:ea typeface="+mj-ea"/>
                <a:cs typeface="+mj-cs"/>
              </a:rPr>
              <a:t>úřední pravomoc, zejména soudní </a:t>
            </a:r>
            <a:r>
              <a:rPr lang="cs-CZ" sz="1400" dirty="0" smtClean="0">
                <a:latin typeface="+mj-lt"/>
                <a:ea typeface="+mj-ea"/>
                <a:cs typeface="+mj-cs"/>
              </a:rPr>
              <a:t>(</a:t>
            </a:r>
            <a:r>
              <a:rPr lang="cs-CZ" sz="1400" dirty="0" err="1" smtClean="0">
                <a:latin typeface="+mj-lt"/>
                <a:ea typeface="+mj-ea"/>
                <a:cs typeface="+mj-cs"/>
              </a:rPr>
              <a:t>ASCS</a:t>
            </a:r>
            <a:r>
              <a:rPr lang="cs-CZ" sz="1400" dirty="0" smtClean="0">
                <a:latin typeface="+mj-lt"/>
                <a:ea typeface="+mj-ea"/>
                <a:cs typeface="+mj-cs"/>
              </a:rPr>
              <a:t>, 1997)</a:t>
            </a:r>
          </a:p>
          <a:p>
            <a:pPr>
              <a:buNone/>
            </a:pPr>
            <a:endParaRPr lang="cs-CZ" sz="1400" dirty="0" smtClean="0">
              <a:latin typeface="+mj-lt"/>
              <a:ea typeface="+mj-ea"/>
              <a:cs typeface="+mj-cs"/>
            </a:endParaRPr>
          </a:p>
          <a:p>
            <a:pPr>
              <a:buNone/>
            </a:pPr>
            <a:endParaRPr lang="cs-CZ" sz="4100" b="1" dirty="0" smtClean="0"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>
              <a:buNone/>
            </a:pPr>
            <a:r>
              <a:rPr lang="cs-CZ" sz="41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instituce</a:t>
            </a:r>
          </a:p>
          <a:p>
            <a:pPr>
              <a:buNone/>
            </a:pPr>
            <a:endParaRPr lang="cs-CZ" sz="4100" b="1" dirty="0" smtClean="0"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r>
              <a:rPr lang="cs-CZ" dirty="0" smtClean="0"/>
              <a:t>práv. souhrn vztahů mezi lidmi upravený právními normami  </a:t>
            </a:r>
            <a:r>
              <a:rPr lang="cs-CZ" sz="1400" dirty="0" smtClean="0"/>
              <a:t>(</a:t>
            </a:r>
            <a:r>
              <a:rPr lang="cs-CZ" sz="1400" dirty="0" err="1" smtClean="0"/>
              <a:t>ASCS</a:t>
            </a:r>
            <a:r>
              <a:rPr lang="cs-CZ" sz="1400" dirty="0" smtClean="0"/>
              <a:t>, 1997)</a:t>
            </a:r>
          </a:p>
          <a:p>
            <a:endParaRPr lang="cs-CZ" sz="1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>
                <a:effectLst/>
              </a:rPr>
              <a:t>jurisdikce</a:t>
            </a:r>
            <a:endParaRPr lang="cs-CZ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vztah, kdy osoby nebo instituce přejímají vůdčí roli a prosazují své cíle </a:t>
            </a:r>
            <a:r>
              <a:rPr lang="cs-CZ" sz="1400" dirty="0" smtClean="0">
                <a:solidFill>
                  <a:prstClr val="black"/>
                </a:solidFill>
              </a:rPr>
              <a:t>(</a:t>
            </a:r>
            <a:r>
              <a:rPr lang="cs-CZ" sz="1400" dirty="0" err="1" smtClean="0">
                <a:solidFill>
                  <a:prstClr val="black"/>
                </a:solidFill>
              </a:rPr>
              <a:t>ASCS</a:t>
            </a:r>
            <a:r>
              <a:rPr lang="cs-CZ" sz="1400" dirty="0" smtClean="0">
                <a:solidFill>
                  <a:prstClr val="black"/>
                </a:solidFill>
              </a:rPr>
              <a:t>, 1997)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effectLst/>
              </a:rPr>
              <a:t>autorita</a:t>
            </a:r>
            <a:endParaRPr lang="cs-CZ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Stát je suverénní (svrchovaný</a:t>
            </a:r>
            <a:r>
              <a:rPr lang="cs-CZ" dirty="0" smtClean="0"/>
              <a:t>).</a:t>
            </a:r>
            <a:endParaRPr lang="cs-CZ" dirty="0" smtClean="0"/>
          </a:p>
          <a:p>
            <a:r>
              <a:rPr lang="cs-CZ" dirty="0" smtClean="0"/>
              <a:t>Státní instituce jsou </a:t>
            </a:r>
            <a:r>
              <a:rPr lang="cs-CZ" dirty="0" smtClean="0"/>
              <a:t>veřejné.</a:t>
            </a:r>
            <a:endParaRPr lang="cs-CZ" dirty="0" smtClean="0"/>
          </a:p>
          <a:p>
            <a:pPr>
              <a:buNone/>
            </a:pPr>
            <a:r>
              <a:rPr lang="cs-CZ" sz="1800" dirty="0" smtClean="0"/>
              <a:t>  (založené na kolektivním rozhodování, ne na zájmech jednotlivců)</a:t>
            </a:r>
          </a:p>
          <a:p>
            <a:r>
              <a:rPr lang="cs-CZ" dirty="0" smtClean="0"/>
              <a:t>Stát se </a:t>
            </a:r>
            <a:r>
              <a:rPr lang="cs-CZ" dirty="0" smtClean="0">
                <a:solidFill>
                  <a:srgbClr val="FF0000"/>
                </a:solidFill>
              </a:rPr>
              <a:t>apriorně</a:t>
            </a:r>
            <a:r>
              <a:rPr lang="cs-CZ" dirty="0" smtClean="0"/>
              <a:t> těší </a:t>
            </a:r>
            <a:r>
              <a:rPr lang="cs-CZ" dirty="0" smtClean="0">
                <a:solidFill>
                  <a:srgbClr val="FF0000"/>
                </a:solidFill>
              </a:rPr>
              <a:t>legitimitě</a:t>
            </a:r>
            <a:r>
              <a:rPr lang="cs-CZ" dirty="0" smtClean="0"/>
              <a:t>.</a:t>
            </a:r>
            <a:endParaRPr lang="cs-CZ" dirty="0" smtClean="0"/>
          </a:p>
          <a:p>
            <a:pPr>
              <a:buNone/>
            </a:pPr>
            <a:endParaRPr lang="cs-CZ" sz="1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Charakteristika státu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předem daný, na zkušenosti nezávislý, předzkušenostní </a:t>
            </a:r>
            <a:r>
              <a:rPr lang="cs-CZ" sz="1400" dirty="0" smtClean="0">
                <a:solidFill>
                  <a:prstClr val="black"/>
                </a:solidFill>
              </a:rPr>
              <a:t>(</a:t>
            </a:r>
            <a:r>
              <a:rPr lang="cs-CZ" sz="1400" dirty="0" err="1" smtClean="0">
                <a:solidFill>
                  <a:prstClr val="black"/>
                </a:solidFill>
              </a:rPr>
              <a:t>ASCS</a:t>
            </a:r>
            <a:r>
              <a:rPr lang="cs-CZ" sz="1400" dirty="0" smtClean="0">
                <a:solidFill>
                  <a:prstClr val="black"/>
                </a:solidFill>
              </a:rPr>
              <a:t>, 1997)</a:t>
            </a:r>
          </a:p>
          <a:p>
            <a:endParaRPr lang="cs-CZ" dirty="0" smtClean="0"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>
              <a:buNone/>
            </a:pPr>
            <a:r>
              <a:rPr lang="cs-CZ" sz="41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legitimita</a:t>
            </a:r>
          </a:p>
          <a:p>
            <a:r>
              <a:rPr lang="cs-CZ" sz="2900" dirty="0" smtClean="0"/>
              <a:t>oprávněnost státní moci, legitimnost na základě jistých zásad, určitého pojetí hodnot (na rozdíl od legality, tj. formální zákonnosti) </a:t>
            </a:r>
            <a:r>
              <a:rPr lang="cs-CZ" sz="1400" dirty="0" smtClean="0">
                <a:solidFill>
                  <a:prstClr val="black"/>
                </a:solidFill>
              </a:rPr>
              <a:t>(</a:t>
            </a:r>
            <a:r>
              <a:rPr lang="cs-CZ" sz="1400" dirty="0" err="1" smtClean="0">
                <a:solidFill>
                  <a:prstClr val="black"/>
                </a:solidFill>
              </a:rPr>
              <a:t>ASCS</a:t>
            </a:r>
            <a:r>
              <a:rPr lang="cs-CZ" sz="1400" dirty="0" smtClean="0">
                <a:solidFill>
                  <a:prstClr val="black"/>
                </a:solidFill>
              </a:rPr>
              <a:t>, 1997)</a:t>
            </a:r>
          </a:p>
          <a:p>
            <a:pPr>
              <a:buNone/>
            </a:pPr>
            <a:endParaRPr lang="cs-CZ" sz="4100" b="1" dirty="0" smtClean="0"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effectLst/>
              </a:rPr>
              <a:t>apriorní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Stát je suverénní (svrchovaný</a:t>
            </a:r>
            <a:r>
              <a:rPr lang="cs-CZ" dirty="0" smtClean="0"/>
              <a:t>).</a:t>
            </a:r>
            <a:endParaRPr lang="cs-CZ" dirty="0" smtClean="0"/>
          </a:p>
          <a:p>
            <a:r>
              <a:rPr lang="cs-CZ" dirty="0" smtClean="0"/>
              <a:t>Státní instituce jsou </a:t>
            </a:r>
            <a:r>
              <a:rPr lang="cs-CZ" dirty="0" smtClean="0"/>
              <a:t>veřejné. </a:t>
            </a:r>
            <a:endParaRPr lang="cs-CZ" dirty="0" smtClean="0"/>
          </a:p>
          <a:p>
            <a:pPr>
              <a:buNone/>
            </a:pPr>
            <a:r>
              <a:rPr lang="cs-CZ" sz="1800" dirty="0" smtClean="0"/>
              <a:t>  (založené na kolektivním rozhodování, ne na zájmech jednotlivců)</a:t>
            </a:r>
          </a:p>
          <a:p>
            <a:r>
              <a:rPr lang="cs-CZ" dirty="0" smtClean="0"/>
              <a:t>Stát se apriorně těší </a:t>
            </a:r>
            <a:r>
              <a:rPr lang="cs-CZ" dirty="0" smtClean="0"/>
              <a:t>legitimitě.</a:t>
            </a:r>
            <a:endParaRPr lang="cs-CZ" dirty="0" smtClean="0"/>
          </a:p>
          <a:p>
            <a:r>
              <a:rPr lang="cs-CZ" dirty="0" smtClean="0"/>
              <a:t>Stát je nástrojem </a:t>
            </a:r>
            <a:r>
              <a:rPr lang="cs-CZ" dirty="0" smtClean="0"/>
              <a:t>ovládání.</a:t>
            </a:r>
            <a:endParaRPr lang="cs-CZ" dirty="0" smtClean="0"/>
          </a:p>
          <a:p>
            <a:r>
              <a:rPr lang="cs-CZ" dirty="0" smtClean="0"/>
              <a:t>Stát je územní </a:t>
            </a:r>
            <a:r>
              <a:rPr lang="cs-CZ" dirty="0" smtClean="0"/>
              <a:t>organizace. </a:t>
            </a:r>
            <a:endParaRPr lang="cs-CZ" dirty="0" smtClean="0"/>
          </a:p>
          <a:p>
            <a:pPr algn="r">
              <a:buNone/>
            </a:pPr>
            <a:r>
              <a:rPr lang="cs-CZ" sz="1400" dirty="0" smtClean="0">
                <a:solidFill>
                  <a:prstClr val="black"/>
                </a:solidFill>
              </a:rPr>
              <a:t>(</a:t>
            </a:r>
            <a:r>
              <a:rPr lang="cs-CZ" sz="1400" dirty="0" err="1" smtClean="0">
                <a:solidFill>
                  <a:prstClr val="black"/>
                </a:solidFill>
              </a:rPr>
              <a:t>Heywood</a:t>
            </a:r>
            <a:r>
              <a:rPr lang="cs-CZ" sz="1400" dirty="0" smtClean="0">
                <a:solidFill>
                  <a:prstClr val="black"/>
                </a:solidFill>
              </a:rPr>
              <a:t>, 2008)</a:t>
            </a:r>
            <a:endParaRPr lang="cs-CZ" dirty="0" smtClean="0"/>
          </a:p>
          <a:p>
            <a:pPr algn="r"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Charakteristika státu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33222" indent="-514350"/>
            <a:r>
              <a:rPr lang="cs-CZ" dirty="0" smtClean="0"/>
              <a:t>státní administrativa </a:t>
            </a:r>
            <a:endParaRPr lang="cs-CZ" sz="2000" dirty="0" smtClean="0"/>
          </a:p>
          <a:p>
            <a:pPr marL="633222" indent="-514350"/>
            <a:r>
              <a:rPr lang="cs-CZ" dirty="0" smtClean="0"/>
              <a:t>ohraničené území</a:t>
            </a:r>
          </a:p>
          <a:p>
            <a:pPr marL="633222" indent="-514350"/>
            <a:r>
              <a:rPr lang="cs-CZ" dirty="0" smtClean="0"/>
              <a:t>občané</a:t>
            </a:r>
          </a:p>
          <a:p>
            <a:pPr marL="633222" indent="-514350"/>
            <a:r>
              <a:rPr lang="cs-CZ" dirty="0" smtClean="0"/>
              <a:t>ozbrojená moc </a:t>
            </a:r>
            <a:endParaRPr lang="cs-CZ" sz="2000" dirty="0" smtClean="0"/>
          </a:p>
          <a:p>
            <a:pPr marL="633222" indent="-514350"/>
            <a:r>
              <a:rPr lang="cs-CZ" dirty="0" smtClean="0"/>
              <a:t>právní subjektivita </a:t>
            </a:r>
          </a:p>
          <a:p>
            <a:pPr marL="633222" indent="-514350">
              <a:buNone/>
            </a:pPr>
            <a:r>
              <a:rPr lang="cs-CZ" dirty="0" smtClean="0"/>
              <a:t>	</a:t>
            </a:r>
            <a:r>
              <a:rPr lang="cs-CZ" sz="2000" dirty="0" smtClean="0"/>
              <a:t>(způsobilost samostatně vystupovat v právních vztazích)</a:t>
            </a:r>
          </a:p>
          <a:p>
            <a:pPr marL="633222" indent="-514350" algn="r">
              <a:buNone/>
            </a:pPr>
            <a:r>
              <a:rPr lang="cs-CZ" sz="1400" dirty="0" smtClean="0">
                <a:solidFill>
                  <a:prstClr val="black"/>
                </a:solidFill>
              </a:rPr>
              <a:t>(Eichler, 1995)</a:t>
            </a:r>
            <a:endParaRPr lang="cs-CZ" sz="2000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Stát dále charakterizuje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Otestujte si osvojené znalosti</a:t>
            </a:r>
            <a:br>
              <a:rPr lang="cs-CZ" dirty="0" smtClean="0"/>
            </a:br>
            <a:r>
              <a:rPr lang="cs-CZ" dirty="0" smtClean="0"/>
              <a:t>(</a:t>
            </a:r>
            <a:r>
              <a:rPr lang="cs-CZ" sz="2800" dirty="0" smtClean="0"/>
              <a:t>Vyberte vhodná synonyma zvýrazněných slov.)</a:t>
            </a:r>
            <a:endParaRPr lang="cs-CZ" sz="28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4721010"/>
          </a:xfrm>
          <a:ln>
            <a:noFill/>
          </a:ln>
        </p:spPr>
        <p:txBody>
          <a:bodyPr wrap="square" anchor="ctr" anchorCtr="1">
            <a:normAutofit/>
          </a:bodyPr>
          <a:lstStyle/>
          <a:p>
            <a:endParaRPr lang="cs-CZ" dirty="0" smtClean="0"/>
          </a:p>
          <a:p>
            <a:r>
              <a:rPr lang="cs-CZ" dirty="0" smtClean="0"/>
              <a:t>Stát je mimo jiné charakterizován </a:t>
            </a:r>
            <a:r>
              <a:rPr lang="cs-CZ" dirty="0" smtClean="0"/>
              <a:t>svrchovanou</a:t>
            </a:r>
            <a:r>
              <a:rPr lang="cs-CZ" dirty="0" smtClean="0"/>
              <a:t> </a:t>
            </a:r>
            <a:r>
              <a:rPr lang="cs-CZ" b="1" u="sng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soudní mocí</a:t>
            </a:r>
            <a:r>
              <a:rPr lang="cs-CZ" dirty="0" smtClean="0"/>
              <a:t>. </a:t>
            </a:r>
          </a:p>
          <a:p>
            <a:r>
              <a:rPr lang="cs-CZ" dirty="0" smtClean="0"/>
              <a:t>Z právního hlediska je pro definici podstatná </a:t>
            </a:r>
            <a:r>
              <a:rPr lang="cs-CZ" b="1" u="sng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státní svrchovanost</a:t>
            </a:r>
            <a:r>
              <a:rPr lang="cs-CZ" dirty="0" smtClean="0"/>
              <a:t>. </a:t>
            </a:r>
          </a:p>
          <a:p>
            <a:r>
              <a:rPr lang="cs-CZ" b="1" u="sng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Oprávněnost státní moci</a:t>
            </a:r>
            <a:r>
              <a:rPr lang="cs-CZ" dirty="0" smtClean="0"/>
              <a:t> je předem daným zdrojem autority státu.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u="sng" dirty="0" smtClean="0"/>
              <a:t>synonyma</a:t>
            </a:r>
            <a:r>
              <a:rPr lang="cs-CZ" dirty="0" smtClean="0"/>
              <a:t>:</a:t>
            </a:r>
          </a:p>
          <a:p>
            <a:pPr>
              <a:buNone/>
            </a:pPr>
            <a:endParaRPr lang="cs-CZ" dirty="0" smtClean="0"/>
          </a:p>
          <a:p>
            <a:r>
              <a:rPr lang="cs-CZ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legitimita</a:t>
            </a:r>
          </a:p>
          <a:p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jurisdikce</a:t>
            </a:r>
          </a:p>
          <a:p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suverenita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Otestujte si osvojené znalosti</a:t>
            </a:r>
            <a:br>
              <a:rPr lang="cs-CZ" dirty="0" smtClean="0"/>
            </a:br>
            <a:r>
              <a:rPr lang="cs-CZ" dirty="0" smtClean="0"/>
              <a:t>(</a:t>
            </a:r>
            <a:r>
              <a:rPr lang="cs-CZ" sz="2800" dirty="0" smtClean="0"/>
              <a:t>Vyberte vhodná synonyma zvýrazněných slov.)</a:t>
            </a:r>
            <a:endParaRPr lang="cs-CZ" sz="28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4721010"/>
          </a:xfrm>
          <a:ln>
            <a:noFill/>
          </a:ln>
        </p:spPr>
        <p:txBody>
          <a:bodyPr wrap="square" anchor="ctr" anchorCtr="1">
            <a:normAutofit/>
          </a:bodyPr>
          <a:lstStyle/>
          <a:p>
            <a:endParaRPr lang="cs-CZ" dirty="0" smtClean="0"/>
          </a:p>
          <a:p>
            <a:r>
              <a:rPr lang="cs-CZ" dirty="0" smtClean="0"/>
              <a:t>Stát je mimo jiné charakterizován </a:t>
            </a:r>
            <a:r>
              <a:rPr lang="cs-CZ" dirty="0" smtClean="0"/>
              <a:t>svrchovanou</a:t>
            </a:r>
            <a:r>
              <a:rPr lang="cs-CZ" dirty="0" smtClean="0"/>
              <a:t> </a:t>
            </a:r>
            <a:r>
              <a:rPr lang="cs-CZ" b="1" u="sng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soudní mocí</a:t>
            </a:r>
            <a:r>
              <a:rPr lang="cs-CZ" dirty="0" smtClean="0"/>
              <a:t>. </a:t>
            </a:r>
          </a:p>
          <a:p>
            <a:r>
              <a:rPr lang="cs-CZ" dirty="0" smtClean="0"/>
              <a:t>Z právního hlediska je pro definici podstatná </a:t>
            </a:r>
            <a:r>
              <a:rPr lang="cs-CZ" b="1" u="sng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státní svrchovanost</a:t>
            </a:r>
            <a:r>
              <a:rPr lang="cs-CZ" dirty="0" smtClean="0"/>
              <a:t>. </a:t>
            </a:r>
          </a:p>
          <a:p>
            <a:r>
              <a:rPr lang="cs-CZ" b="1" u="sng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Oprávněnost státní moci</a:t>
            </a:r>
            <a:r>
              <a:rPr lang="cs-CZ" dirty="0" smtClean="0"/>
              <a:t> je předem daným zdrojem autority státu.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u="sng" dirty="0" smtClean="0"/>
              <a:t>synonyma</a:t>
            </a:r>
            <a:r>
              <a:rPr lang="cs-CZ" dirty="0" smtClean="0"/>
              <a:t>:</a:t>
            </a:r>
          </a:p>
          <a:p>
            <a:pPr>
              <a:buNone/>
            </a:pPr>
            <a:endParaRPr lang="cs-CZ" dirty="0" smtClean="0"/>
          </a:p>
          <a:p>
            <a:r>
              <a:rPr lang="cs-CZ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legitimita</a:t>
            </a:r>
          </a:p>
          <a:p>
            <a:pPr>
              <a:buNone/>
            </a:pP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jurisdikce</a:t>
            </a:r>
          </a:p>
          <a:p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suverenita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cxnSp>
        <p:nvCxnSpPr>
          <p:cNvPr id="8" name="Přímá spojovací šipka 7"/>
          <p:cNvCxnSpPr/>
          <p:nvPr/>
        </p:nvCxnSpPr>
        <p:spPr>
          <a:xfrm flipH="1">
            <a:off x="3851920" y="2780928"/>
            <a:ext cx="1008112" cy="1800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 flipH="1" flipV="1">
            <a:off x="1763688" y="2996952"/>
            <a:ext cx="3096344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 flipH="1" flipV="1">
            <a:off x="3923928" y="4149080"/>
            <a:ext cx="936104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Stát je </a:t>
            </a:r>
            <a:r>
              <a:rPr lang="cs-CZ" dirty="0" smtClean="0"/>
              <a:t>……………..... společenství </a:t>
            </a:r>
            <a:r>
              <a:rPr lang="cs-CZ" dirty="0" smtClean="0"/>
              <a:t>lidí, žijících trvale na určitém ohraničeném území. </a:t>
            </a:r>
            <a:r>
              <a:rPr lang="cs-CZ" sz="1400" dirty="0" smtClean="0"/>
              <a:t>(Eichler, 1995</a:t>
            </a:r>
            <a:r>
              <a:rPr lang="cs-CZ" sz="1400" dirty="0" smtClean="0"/>
              <a:t>)</a:t>
            </a:r>
          </a:p>
          <a:p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r>
              <a:rPr lang="cs-CZ" dirty="0" smtClean="0"/>
              <a:t>Stát je svrchovaná organizace, která zakládá svrchovanou </a:t>
            </a:r>
            <a:r>
              <a:rPr lang="cs-CZ" dirty="0" smtClean="0"/>
              <a:t>………… uvnitř </a:t>
            </a:r>
            <a:r>
              <a:rPr lang="cs-CZ" dirty="0" smtClean="0"/>
              <a:t>přesně stanovených územních hranic. Prostřednictvím soustavy stále fungujících </a:t>
            </a:r>
            <a:r>
              <a:rPr lang="cs-CZ" dirty="0" smtClean="0"/>
              <a:t>………… vykonává ………. </a:t>
            </a:r>
            <a:r>
              <a:rPr lang="cs-CZ" sz="1400" dirty="0" smtClean="0"/>
              <a:t>(</a:t>
            </a:r>
            <a:r>
              <a:rPr lang="cs-CZ" sz="1400" dirty="0" err="1" smtClean="0"/>
              <a:t>Heywood</a:t>
            </a:r>
            <a:r>
              <a:rPr lang="cs-CZ" sz="1400" dirty="0" smtClean="0"/>
              <a:t>, 2008)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Otestujte </a:t>
            </a:r>
            <a:r>
              <a:rPr lang="cs-CZ" dirty="0" smtClean="0"/>
              <a:t>si osvojené </a:t>
            </a:r>
            <a:r>
              <a:rPr lang="cs-CZ" dirty="0" smtClean="0"/>
              <a:t>znalosti</a:t>
            </a:r>
            <a:br>
              <a:rPr lang="cs-CZ" dirty="0" smtClean="0"/>
            </a:br>
            <a:r>
              <a:rPr lang="cs-CZ" sz="2800" dirty="0" smtClean="0"/>
              <a:t>(Doplňte v definicích patřičné výrazy.)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Stát je </a:t>
            </a:r>
            <a:r>
              <a:rPr lang="cs-CZ" b="1" dirty="0" smtClean="0">
                <a:solidFill>
                  <a:schemeClr val="tx2"/>
                </a:solidFill>
              </a:rPr>
              <a:t>organizované</a:t>
            </a:r>
            <a:r>
              <a:rPr lang="cs-CZ" dirty="0" smtClean="0"/>
              <a:t> společenství </a:t>
            </a:r>
            <a:r>
              <a:rPr lang="cs-CZ" dirty="0" smtClean="0"/>
              <a:t>lidí, žijících trvale na určitém ohraničeném území. </a:t>
            </a:r>
            <a:r>
              <a:rPr lang="cs-CZ" sz="1400" dirty="0" smtClean="0"/>
              <a:t>(Eichler, 1995</a:t>
            </a:r>
            <a:r>
              <a:rPr lang="cs-CZ" sz="1400" dirty="0" smtClean="0"/>
              <a:t>)</a:t>
            </a:r>
          </a:p>
          <a:p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r>
              <a:rPr lang="cs-CZ" dirty="0" smtClean="0"/>
              <a:t>Stát je svrchovaná organizace, která zakládá svrchovanou </a:t>
            </a:r>
            <a:r>
              <a:rPr lang="cs-CZ" b="1" dirty="0" smtClean="0">
                <a:solidFill>
                  <a:schemeClr val="tx2"/>
                </a:solidFill>
              </a:rPr>
              <a:t>jurisdikci</a:t>
            </a:r>
            <a:r>
              <a:rPr lang="cs-CZ" dirty="0" smtClean="0"/>
              <a:t> uvnitř </a:t>
            </a:r>
            <a:r>
              <a:rPr lang="cs-CZ" dirty="0" smtClean="0"/>
              <a:t>přesně stanovených územních hranic. Prostřednictvím soustavy stále fungujících </a:t>
            </a:r>
            <a:r>
              <a:rPr lang="cs-CZ" b="1" dirty="0" smtClean="0">
                <a:solidFill>
                  <a:schemeClr val="tx2"/>
                </a:solidFill>
              </a:rPr>
              <a:t>institucí</a:t>
            </a:r>
            <a:r>
              <a:rPr lang="cs-CZ" dirty="0" smtClean="0"/>
              <a:t> vykonává </a:t>
            </a:r>
            <a:r>
              <a:rPr lang="cs-CZ" b="1" dirty="0" smtClean="0">
                <a:solidFill>
                  <a:schemeClr val="tx2"/>
                </a:solidFill>
              </a:rPr>
              <a:t>autoritu</a:t>
            </a:r>
            <a:r>
              <a:rPr lang="cs-CZ" dirty="0" smtClean="0"/>
              <a:t>. </a:t>
            </a:r>
            <a:r>
              <a:rPr lang="cs-CZ" sz="1400" dirty="0" smtClean="0"/>
              <a:t>(</a:t>
            </a:r>
            <a:r>
              <a:rPr lang="cs-CZ" sz="1400" dirty="0" err="1" smtClean="0"/>
              <a:t>Heywood</a:t>
            </a:r>
            <a:r>
              <a:rPr lang="cs-CZ" sz="1400" dirty="0" smtClean="0"/>
              <a:t>, 2008)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Otestujte </a:t>
            </a:r>
            <a:r>
              <a:rPr lang="cs-CZ" dirty="0" smtClean="0"/>
              <a:t>si osvojené </a:t>
            </a:r>
            <a:r>
              <a:rPr lang="cs-CZ" dirty="0" smtClean="0"/>
              <a:t>znalosti</a:t>
            </a:r>
            <a:br>
              <a:rPr lang="cs-CZ" dirty="0" smtClean="0"/>
            </a:br>
            <a:r>
              <a:rPr lang="cs-CZ" sz="2800" dirty="0" smtClean="0"/>
              <a:t>(Doplňte v definicích patřičné výrazy.)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i="1" dirty="0" smtClean="0"/>
              <a:t>Akademický slovník cizích slov: [A-Ž]</a:t>
            </a:r>
            <a:r>
              <a:rPr lang="cs-CZ" sz="2000" dirty="0" smtClean="0"/>
              <a:t>. 1. </a:t>
            </a:r>
            <a:r>
              <a:rPr lang="cs-CZ" sz="2000" dirty="0" err="1" smtClean="0"/>
              <a:t>vyd</a:t>
            </a:r>
            <a:r>
              <a:rPr lang="cs-CZ" sz="2000" dirty="0" smtClean="0"/>
              <a:t>. Praha: Academia, 1997. </a:t>
            </a:r>
            <a:r>
              <a:rPr lang="cs-CZ" sz="2000" dirty="0" err="1" smtClean="0"/>
              <a:t>ISBN</a:t>
            </a:r>
            <a:r>
              <a:rPr lang="cs-CZ" sz="2000" dirty="0" smtClean="0"/>
              <a:t> 80-200-0607-9. </a:t>
            </a:r>
          </a:p>
          <a:p>
            <a:r>
              <a:rPr lang="cs-CZ" sz="2000" dirty="0" smtClean="0"/>
              <a:t>EICHLER, Bohuslav, Radovan RYSKA a Vladimír SVOBODA. </a:t>
            </a:r>
            <a:r>
              <a:rPr lang="cs-CZ" sz="2000" i="1" dirty="0" smtClean="0"/>
              <a:t>Základy státoprávní teorie, ekonomie a ekonomiky, neformální logiky</a:t>
            </a:r>
            <a:r>
              <a:rPr lang="cs-CZ" sz="2000" dirty="0" smtClean="0"/>
              <a:t>: </a:t>
            </a:r>
            <a:r>
              <a:rPr lang="cs-CZ" sz="2000" i="1" dirty="0" smtClean="0"/>
              <a:t>Z</a:t>
            </a:r>
            <a:r>
              <a:rPr lang="cs-CZ" sz="2000" i="1" dirty="0" smtClean="0"/>
              <a:t>áklady </a:t>
            </a:r>
            <a:r>
              <a:rPr lang="cs-CZ" sz="2000" i="1" dirty="0" smtClean="0"/>
              <a:t>společenských věd pro střední školy</a:t>
            </a:r>
            <a:r>
              <a:rPr lang="cs-CZ" sz="2000" dirty="0" smtClean="0"/>
              <a:t>. 1. </a:t>
            </a:r>
            <a:r>
              <a:rPr lang="cs-CZ" sz="2000" dirty="0" err="1" smtClean="0"/>
              <a:t>vyd</a:t>
            </a:r>
            <a:r>
              <a:rPr lang="cs-CZ" sz="2000" dirty="0" smtClean="0"/>
              <a:t>. Praha: Fortuna, 1995. </a:t>
            </a:r>
            <a:r>
              <a:rPr lang="cs-CZ" sz="2000" dirty="0" err="1" smtClean="0"/>
              <a:t>ISBN</a:t>
            </a:r>
            <a:r>
              <a:rPr lang="cs-CZ" sz="2000" dirty="0" smtClean="0"/>
              <a:t> 80-716-8240-3. </a:t>
            </a:r>
          </a:p>
          <a:p>
            <a:r>
              <a:rPr lang="cs-CZ" sz="2000" dirty="0" err="1" smtClean="0"/>
              <a:t>Heywood</a:t>
            </a:r>
            <a:r>
              <a:rPr lang="cs-CZ" sz="2000" dirty="0" smtClean="0"/>
              <a:t>, Andrey. Politologie. Z angličtiny přeložil Zdeněk Masopust, Plzeň: Aleš Čeněk, 2008. </a:t>
            </a:r>
            <a:r>
              <a:rPr lang="cs-CZ" sz="2000" dirty="0" err="1" smtClean="0"/>
              <a:t>ISBN</a:t>
            </a:r>
            <a:r>
              <a:rPr lang="cs-CZ" sz="2000" dirty="0" smtClean="0"/>
              <a:t> 978-80-7380-115-1.</a:t>
            </a:r>
          </a:p>
          <a:p>
            <a:endParaRPr lang="cs-CZ" sz="2000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199</TotalTime>
  <Words>286</Words>
  <Application>Microsoft Office PowerPoint</Application>
  <PresentationFormat>Předvádění na obrazovce (4:3)</PresentationFormat>
  <Paragraphs>85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Shluk</vt:lpstr>
      <vt:lpstr>Definice státu</vt:lpstr>
      <vt:lpstr>Co je to stát?</vt:lpstr>
      <vt:lpstr>jurisdikce</vt:lpstr>
      <vt:lpstr>autorita</vt:lpstr>
      <vt:lpstr>Charakteristika státu</vt:lpstr>
      <vt:lpstr>apriorní</vt:lpstr>
      <vt:lpstr>Charakteristika státu</vt:lpstr>
      <vt:lpstr>Stát dále charakterizuje</vt:lpstr>
      <vt:lpstr>Otestujte si osvojené znalosti (Vyberte vhodná synonyma zvýrazněných slov.)</vt:lpstr>
      <vt:lpstr>Otestujte si osvojené znalosti (Vyberte vhodná synonyma zvýrazněných slov.)</vt:lpstr>
      <vt:lpstr> Otestujte si osvojené znalosti (Doplňte v definicích patřičné výrazy.) </vt:lpstr>
      <vt:lpstr> Otestujte si osvojené znalosti (Doplňte v definicích patřičné výrazy.) 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Základy teorie státu</dc:title>
  <dc:creator>PC</dc:creator>
  <cp:lastModifiedBy>PC</cp:lastModifiedBy>
  <cp:revision>25</cp:revision>
  <dcterms:created xsi:type="dcterms:W3CDTF">2012-10-20T16:13:12Z</dcterms:created>
  <dcterms:modified xsi:type="dcterms:W3CDTF">2012-10-21T15:48:01Z</dcterms:modified>
</cp:coreProperties>
</file>