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11" r:id="rId2"/>
    <p:sldId id="256" r:id="rId3"/>
    <p:sldId id="269" r:id="rId4"/>
    <p:sldId id="275" r:id="rId5"/>
    <p:sldId id="274" r:id="rId6"/>
    <p:sldId id="259" r:id="rId7"/>
    <p:sldId id="293" r:id="rId8"/>
    <p:sldId id="276" r:id="rId9"/>
    <p:sldId id="260" r:id="rId10"/>
    <p:sldId id="294" r:id="rId11"/>
    <p:sldId id="295" r:id="rId12"/>
    <p:sldId id="261" r:id="rId13"/>
    <p:sldId id="296" r:id="rId14"/>
    <p:sldId id="297" r:id="rId15"/>
    <p:sldId id="262" r:id="rId16"/>
    <p:sldId id="298" r:id="rId17"/>
    <p:sldId id="299" r:id="rId18"/>
    <p:sldId id="263" r:id="rId19"/>
    <p:sldId id="300" r:id="rId20"/>
    <p:sldId id="301" r:id="rId21"/>
    <p:sldId id="264" r:id="rId22"/>
    <p:sldId id="302" r:id="rId23"/>
    <p:sldId id="303" r:id="rId24"/>
    <p:sldId id="265" r:id="rId25"/>
    <p:sldId id="304" r:id="rId26"/>
    <p:sldId id="305" r:id="rId27"/>
    <p:sldId id="266" r:id="rId28"/>
    <p:sldId id="306" r:id="rId29"/>
    <p:sldId id="307" r:id="rId30"/>
    <p:sldId id="267" r:id="rId31"/>
    <p:sldId id="308" r:id="rId32"/>
    <p:sldId id="309" r:id="rId33"/>
    <p:sldId id="313" r:id="rId34"/>
    <p:sldId id="310" r:id="rId35"/>
    <p:sldId id="312" r:id="rId3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  <a:srgbClr val="FFFF00"/>
    <a:srgbClr val="6600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F356DE8-7AAB-4A8A-9F6D-EB1C93EEAC77}" type="datetimeFigureOut">
              <a:rPr lang="cs-CZ"/>
              <a:pPr/>
              <a:t>6.11.2012</a:t>
            </a:fld>
            <a:endParaRPr lang="cs-CZ"/>
          </a:p>
        </p:txBody>
      </p:sp>
      <p:sp>
        <p:nvSpPr>
          <p:cNvPr id="491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91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672DB88-166F-454F-88D0-24CACB84D08C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Obrázky pocházejí z galerie klipartů MS Office: </a:t>
            </a:r>
            <a:r>
              <a:rPr lang="cs-CZ" b="1" i="1">
                <a:latin typeface="Arial" charset="0"/>
              </a:rPr>
              <a:t>office</a:t>
            </a:r>
            <a:r>
              <a:rPr lang="cs-CZ" i="1">
                <a:latin typeface="Arial" charset="0"/>
              </a:rPr>
              <a:t>.</a:t>
            </a:r>
            <a:r>
              <a:rPr lang="cs-CZ" b="1" i="1">
                <a:latin typeface="Arial" charset="0"/>
              </a:rPr>
              <a:t>microsoft</a:t>
            </a:r>
            <a:r>
              <a:rPr lang="cs-CZ" i="1">
                <a:latin typeface="Arial" charset="0"/>
              </a:rPr>
              <a:t>.com</a:t>
            </a:r>
            <a:r>
              <a:rPr lang="cs-CZ"/>
              <a:t> </a:t>
            </a:r>
            <a:r>
              <a:rPr lang="cs-CZ">
                <a:latin typeface="Arial" charset="0"/>
              </a:rPr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9FC42-6CA1-44E6-B4A2-D456A8135A1A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32CE7-169F-4F96-A44F-AE49CF449F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D678F-81F2-4D18-A806-F8E99E6DC819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2A1D2-4A39-4622-B007-29BA1E5B9A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EE06-0231-4343-BD8F-31BBB579F0D4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59B0C-1DCD-4334-8923-1196E4A26D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30D16-2E12-4294-948B-0E6DA65B38F1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E5E51-39A0-47E2-8F74-67DF7C291C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59686-511C-4BF2-A969-E23FFFF89BC0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80A1A-0B9C-4AB6-BC3E-9D3A3415BF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EE57D-35C1-4D76-A41E-9B21A707D124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43236-56AA-4033-A588-66849CE5A6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2EE9E-EA24-4D13-A217-B33850AA2243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47D93-4E7B-47FB-BF68-9C395DA61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8D37E-8AE6-4709-AFC4-571D07ECB49F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4DEF3-5320-4630-BC9F-4BCA6AB9EB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3C76D-A34A-47D6-B69D-3C45D45F2359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2E6F1-3563-4C4C-8D2B-8782FB3614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F5EAF-72F9-416A-8A3C-68B9F2067A9F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0C973-DBDC-421B-9396-2C5B482FAE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2F73E-F6F9-4A1E-B2D7-AEB99F92C978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DE349-1274-4D9B-BF0C-EEFAEEB988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9511F38-B764-44E6-82B4-7EC3CA144846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7179D4C-66B3-4AC7-96B5-746E51E9E5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15888"/>
            <a:ext cx="83518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Obdélník 3"/>
          <p:cNvSpPr>
            <a:spLocks noChangeArrowheads="1"/>
          </p:cNvSpPr>
          <p:nvPr/>
        </p:nvSpPr>
        <p:spPr bwMode="auto">
          <a:xfrm>
            <a:off x="2771775" y="1268413"/>
            <a:ext cx="4649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EU_12_sada1_05_Inf_Složky, soubory_test_Šeb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258888" y="1638300"/>
          <a:ext cx="6985000" cy="485933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941851"/>
                <a:gridCol w="5042925"/>
              </a:tblGrid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Střední škola, Základní škola a Mateřská škola, Karviná, p. o.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Autor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Mgr. Zdeněk Šebestík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4247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Prezence</a:t>
                      </a:r>
                      <a:r>
                        <a:rPr lang="cs-CZ" sz="1100" baseline="0" dirty="0" smtClean="0">
                          <a:effectLst/>
                        </a:rPr>
                        <a:t>  </a:t>
                      </a:r>
                      <a:r>
                        <a:rPr lang="cs-CZ" sz="1100" dirty="0" smtClean="0">
                          <a:effectLst/>
                        </a:rPr>
                        <a:t>slouží </a:t>
                      </a:r>
                      <a:r>
                        <a:rPr lang="cs-CZ" sz="1100" dirty="0">
                          <a:effectLst/>
                        </a:rPr>
                        <a:t>k procvičení </a:t>
                      </a:r>
                      <a:r>
                        <a:rPr lang="cs-CZ" sz="1100" dirty="0" smtClean="0">
                          <a:effectLst/>
                        </a:rPr>
                        <a:t>poznávání souborů </a:t>
                      </a:r>
                      <a:r>
                        <a:rPr lang="cs-CZ" sz="1100" dirty="0">
                          <a:effectLst/>
                        </a:rPr>
                        <a:t>podle </a:t>
                      </a:r>
                      <a:r>
                        <a:rPr lang="cs-CZ" sz="1100" dirty="0" smtClean="0">
                          <a:effectLst/>
                        </a:rPr>
                        <a:t>přípony</a:t>
                      </a:r>
                      <a:r>
                        <a:rPr lang="cs-CZ" sz="1100" baseline="0" dirty="0" smtClean="0">
                          <a:effectLst/>
                        </a:rPr>
                        <a:t>  formou testu</a:t>
                      </a:r>
                      <a:endParaRPr lang="cs-CZ" sz="1100" dirty="0">
                        <a:effectLst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Vzdělávací oblast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Informační a komunikační technologie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Informatika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Tematická oblast/téma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Software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Výsledky vzdělávání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Orientovat se ve struktuře souborů a složek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Složka, adresář, soubor, dokument, kořenový adresář, přípona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ppt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Typ vzdělávání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Střední vzdělávání, 2. ročník Praktické školy dvouleté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Ověřeno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Datum: </a:t>
                      </a:r>
                      <a:r>
                        <a:rPr lang="cs-CZ" sz="1100" dirty="0" smtClean="0">
                          <a:effectLst/>
                        </a:rPr>
                        <a:t>6.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dirty="0" smtClean="0">
                          <a:effectLst/>
                        </a:rPr>
                        <a:t> 11. </a:t>
                      </a:r>
                      <a:r>
                        <a:rPr lang="cs-CZ" sz="1100" dirty="0">
                          <a:effectLst/>
                        </a:rPr>
                        <a:t>2012                           Třída: II. PRŠ 2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520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Zdroj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 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3"/>
          <p:cNvSpPr txBox="1">
            <a:spLocks noChangeArrowheads="1"/>
          </p:cNvSpPr>
          <p:nvPr/>
        </p:nvSpPr>
        <p:spPr bwMode="auto">
          <a:xfrm>
            <a:off x="755650" y="2133600"/>
            <a:ext cx="7561263" cy="21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 b="1">
                <a:latin typeface="Calibri" pitchFamily="34" charset="0"/>
              </a:rPr>
              <a:t>Udělej si </a:t>
            </a:r>
          </a:p>
          <a:p>
            <a:pPr algn="ctr"/>
            <a:r>
              <a:rPr lang="cs-CZ" sz="4400" b="1">
                <a:latin typeface="Calibri" pitchFamily="34" charset="0"/>
              </a:rPr>
              <a:t> TEST ,</a:t>
            </a:r>
          </a:p>
          <a:p>
            <a:pPr algn="ctr"/>
            <a:r>
              <a:rPr lang="cs-CZ" sz="4400" b="1">
                <a:latin typeface="Calibri" pitchFamily="34" charset="0"/>
              </a:rPr>
              <a:t> jak znáš přípony souborů.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4213" y="1196975"/>
            <a:ext cx="7775575" cy="2370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Obrázek  vytvořený v Malování  má příponu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latin typeface="+mn-lt"/>
            </a:endParaRPr>
          </a:p>
        </p:txBody>
      </p:sp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684213" y="549275"/>
            <a:ext cx="1800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1.</a:t>
            </a:r>
          </a:p>
        </p:txBody>
      </p:sp>
      <p:sp>
        <p:nvSpPr>
          <p:cNvPr id="7" name="Obdélník 6">
            <a:hlinkClick r:id="rId2" action="ppaction://hlinksldjump"/>
          </p:cNvPr>
          <p:cNvSpPr/>
          <p:nvPr/>
        </p:nvSpPr>
        <p:spPr>
          <a:xfrm>
            <a:off x="3395943" y="3409029"/>
            <a:ext cx="2467022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hlinkClick r:id="rId3" action="ppaction://hlinksldjump"/>
              </a:rPr>
              <a:t>- </a:t>
            </a:r>
            <a:r>
              <a:rPr lang="cs-CZ" sz="72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hlinkClick r:id="rId4" action="ppaction://hlinksldjump"/>
              </a:rPr>
              <a:t>com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89561" y="4595259"/>
            <a:ext cx="2295821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hlinkClick r:id="rId5" action="ppaction://hlinksldjump"/>
              </a:rPr>
              <a:t>- </a:t>
            </a:r>
            <a:r>
              <a:rPr lang="cs-CZ" sz="72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hlinkClick r:id="rId5" action="ppaction://hlinksldjump"/>
              </a:rPr>
              <a:t>bmp</a:t>
            </a:r>
            <a:endParaRPr lang="cs-CZ" sz="7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45116" y="2204864"/>
            <a:ext cx="2053768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hlinkClick r:id="rId4" action="ppaction://hlinksldjump"/>
              </a:rPr>
              <a:t>- doc</a:t>
            </a:r>
            <a:endParaRPr lang="cs-CZ" sz="7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  <a:hlinkClick r:id="" action="ppaction://hlinkshowjump?jump=previousslide"/>
              </a:rPr>
              <a:t>zpět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/>
          <p:cNvSpPr/>
          <p:nvPr/>
        </p:nvSpPr>
        <p:spPr>
          <a:xfrm>
            <a:off x="6342063" y="5772150"/>
            <a:ext cx="2555875" cy="681038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4213" y="1196975"/>
            <a:ext cx="77755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Fotografie mají příponu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4213" y="549275"/>
            <a:ext cx="180022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2</a:t>
            </a:r>
            <a:r>
              <a:rPr lang="cs-CZ" sz="48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.</a:t>
            </a:r>
            <a:endParaRPr lang="cs-CZ" sz="48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" name="Obdélník 3">
            <a:hlinkClick r:id="" action="ppaction://hlinkshowjump?jump=nextslide"/>
          </p:cNvPr>
          <p:cNvSpPr/>
          <p:nvPr/>
        </p:nvSpPr>
        <p:spPr>
          <a:xfrm>
            <a:off x="2738454" y="1882571"/>
            <a:ext cx="420836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-</a:t>
            </a:r>
            <a:r>
              <a:rPr lang="cs-CZ" sz="72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+mn-lt"/>
                <a:hlinkClick r:id="" action="ppaction://hlinkshowjump?jump=nextslide"/>
              </a:rPr>
              <a:t>com</a:t>
            </a:r>
            <a:endParaRPr lang="cs-CZ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491880" y="3429000"/>
            <a:ext cx="2736303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hlinkClick r:id="rId2" action="ppaction://hlinksldjump"/>
              </a:rPr>
              <a:t>- </a:t>
            </a:r>
            <a:r>
              <a:rPr lang="cs-CZ" sz="72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hlinkClick r:id="rId2" action="ppaction://hlinksldjump"/>
              </a:rPr>
              <a:t>txt</a:t>
            </a:r>
            <a:endParaRPr lang="cs-CZ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66647" y="5013176"/>
            <a:ext cx="273372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hlinkClick r:id="rId3" action="ppaction://hlinksldjump"/>
              </a:rPr>
              <a:t>-</a:t>
            </a:r>
            <a:r>
              <a:rPr lang="cs-CZ" sz="72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hlinkClick r:id="rId3" action="ppaction://hlinksldjump"/>
              </a:rPr>
              <a:t>jpg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" action="ppaction://hlinkshowjump?jump=previousslide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  <a:hlinkClick r:id="" action="ppaction://hlinkshowjump?jump=previousslide"/>
              </a:rPr>
              <a:t>zpět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>
            <a:hlinkClick r:id="" action="ppaction://hlinkshowjump?jump=nextslide"/>
          </p:cNvPr>
          <p:cNvSpPr/>
          <p:nvPr/>
        </p:nvSpPr>
        <p:spPr>
          <a:xfrm>
            <a:off x="5940425" y="5745163"/>
            <a:ext cx="3024188" cy="719137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4213" y="1196975"/>
            <a:ext cx="7775575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Dokumenty ve Wordu mají příponu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latin typeface="+mn-lt"/>
            </a:endParaRPr>
          </a:p>
        </p:txBody>
      </p:sp>
      <p:sp>
        <p:nvSpPr>
          <p:cNvPr id="21506" name="TextovéPole 2"/>
          <p:cNvSpPr txBox="1">
            <a:spLocks noChangeArrowheads="1"/>
          </p:cNvSpPr>
          <p:nvPr/>
        </p:nvSpPr>
        <p:spPr bwMode="auto">
          <a:xfrm>
            <a:off x="684213" y="549275"/>
            <a:ext cx="1800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3.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878790" y="1940639"/>
            <a:ext cx="1726755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- </a:t>
            </a:r>
            <a:r>
              <a:rPr lang="cs-CZ" sz="7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xls</a:t>
            </a:r>
            <a:endParaRPr lang="cs-CZ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15282" y="4725144"/>
            <a:ext cx="2053768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hlinkClick r:id="rId2" action="ppaction://hlinksldjump"/>
              </a:rPr>
              <a:t>- doc</a:t>
            </a:r>
            <a:endParaRPr lang="cs-CZ" sz="7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  <p:sp>
        <p:nvSpPr>
          <p:cNvPr id="7" name="Obdélník 6">
            <a:hlinkClick r:id="" action="ppaction://hlinkshowjump?jump=nextslide"/>
          </p:cNvPr>
          <p:cNvSpPr/>
          <p:nvPr/>
        </p:nvSpPr>
        <p:spPr>
          <a:xfrm>
            <a:off x="3497850" y="3356992"/>
            <a:ext cx="2488631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hlinkClick r:id="" action="ppaction://hlinkshowjump?jump=nextslide"/>
              </a:rPr>
              <a:t>- </a:t>
            </a:r>
            <a:r>
              <a:rPr lang="cs-CZ" sz="7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hlinkClick r:id="" action="ppaction://hlinkshowjump?jump=nextslide"/>
              </a:rPr>
              <a:t>waw</a:t>
            </a:r>
            <a:endParaRPr lang="cs-CZ" sz="7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" action="ppaction://hlinkshowjump?jump=previousslide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</a:rPr>
              <a:t>zpět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/>
          <p:cNvSpPr/>
          <p:nvPr/>
        </p:nvSpPr>
        <p:spPr>
          <a:xfrm>
            <a:off x="5940425" y="5745163"/>
            <a:ext cx="3024188" cy="719137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4213" y="1196975"/>
            <a:ext cx="7775575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Prezentace mají příponu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latin typeface="+mn-lt"/>
            </a:endParaRPr>
          </a:p>
        </p:txBody>
      </p:sp>
      <p:sp>
        <p:nvSpPr>
          <p:cNvPr id="24578" name="TextovéPole 2"/>
          <p:cNvSpPr txBox="1">
            <a:spLocks noChangeArrowheads="1"/>
          </p:cNvSpPr>
          <p:nvPr/>
        </p:nvSpPr>
        <p:spPr bwMode="auto">
          <a:xfrm>
            <a:off x="684213" y="549275"/>
            <a:ext cx="1800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4.</a:t>
            </a:r>
          </a:p>
        </p:txBody>
      </p:sp>
      <p:sp>
        <p:nvSpPr>
          <p:cNvPr id="5" name="Obdélník 4"/>
          <p:cNvSpPr/>
          <p:nvPr/>
        </p:nvSpPr>
        <p:spPr>
          <a:xfrm>
            <a:off x="3635896" y="2204864"/>
            <a:ext cx="2180317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-</a:t>
            </a: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 </a:t>
            </a:r>
            <a:r>
              <a:rPr lang="cs-CZ" sz="720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pdf</a:t>
            </a:r>
            <a:endParaRPr lang="cs-CZ" sz="72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111645" y="3356992"/>
            <a:ext cx="1931940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chemeClr val="accent3"/>
                </a:solidFill>
                <a:latin typeface="+mn-lt"/>
                <a:hlinkClick r:id="" action="ppaction://hlinkshowjump?jump=nextslide"/>
              </a:rPr>
              <a:t>- </a:t>
            </a:r>
            <a:r>
              <a:rPr lang="cs-CZ" sz="7200" b="1" dirty="0">
                <a:ln/>
                <a:solidFill>
                  <a:schemeClr val="accent3"/>
                </a:solidFill>
                <a:latin typeface="+mn-lt"/>
                <a:hlinkClick r:id="" action="ppaction://hlinkshowjump?jump=nextslide"/>
              </a:rPr>
              <a:t>doc</a:t>
            </a:r>
            <a:endParaRPr lang="cs-CZ" sz="7200" b="1" dirty="0">
              <a:ln/>
              <a:solidFill>
                <a:schemeClr val="accent3"/>
              </a:solidFill>
              <a:latin typeface="+mn-lt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059996" y="4524356"/>
            <a:ext cx="1982851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rId2" action="ppaction://hlinksldjump"/>
              </a:rPr>
              <a:t>- </a:t>
            </a:r>
            <a:r>
              <a:rPr lang="cs-CZ" sz="72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rId2" action="ppaction://hlinksldjump"/>
              </a:rPr>
              <a:t>ppt</a:t>
            </a:r>
            <a:endParaRPr lang="cs-CZ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" action="ppaction://hlinkshowjump?jump=previousslide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  <a:hlinkClick r:id="" action="ppaction://hlinkshowjump?jump=previousslide"/>
              </a:rPr>
              <a:t>zpět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/>
          <p:cNvSpPr/>
          <p:nvPr/>
        </p:nvSpPr>
        <p:spPr>
          <a:xfrm>
            <a:off x="5940425" y="5745163"/>
            <a:ext cx="3024188" cy="719137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ovéPole 1"/>
          <p:cNvSpPr txBox="1">
            <a:spLocks noChangeArrowheads="1"/>
          </p:cNvSpPr>
          <p:nvPr/>
        </p:nvSpPr>
        <p:spPr bwMode="auto">
          <a:xfrm>
            <a:off x="684213" y="1196975"/>
            <a:ext cx="7775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alibri" pitchFamily="34" charset="0"/>
              </a:rPr>
              <a:t>Zvukové soubory  mají příponu</a:t>
            </a:r>
          </a:p>
        </p:txBody>
      </p:sp>
      <p:sp>
        <p:nvSpPr>
          <p:cNvPr id="27650" name="TextovéPole 2"/>
          <p:cNvSpPr txBox="1">
            <a:spLocks noChangeArrowheads="1"/>
          </p:cNvSpPr>
          <p:nvPr/>
        </p:nvSpPr>
        <p:spPr bwMode="auto">
          <a:xfrm>
            <a:off x="684213" y="549275"/>
            <a:ext cx="1800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5.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769127" y="4363801"/>
            <a:ext cx="151676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chemeClr val="accent3"/>
                </a:solidFill>
                <a:latin typeface="+mn-lt"/>
                <a:hlinkClick r:id="" action="ppaction://hlinkshowjump?jump=nextslide"/>
              </a:rPr>
              <a:t>- </a:t>
            </a:r>
            <a:r>
              <a:rPr lang="cs-CZ" sz="5400" b="1" dirty="0" err="1">
                <a:ln/>
                <a:solidFill>
                  <a:schemeClr val="accent3"/>
                </a:solidFill>
                <a:latin typeface="+mn-lt"/>
                <a:hlinkClick r:id="" action="ppaction://hlinkshowjump?jump=nextslide"/>
              </a:rPr>
              <a:t>pdf</a:t>
            </a:r>
            <a:endParaRPr lang="cs-CZ" sz="5400" b="1" dirty="0">
              <a:ln/>
              <a:solidFill>
                <a:schemeClr val="accent3"/>
              </a:solidFill>
              <a:latin typeface="+mn-lt"/>
            </a:endParaRPr>
          </a:p>
        </p:txBody>
      </p:sp>
      <p:sp>
        <p:nvSpPr>
          <p:cNvPr id="5" name="Obdélník 4">
            <a:hlinkClick r:id="" action="ppaction://hlinkshowjump?jump=nextslide"/>
          </p:cNvPr>
          <p:cNvSpPr/>
          <p:nvPr/>
        </p:nvSpPr>
        <p:spPr>
          <a:xfrm>
            <a:off x="3614846" y="2204864"/>
            <a:ext cx="191430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chemeClr val="accent3"/>
                </a:solidFill>
                <a:latin typeface="+mn-lt"/>
                <a:hlinkClick r:id="rId2" action="ppaction://hlinksldjump"/>
              </a:rPr>
              <a:t>- </a:t>
            </a:r>
            <a:r>
              <a:rPr lang="cs-CZ" sz="5400" b="1" dirty="0" err="1">
                <a:ln/>
                <a:solidFill>
                  <a:schemeClr val="accent3"/>
                </a:solidFill>
                <a:latin typeface="+mn-lt"/>
                <a:hlinkClick r:id="rId2" action="ppaction://hlinksldjump"/>
              </a:rPr>
              <a:t>waw</a:t>
            </a:r>
            <a:endParaRPr lang="cs-CZ" sz="5400" b="1" dirty="0">
              <a:ln/>
              <a:solidFill>
                <a:schemeClr val="accent3"/>
              </a:solidFill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12575" y="3141858"/>
            <a:ext cx="15349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hlinkClick r:id="" action="ppaction://hlinkshowjump?jump=nextslide"/>
              </a:rPr>
              <a:t>- </a:t>
            </a:r>
            <a:r>
              <a:rPr lang="cs-CZ" sz="5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hlinkClick r:id="" action="ppaction://hlinkshowjump?jump=nextslide"/>
              </a:rPr>
              <a:t>ppt</a:t>
            </a:r>
            <a:endParaRPr lang="cs-CZ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" action="ppaction://hlinkshowjump?jump=previousslide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  <a:hlinkClick r:id="" action="ppaction://hlinkshowjump?jump=previousslide"/>
              </a:rPr>
              <a:t>zpět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/>
          <p:cNvSpPr/>
          <p:nvPr/>
        </p:nvSpPr>
        <p:spPr>
          <a:xfrm>
            <a:off x="5940425" y="5745163"/>
            <a:ext cx="3024188" cy="719137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ovéPole 1"/>
          <p:cNvSpPr txBox="1">
            <a:spLocks noChangeArrowheads="1"/>
          </p:cNvSpPr>
          <p:nvPr/>
        </p:nvSpPr>
        <p:spPr bwMode="auto">
          <a:xfrm>
            <a:off x="684213" y="1196975"/>
            <a:ext cx="7775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7030A0"/>
                </a:solidFill>
                <a:latin typeface="Calibri" pitchFamily="34" charset="0"/>
              </a:rPr>
              <a:t>Video soubory  mají příponu</a:t>
            </a:r>
          </a:p>
        </p:txBody>
      </p:sp>
      <p:sp>
        <p:nvSpPr>
          <p:cNvPr id="30722" name="TextovéPole 2"/>
          <p:cNvSpPr txBox="1">
            <a:spLocks noChangeArrowheads="1"/>
          </p:cNvSpPr>
          <p:nvPr/>
        </p:nvSpPr>
        <p:spPr bwMode="auto">
          <a:xfrm>
            <a:off x="684213" y="549275"/>
            <a:ext cx="1800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6.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846311" y="4499912"/>
            <a:ext cx="1781000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rId2" action="ppaction://hlinksldjump"/>
              </a:rPr>
              <a:t>- </a:t>
            </a:r>
            <a:r>
              <a:rPr lang="cs-CZ" sz="72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rId2" action="ppaction://hlinksldjump"/>
              </a:rPr>
              <a:t>avi</a:t>
            </a:r>
            <a:endParaRPr lang="cs-CZ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745995" y="3284984"/>
            <a:ext cx="1981633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- </a:t>
            </a:r>
            <a:r>
              <a:rPr lang="cs-CZ" sz="72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png</a:t>
            </a:r>
            <a:endParaRPr lang="cs-CZ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25459" y="2132856"/>
            <a:ext cx="1893082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- </a:t>
            </a:r>
            <a:r>
              <a:rPr lang="cs-CZ" sz="7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ppt</a:t>
            </a:r>
            <a:endParaRPr lang="cs-CZ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" action="ppaction://hlinkshowjump?jump=previousslide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  <a:hlinkClick r:id="" action="ppaction://hlinkshowjump?jump=previousslide"/>
              </a:rPr>
              <a:t>zpět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>
            <a:hlinkClick r:id="" action="ppaction://hlinkshowjump?jump=nextslide"/>
          </p:cNvPr>
          <p:cNvSpPr/>
          <p:nvPr/>
        </p:nvSpPr>
        <p:spPr>
          <a:xfrm>
            <a:off x="5940425" y="5745163"/>
            <a:ext cx="3024188" cy="719137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ovéPole 1"/>
          <p:cNvSpPr txBox="1">
            <a:spLocks noChangeArrowheads="1"/>
          </p:cNvSpPr>
          <p:nvPr/>
        </p:nvSpPr>
        <p:spPr bwMode="auto">
          <a:xfrm>
            <a:off x="684213" y="1182688"/>
            <a:ext cx="7775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C000"/>
                </a:solidFill>
                <a:latin typeface="Calibri" pitchFamily="34" charset="0"/>
              </a:rPr>
              <a:t>Textové soubory  mají příponu</a:t>
            </a:r>
          </a:p>
        </p:txBody>
      </p:sp>
      <p:sp>
        <p:nvSpPr>
          <p:cNvPr id="33794" name="TextovéPole 2"/>
          <p:cNvSpPr txBox="1">
            <a:spLocks noChangeArrowheads="1"/>
          </p:cNvSpPr>
          <p:nvPr/>
        </p:nvSpPr>
        <p:spPr bwMode="auto">
          <a:xfrm>
            <a:off x="684213" y="549275"/>
            <a:ext cx="1800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7.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751338" y="4509120"/>
            <a:ext cx="1937775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- </a:t>
            </a:r>
            <a:r>
              <a:rPr lang="cs-CZ" sz="72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bat</a:t>
            </a:r>
            <a:endParaRPr lang="cs-CZ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74714" y="2132856"/>
            <a:ext cx="1843774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hlinkClick r:id="" action="ppaction://hlinkshowjump?jump=nextslide"/>
              </a:rPr>
              <a:t>- </a:t>
            </a:r>
            <a:r>
              <a:rPr lang="cs-CZ" sz="7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hlinkClick r:id="" action="ppaction://hlinkshowjump?jump=nextslide"/>
              </a:rPr>
              <a:t>jpg</a:t>
            </a:r>
            <a:endParaRPr lang="cs-CZ" sz="7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90080" y="3284984"/>
            <a:ext cx="1741182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hlinkClick r:id="rId2" action="ppaction://hlinksldjump"/>
              </a:rPr>
              <a:t>- </a:t>
            </a:r>
            <a:r>
              <a:rPr lang="cs-CZ" sz="72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hlinkClick r:id="rId2" action="ppaction://hlinksldjump"/>
              </a:rPr>
              <a:t>txt</a:t>
            </a:r>
            <a:endParaRPr lang="cs-CZ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" action="ppaction://hlinkshowjump?jump=previousslide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  <a:hlinkClick r:id="" action="ppaction://hlinkshowjump?jump=previousslide"/>
              </a:rPr>
              <a:t>zpět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/>
          <p:cNvSpPr/>
          <p:nvPr/>
        </p:nvSpPr>
        <p:spPr>
          <a:xfrm>
            <a:off x="5940425" y="5745163"/>
            <a:ext cx="3024188" cy="719137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ovéPole 1"/>
          <p:cNvSpPr txBox="1">
            <a:spLocks noChangeArrowheads="1"/>
          </p:cNvSpPr>
          <p:nvPr/>
        </p:nvSpPr>
        <p:spPr bwMode="auto">
          <a:xfrm>
            <a:off x="684213" y="1196975"/>
            <a:ext cx="7775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660033"/>
                </a:solidFill>
                <a:latin typeface="Calibri" pitchFamily="34" charset="0"/>
              </a:rPr>
              <a:t>Spustitelné  soubory  mají příponu</a:t>
            </a:r>
          </a:p>
        </p:txBody>
      </p:sp>
      <p:sp>
        <p:nvSpPr>
          <p:cNvPr id="36866" name="TextovéPole 2"/>
          <p:cNvSpPr txBox="1">
            <a:spLocks noChangeArrowheads="1"/>
          </p:cNvSpPr>
          <p:nvPr/>
        </p:nvSpPr>
        <p:spPr bwMode="auto">
          <a:xfrm>
            <a:off x="684213" y="549275"/>
            <a:ext cx="1800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8.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654673" y="4521894"/>
            <a:ext cx="1993174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50800"/>
                <a:solidFill>
                  <a:schemeClr val="bg1">
                    <a:shade val="50000"/>
                  </a:schemeClr>
                </a:solidFill>
                <a:latin typeface="+mn-lt"/>
                <a:hlinkClick r:id="rId2" action="ppaction://hlinksldjump"/>
              </a:rPr>
              <a:t>- </a:t>
            </a:r>
            <a:r>
              <a:rPr lang="cs-CZ" sz="7200" b="1" dirty="0" err="1">
                <a:ln w="50800"/>
                <a:solidFill>
                  <a:schemeClr val="bg1">
                    <a:shade val="50000"/>
                  </a:schemeClr>
                </a:solidFill>
                <a:latin typeface="+mn-lt"/>
                <a:hlinkClick r:id="rId2" action="ppaction://hlinksldjump"/>
              </a:rPr>
              <a:t>exe</a:t>
            </a:r>
            <a:endParaRPr lang="cs-CZ" sz="7200" b="1" dirty="0">
              <a:ln w="50800"/>
              <a:solidFill>
                <a:schemeClr val="bg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5" name="Obdélník 4">
            <a:hlinkClick r:id="" action="ppaction://hlinkshowjump?jump=nextslide"/>
          </p:cNvPr>
          <p:cNvSpPr/>
          <p:nvPr/>
        </p:nvSpPr>
        <p:spPr>
          <a:xfrm>
            <a:off x="3729373" y="2132856"/>
            <a:ext cx="1843774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</a:rPr>
              <a:t>- </a:t>
            </a:r>
            <a:r>
              <a:rPr lang="cs-CZ" sz="7200" b="1" dirty="0" err="1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</a:rPr>
              <a:t>jpg</a:t>
            </a:r>
            <a:endParaRPr lang="cs-CZ" sz="72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02923" y="3284984"/>
            <a:ext cx="205376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/>
                <a:solidFill>
                  <a:schemeClr val="accent3"/>
                </a:solidFill>
                <a:latin typeface="+mn-lt"/>
              </a:rPr>
              <a:t>- </a:t>
            </a:r>
            <a:r>
              <a:rPr lang="cs-CZ" sz="7200" b="1" dirty="0">
                <a:ln/>
                <a:solidFill>
                  <a:schemeClr val="accent3"/>
                </a:solidFill>
                <a:latin typeface="+mn-lt"/>
                <a:hlinkClick r:id="" action="ppaction://hlinkshowjump?jump=nextslide"/>
              </a:rPr>
              <a:t>doc</a:t>
            </a:r>
            <a:endParaRPr lang="cs-CZ" sz="7200" b="1" dirty="0">
              <a:ln/>
              <a:solidFill>
                <a:schemeClr val="accent3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" action="ppaction://hlinkshowjump?jump=previousslide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  <a:hlinkClick r:id="" action="ppaction://hlinkshowjump?jump=previousslide"/>
              </a:rPr>
              <a:t>zpět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>
            <a:hlinkClick r:id="" action="ppaction://hlinkshowjump?jump=nextslide"/>
          </p:cNvPr>
          <p:cNvSpPr/>
          <p:nvPr/>
        </p:nvSpPr>
        <p:spPr>
          <a:xfrm>
            <a:off x="5940425" y="5745163"/>
            <a:ext cx="3024188" cy="719137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ovéPole 1"/>
          <p:cNvSpPr txBox="1">
            <a:spLocks noChangeArrowheads="1"/>
          </p:cNvSpPr>
          <p:nvPr/>
        </p:nvSpPr>
        <p:spPr bwMode="auto">
          <a:xfrm>
            <a:off x="684213" y="1196975"/>
            <a:ext cx="7775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C000"/>
                </a:solidFill>
                <a:latin typeface="Calibri" pitchFamily="34" charset="0"/>
              </a:rPr>
              <a:t>Video  soubory  mají příponu</a:t>
            </a:r>
          </a:p>
        </p:txBody>
      </p:sp>
      <p:sp>
        <p:nvSpPr>
          <p:cNvPr id="39938" name="TextovéPole 2"/>
          <p:cNvSpPr txBox="1">
            <a:spLocks noChangeArrowheads="1"/>
          </p:cNvSpPr>
          <p:nvPr/>
        </p:nvSpPr>
        <p:spPr bwMode="auto">
          <a:xfrm>
            <a:off x="684213" y="549275"/>
            <a:ext cx="1800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9.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343151" y="3978455"/>
            <a:ext cx="2417650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- </a:t>
            </a:r>
            <a:r>
              <a:rPr lang="cs-CZ" sz="72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bmp</a:t>
            </a:r>
            <a:endParaRPr lang="cs-CZ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411924" y="1904638"/>
            <a:ext cx="1982851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  <a:hlinkClick r:id="" action="ppaction://hlinkshowjump?jump=nextslide"/>
              </a:rPr>
              <a:t>- </a:t>
            </a:r>
            <a:r>
              <a:rPr lang="cs-CZ" sz="7200" b="1" dirty="0" err="1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  <a:hlinkClick r:id="" action="ppaction://hlinkshowjump?jump=nextslide"/>
              </a:rPr>
              <a:t>ppt</a:t>
            </a:r>
            <a:endParaRPr lang="cs-CZ" sz="72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376801" y="2838897"/>
            <a:ext cx="239039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/>
                <a:solidFill>
                  <a:schemeClr val="accent3"/>
                </a:solidFill>
                <a:latin typeface="+mn-lt"/>
              </a:rPr>
              <a:t>- </a:t>
            </a:r>
            <a:r>
              <a:rPr lang="cs-CZ" sz="7200" b="1" dirty="0">
                <a:ln/>
                <a:solidFill>
                  <a:schemeClr val="accent3"/>
                </a:solidFill>
                <a:latin typeface="+mn-lt"/>
                <a:hlinkClick r:id="rId2" action="ppaction://hlinksldjump"/>
              </a:rPr>
              <a:t>mp4</a:t>
            </a:r>
            <a:endParaRPr lang="cs-CZ" sz="7200" b="1" dirty="0">
              <a:ln/>
              <a:solidFill>
                <a:schemeClr val="accent3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" action="ppaction://hlinkshowjump?jump=previousslide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  <a:hlinkClick r:id="" action="ppaction://hlinkshowjump?jump=previousslide"/>
              </a:rPr>
              <a:t>z</a:t>
            </a:r>
            <a:r>
              <a:rPr lang="cs-CZ" sz="2400" dirty="0">
                <a:solidFill>
                  <a:srgbClr val="FFFF00"/>
                </a:solidFill>
              </a:rPr>
              <a:t>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/>
          <p:cNvSpPr/>
          <p:nvPr/>
        </p:nvSpPr>
        <p:spPr>
          <a:xfrm>
            <a:off x="5940425" y="5745163"/>
            <a:ext cx="3024188" cy="719137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ovéPole 1"/>
          <p:cNvSpPr txBox="1">
            <a:spLocks noChangeArrowheads="1"/>
          </p:cNvSpPr>
          <p:nvPr/>
        </p:nvSpPr>
        <p:spPr bwMode="auto">
          <a:xfrm>
            <a:off x="684213" y="1379538"/>
            <a:ext cx="7775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009900"/>
                </a:solidFill>
                <a:latin typeface="Calibri" pitchFamily="34" charset="0"/>
              </a:rPr>
              <a:t>Zvukové  soubory  mají příponu</a:t>
            </a:r>
          </a:p>
        </p:txBody>
      </p:sp>
      <p:sp>
        <p:nvSpPr>
          <p:cNvPr id="43010" name="TextovéPole 2"/>
          <p:cNvSpPr txBox="1">
            <a:spLocks noChangeArrowheads="1"/>
          </p:cNvSpPr>
          <p:nvPr/>
        </p:nvSpPr>
        <p:spPr bwMode="auto">
          <a:xfrm>
            <a:off x="684213" y="549275"/>
            <a:ext cx="1800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10.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503" y="3356992"/>
            <a:ext cx="2390398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rId2" action="ppaction://hlinksldjump"/>
              </a:rPr>
              <a:t>- mp3</a:t>
            </a:r>
            <a:endParaRPr lang="cs-CZ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411925" y="2276872"/>
            <a:ext cx="1982851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- </a:t>
            </a:r>
            <a:r>
              <a:rPr lang="cs-CZ" sz="72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ppt</a:t>
            </a:r>
            <a:endParaRPr lang="cs-CZ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20567" y="4287783"/>
            <a:ext cx="1630576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- </a:t>
            </a:r>
            <a:r>
              <a:rPr lang="cs-CZ" sz="72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hlinkClick r:id="" action="ppaction://hlinkshowjump?jump=nextslide"/>
              </a:rPr>
              <a:t>flv</a:t>
            </a:r>
            <a:endParaRPr lang="cs-CZ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3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76237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TextovéPole 1"/>
          <p:cNvSpPr txBox="1">
            <a:spLocks noChangeArrowheads="1"/>
          </p:cNvSpPr>
          <p:nvPr/>
        </p:nvSpPr>
        <p:spPr bwMode="auto">
          <a:xfrm>
            <a:off x="3419475" y="5260975"/>
            <a:ext cx="338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7200" b="1">
                <a:solidFill>
                  <a:srgbClr val="FF0000"/>
                </a:solidFill>
                <a:latin typeface="Calibri" pitchFamily="34" charset="0"/>
              </a:rPr>
              <a:t>Chyba!</a:t>
            </a:r>
          </a:p>
        </p:txBody>
      </p:sp>
      <p:sp>
        <p:nvSpPr>
          <p:cNvPr id="4" name="Šipka doleva 3">
            <a:hlinkClick r:id="" action="ppaction://hlinkshowjump?jump=previousslide"/>
          </p:cNvPr>
          <p:cNvSpPr/>
          <p:nvPr/>
        </p:nvSpPr>
        <p:spPr>
          <a:xfrm>
            <a:off x="323850" y="5861050"/>
            <a:ext cx="2016125" cy="6000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FF00"/>
                </a:solidFill>
              </a:rPr>
              <a:t>zpět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1125538"/>
            <a:ext cx="3570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8" name="TextovéPole 1"/>
          <p:cNvSpPr txBox="1">
            <a:spLocks noChangeArrowheads="1"/>
          </p:cNvSpPr>
          <p:nvPr/>
        </p:nvSpPr>
        <p:spPr bwMode="auto">
          <a:xfrm>
            <a:off x="2771775" y="5532438"/>
            <a:ext cx="3570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7200" b="1">
                <a:solidFill>
                  <a:srgbClr val="008000"/>
                </a:solidFill>
                <a:latin typeface="Calibri" pitchFamily="34" charset="0"/>
              </a:rPr>
              <a:t>Bravo!</a:t>
            </a:r>
          </a:p>
        </p:txBody>
      </p:sp>
      <p:sp>
        <p:nvSpPr>
          <p:cNvPr id="3" name="Pětiúhelník 2"/>
          <p:cNvSpPr/>
          <p:nvPr/>
        </p:nvSpPr>
        <p:spPr>
          <a:xfrm>
            <a:off x="5940425" y="5745163"/>
            <a:ext cx="3024188" cy="719137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  <a:hlinkClick r:id="" action="ppaction://hlinkshowjump?jump=nextslide"/>
              </a:rPr>
              <a:t>pokračuj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ovéPole 1"/>
          <p:cNvSpPr txBox="1">
            <a:spLocks noChangeArrowheads="1"/>
          </p:cNvSpPr>
          <p:nvPr/>
        </p:nvSpPr>
        <p:spPr bwMode="auto">
          <a:xfrm>
            <a:off x="1763713" y="1125538"/>
            <a:ext cx="5400675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9600">
                <a:solidFill>
                  <a:srgbClr val="008000"/>
                </a:solidFill>
                <a:latin typeface="Calibri" pitchFamily="34" charset="0"/>
              </a:rPr>
              <a:t>Konec testu</a:t>
            </a:r>
          </a:p>
        </p:txBody>
      </p:sp>
      <p:sp>
        <p:nvSpPr>
          <p:cNvPr id="3" name="Šipka doprava se zářezem 2">
            <a:hlinkClick r:id="rId2" action="ppaction://hlinksldjump"/>
          </p:cNvPr>
          <p:cNvSpPr/>
          <p:nvPr/>
        </p:nvSpPr>
        <p:spPr>
          <a:xfrm>
            <a:off x="6588125" y="5732463"/>
            <a:ext cx="1655763" cy="504825"/>
          </a:xfrm>
          <a:prstGeom prst="notched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913" y="1052513"/>
            <a:ext cx="6769100" cy="41544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Pokud jsi měl méně než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2 chybné výběry, gratuluji.</a:t>
            </a:r>
            <a:endParaRPr lang="cs-CZ" sz="6600" b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516688" y="5805488"/>
            <a:ext cx="2016125" cy="576262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ovéPole 1"/>
          <p:cNvSpPr txBox="1">
            <a:spLocks noChangeArrowheads="1"/>
          </p:cNvSpPr>
          <p:nvPr/>
        </p:nvSpPr>
        <p:spPr bwMode="auto">
          <a:xfrm>
            <a:off x="1331913" y="1052513"/>
            <a:ext cx="67691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6600" b="1">
                <a:solidFill>
                  <a:srgbClr val="C00000"/>
                </a:solidFill>
                <a:latin typeface="Calibri" pitchFamily="34" charset="0"/>
              </a:rPr>
              <a:t>Pokud jsi měl více  než 2 chybné výběry, test si zopakuj.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210</Words>
  <Application>Microsoft Office PowerPoint</Application>
  <PresentationFormat>Předvádění na obrazovce (4:3)</PresentationFormat>
  <Paragraphs>119</Paragraphs>
  <Slides>35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9" baseType="lpstr">
      <vt:lpstr>Calibri</vt:lpstr>
      <vt:lpstr>Arial</vt:lpstr>
      <vt:lpstr>Times New Roman</vt:lpstr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Maminka</cp:lastModifiedBy>
  <cp:revision>67</cp:revision>
  <dcterms:created xsi:type="dcterms:W3CDTF">2012-11-01T22:58:21Z</dcterms:created>
  <dcterms:modified xsi:type="dcterms:W3CDTF">2012-11-06T14:03:24Z</dcterms:modified>
</cp:coreProperties>
</file>