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0" r:id="rId2"/>
    <p:sldId id="261" r:id="rId3"/>
    <p:sldId id="256" r:id="rId4"/>
    <p:sldId id="257" r:id="rId5"/>
    <p:sldId id="258" r:id="rId6"/>
    <p:sldId id="259" r:id="rId7"/>
    <p:sldId id="264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F95E8E-8D1F-4074-A03F-4299C97714A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EC2AB0-AAC2-4378-B5E6-864D7D1D07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stručně odpoví na zadané otázky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EC2AB0-AAC2-4378-B5E6-864D7D1D078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stručně odpoví na zadané otázky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EC2AB0-AAC2-4378-B5E6-864D7D1D078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EC14478-5404-42AB-BA40-84F59DFC2C2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FB2CAFA-29F1-4CDE-AAE8-BDE0E8FF6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1484784"/>
          <a:ext cx="7272808" cy="2468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728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Název</a:t>
                      </a:r>
                      <a:r>
                        <a:rPr lang="cs-CZ" sz="2200" b="1" baseline="0" dirty="0" smtClean="0"/>
                        <a:t> školy: Základní škola Mnichovo Hradiště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Autor DUM: Mgr. Veronika Sluková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Název: </a:t>
                      </a:r>
                      <a:r>
                        <a:rPr lang="cs-CZ" sz="2200" b="1" dirty="0" smtClean="0"/>
                        <a:t>VY_32_INOVACE_23_Podnebí </a:t>
                      </a:r>
                      <a:r>
                        <a:rPr lang="cs-CZ" sz="2200" b="1" dirty="0" smtClean="0"/>
                        <a:t>ČR_Sluková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Téma: Podnebí ČR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b="1" dirty="0" smtClean="0"/>
                        <a:t>Číslo projektu: CZ.1.07/1.4.00/21.3380</a:t>
                      </a:r>
                    </a:p>
                    <a:p>
                      <a:endParaRPr lang="cs-CZ" sz="2200" b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" name="Obrázek 3" descr="logo3up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4149080"/>
            <a:ext cx="2438400" cy="174879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11560" y="6093296"/>
            <a:ext cx="80648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Škola: ZŠ Mnichovo Hradiště, Sokolovská 254, okres MB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Třída:  8. ročník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Období : 1.pololetí školního roku 2011/2012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Výstup: prezentace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Vzdělávací oblast: Člověk a příroda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Obor: Zeměpis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Tematický okruh: Česká republika – přírodní část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Využití: interaktivní tabule, </a:t>
            </a:r>
            <a:r>
              <a:rPr lang="cs-CZ" dirty="0" err="1" smtClean="0"/>
              <a:t>dataprojektor</a:t>
            </a:r>
            <a:r>
              <a:rPr lang="cs-CZ" dirty="0" smtClean="0"/>
              <a:t>, monitory    </a:t>
            </a:r>
          </a:p>
          <a:p>
            <a:pPr>
              <a:buNone/>
            </a:pPr>
            <a:r>
              <a:rPr lang="cs-CZ" dirty="0" smtClean="0"/>
              <a:t>                   žáků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Pomůcky: Školní atlas světa ČR, učebnice, internet, slepá </a:t>
            </a:r>
          </a:p>
          <a:p>
            <a:pPr>
              <a:buNone/>
            </a:pPr>
            <a:r>
              <a:rPr lang="cs-CZ" dirty="0" smtClean="0"/>
              <a:t>                         mapa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Inovace: Materiál slouží k doplnění rozvoje regionálního zeměpisu. Aktivní práce žáků na tabuli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Comic Sans MS" pitchFamily="66" charset="0"/>
              </a:rPr>
              <a:t>Česká republika</a:t>
            </a:r>
            <a:endParaRPr lang="cs-CZ" sz="60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Podnebí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>
                <a:solidFill>
                  <a:srgbClr val="FFC000"/>
                </a:solidFill>
                <a:latin typeface="Comic Sans MS" pitchFamily="66" charset="0"/>
              </a:rPr>
              <a:t>Klimatické oblasti ČR:</a:t>
            </a:r>
            <a:endParaRPr lang="cs-CZ" u="sng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r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ozlišujeme 3 základní klimatické oblasti: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          teplá oblast</a:t>
            </a:r>
          </a:p>
          <a:p>
            <a:pPr>
              <a:buNone/>
            </a:pP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          mírně teplá oblast</a:t>
            </a:r>
          </a:p>
          <a:p>
            <a:pPr>
              <a:buNone/>
            </a:pP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          chladná oblast</a:t>
            </a:r>
          </a:p>
          <a:p>
            <a:pPr>
              <a:buNone/>
            </a:pPr>
            <a:endParaRPr lang="cs-CZ" dirty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- ovlivněno především nadmořskou výškou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683568" y="2852936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83568" y="3429000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755576" y="4005064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u="sng" dirty="0" smtClean="0">
                <a:solidFill>
                  <a:srgbClr val="FFC000"/>
                </a:solidFill>
                <a:latin typeface="Comic Sans MS" pitchFamily="66" charset="0"/>
              </a:rPr>
              <a:t>Zajímavosti:</a:t>
            </a:r>
            <a:endParaRPr lang="cs-CZ" u="sng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n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ejdeštivější 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místo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v ČR – Bílý Potok v Jizerských horách</a:t>
            </a:r>
          </a:p>
          <a:p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n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ejsušší 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oblasti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jsou  Žatecko a </a:t>
            </a:r>
            <a:r>
              <a:rPr lang="cs-CZ" dirty="0" err="1" smtClean="0">
                <a:solidFill>
                  <a:srgbClr val="FFC000"/>
                </a:solidFill>
                <a:latin typeface="Comic Sans MS" pitchFamily="66" charset="0"/>
              </a:rPr>
              <a:t>Roudnicko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 ležící ve srážkovém stínu Krušných hor a Českého středohoří</a:t>
            </a:r>
          </a:p>
          <a:p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n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ejmenší 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úhrn srážek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je v obci </a:t>
            </a:r>
            <a:r>
              <a:rPr lang="cs-CZ" dirty="0" err="1" smtClean="0">
                <a:solidFill>
                  <a:srgbClr val="FFC000"/>
                </a:solidFill>
                <a:latin typeface="Comic Sans MS" pitchFamily="66" charset="0"/>
              </a:rPr>
              <a:t>Libědice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 u Chomutova</a:t>
            </a:r>
          </a:p>
          <a:p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s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rážkový </a:t>
            </a:r>
            <a:r>
              <a:rPr lang="cs-CZ" b="1" u="sng" dirty="0" smtClean="0">
                <a:solidFill>
                  <a:srgbClr val="FFC000"/>
                </a:solidFill>
                <a:latin typeface="Comic Sans MS" pitchFamily="66" charset="0"/>
              </a:rPr>
              <a:t>stín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je místo s nízkým úhrnem srážek, vzniká v závětří hor, kdy většinu srážek spadne na návětrné stráně</a:t>
            </a:r>
            <a:endParaRPr lang="cs-CZ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>
                <a:solidFill>
                  <a:srgbClr val="FFC000"/>
                </a:solidFill>
                <a:latin typeface="Comic Sans MS" pitchFamily="66" charset="0"/>
              </a:rPr>
              <a:t>Úkoly:</a:t>
            </a:r>
            <a:endParaRPr lang="cs-CZ" u="sng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1) Charakterizuj podnebí ČR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2) Co je to inverze?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3) Spoj klimatické oblasti a vyznač je v mapě.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Polabí					chladná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Českomoravská vrchovina		teplá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Šumava					mírně teplá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Jeseníky					chladná </a:t>
            </a:r>
            <a:endParaRPr lang="cs-CZ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	</a:t>
            </a:r>
          </a:p>
          <a:p>
            <a:endParaRPr lang="cs-CZ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>
                <a:solidFill>
                  <a:srgbClr val="FFC000"/>
                </a:solidFill>
                <a:latin typeface="Comic Sans MS" pitchFamily="66" charset="0"/>
              </a:rPr>
              <a:t>Úkoly: </a:t>
            </a:r>
            <a: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  <a:endParaRPr lang="cs-CZ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1) Charakterizuj podnebí ČR: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vnitrozemské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2) Co je to inverze? </a:t>
            </a:r>
            <a:r>
              <a:rPr lang="cs-CZ" b="1" dirty="0" smtClean="0">
                <a:solidFill>
                  <a:srgbClr val="FF0000"/>
                </a:solidFill>
              </a:rPr>
              <a:t>teplota vzduchu v některé vrstvě dolní atmosféry s výškou neklesá, ale stoupá</a:t>
            </a:r>
            <a:endParaRPr lang="cs-CZ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3) Spoj klimatické oblasti a vyznač je v mapě.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Polabí					chladná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Českomoravská vrchovina		teplá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Šumava					mírně teplá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Jeseníky					chladná </a:t>
            </a:r>
            <a:endParaRPr lang="cs-CZ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	</a:t>
            </a:r>
          </a:p>
          <a:p>
            <a:endParaRPr lang="cs-CZ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2053883" y="3964776"/>
            <a:ext cx="3924886" cy="1071458"/>
          </a:xfrm>
          <a:custGeom>
            <a:avLst/>
            <a:gdLst>
              <a:gd name="connsiteX0" fmla="*/ 0 w 3924886"/>
              <a:gd name="connsiteY0" fmla="*/ 987052 h 1071458"/>
              <a:gd name="connsiteX1" fmla="*/ 70339 w 3924886"/>
              <a:gd name="connsiteY1" fmla="*/ 1029255 h 1071458"/>
              <a:gd name="connsiteX2" fmla="*/ 253219 w 3924886"/>
              <a:gd name="connsiteY2" fmla="*/ 1057390 h 1071458"/>
              <a:gd name="connsiteX3" fmla="*/ 351692 w 3924886"/>
              <a:gd name="connsiteY3" fmla="*/ 1071458 h 1071458"/>
              <a:gd name="connsiteX4" fmla="*/ 717452 w 3924886"/>
              <a:gd name="connsiteY4" fmla="*/ 1057390 h 1071458"/>
              <a:gd name="connsiteX5" fmla="*/ 1266092 w 3924886"/>
              <a:gd name="connsiteY5" fmla="*/ 1029255 h 1071458"/>
              <a:gd name="connsiteX6" fmla="*/ 2616591 w 3924886"/>
              <a:gd name="connsiteY6" fmla="*/ 1015187 h 1071458"/>
              <a:gd name="connsiteX7" fmla="*/ 2757268 w 3924886"/>
              <a:gd name="connsiteY7" fmla="*/ 972984 h 1071458"/>
              <a:gd name="connsiteX8" fmla="*/ 2827606 w 3924886"/>
              <a:gd name="connsiteY8" fmla="*/ 958916 h 1071458"/>
              <a:gd name="connsiteX9" fmla="*/ 2954215 w 3924886"/>
              <a:gd name="connsiteY9" fmla="*/ 902646 h 1071458"/>
              <a:gd name="connsiteX10" fmla="*/ 3024554 w 3924886"/>
              <a:gd name="connsiteY10" fmla="*/ 860442 h 1071458"/>
              <a:gd name="connsiteX11" fmla="*/ 3179299 w 3924886"/>
              <a:gd name="connsiteY11" fmla="*/ 761969 h 1071458"/>
              <a:gd name="connsiteX12" fmla="*/ 3221502 w 3924886"/>
              <a:gd name="connsiteY12" fmla="*/ 719766 h 1071458"/>
              <a:gd name="connsiteX13" fmla="*/ 3263705 w 3924886"/>
              <a:gd name="connsiteY13" fmla="*/ 691630 h 1071458"/>
              <a:gd name="connsiteX14" fmla="*/ 3305908 w 3924886"/>
              <a:gd name="connsiteY14" fmla="*/ 621292 h 1071458"/>
              <a:gd name="connsiteX15" fmla="*/ 3348111 w 3924886"/>
              <a:gd name="connsiteY15" fmla="*/ 593156 h 1071458"/>
              <a:gd name="connsiteX16" fmla="*/ 3404382 w 3924886"/>
              <a:gd name="connsiteY16" fmla="*/ 550953 h 1071458"/>
              <a:gd name="connsiteX17" fmla="*/ 3530991 w 3924886"/>
              <a:gd name="connsiteY17" fmla="*/ 424344 h 1071458"/>
              <a:gd name="connsiteX18" fmla="*/ 3573194 w 3924886"/>
              <a:gd name="connsiteY18" fmla="*/ 382141 h 1071458"/>
              <a:gd name="connsiteX19" fmla="*/ 3615397 w 3924886"/>
              <a:gd name="connsiteY19" fmla="*/ 269599 h 1071458"/>
              <a:gd name="connsiteX20" fmla="*/ 3671668 w 3924886"/>
              <a:gd name="connsiteY20" fmla="*/ 227396 h 1071458"/>
              <a:gd name="connsiteX21" fmla="*/ 3713871 w 3924886"/>
              <a:gd name="connsiteY21" fmla="*/ 157058 h 1071458"/>
              <a:gd name="connsiteX22" fmla="*/ 3798277 w 3924886"/>
              <a:gd name="connsiteY22" fmla="*/ 44516 h 1071458"/>
              <a:gd name="connsiteX23" fmla="*/ 3840480 w 3924886"/>
              <a:gd name="connsiteY23" fmla="*/ 16381 h 1071458"/>
              <a:gd name="connsiteX24" fmla="*/ 3882683 w 3924886"/>
              <a:gd name="connsiteY24" fmla="*/ 2313 h 1071458"/>
              <a:gd name="connsiteX25" fmla="*/ 3924886 w 3924886"/>
              <a:gd name="connsiteY25" fmla="*/ 2313 h 10714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24886" h="1071458">
                <a:moveTo>
                  <a:pt x="0" y="987052"/>
                </a:moveTo>
                <a:cubicBezTo>
                  <a:pt x="23446" y="1001120"/>
                  <a:pt x="45353" y="1018150"/>
                  <a:pt x="70339" y="1029255"/>
                </a:cubicBezTo>
                <a:cubicBezTo>
                  <a:pt x="111362" y="1047487"/>
                  <a:pt x="231358" y="1054657"/>
                  <a:pt x="253219" y="1057390"/>
                </a:cubicBezTo>
                <a:cubicBezTo>
                  <a:pt x="286121" y="1061503"/>
                  <a:pt x="318868" y="1066769"/>
                  <a:pt x="351692" y="1071458"/>
                </a:cubicBezTo>
                <a:lnTo>
                  <a:pt x="717452" y="1057390"/>
                </a:lnTo>
                <a:cubicBezTo>
                  <a:pt x="900378" y="1048947"/>
                  <a:pt x="1083017" y="1033323"/>
                  <a:pt x="1266092" y="1029255"/>
                </a:cubicBezTo>
                <a:cubicBezTo>
                  <a:pt x="1716172" y="1019253"/>
                  <a:pt x="2166425" y="1019876"/>
                  <a:pt x="2616591" y="1015187"/>
                </a:cubicBezTo>
                <a:cubicBezTo>
                  <a:pt x="2832916" y="979132"/>
                  <a:pt x="2593704" y="1027505"/>
                  <a:pt x="2757268" y="972984"/>
                </a:cubicBezTo>
                <a:cubicBezTo>
                  <a:pt x="2779951" y="965423"/>
                  <a:pt x="2804704" y="965787"/>
                  <a:pt x="2827606" y="958916"/>
                </a:cubicBezTo>
                <a:cubicBezTo>
                  <a:pt x="2861632" y="948708"/>
                  <a:pt x="2921684" y="920719"/>
                  <a:pt x="2954215" y="902646"/>
                </a:cubicBezTo>
                <a:cubicBezTo>
                  <a:pt x="2978117" y="889367"/>
                  <a:pt x="3002073" y="876006"/>
                  <a:pt x="3024554" y="860442"/>
                </a:cubicBezTo>
                <a:cubicBezTo>
                  <a:pt x="3168949" y="760475"/>
                  <a:pt x="3086287" y="792971"/>
                  <a:pt x="3179299" y="761969"/>
                </a:cubicBezTo>
                <a:cubicBezTo>
                  <a:pt x="3193367" y="747901"/>
                  <a:pt x="3206219" y="732502"/>
                  <a:pt x="3221502" y="719766"/>
                </a:cubicBezTo>
                <a:cubicBezTo>
                  <a:pt x="3234491" y="708942"/>
                  <a:pt x="3252702" y="704467"/>
                  <a:pt x="3263705" y="691630"/>
                </a:cubicBezTo>
                <a:cubicBezTo>
                  <a:pt x="3281499" y="670870"/>
                  <a:pt x="3288114" y="642052"/>
                  <a:pt x="3305908" y="621292"/>
                </a:cubicBezTo>
                <a:cubicBezTo>
                  <a:pt x="3316911" y="608455"/>
                  <a:pt x="3334353" y="602983"/>
                  <a:pt x="3348111" y="593156"/>
                </a:cubicBezTo>
                <a:cubicBezTo>
                  <a:pt x="3367190" y="579528"/>
                  <a:pt x="3386955" y="566638"/>
                  <a:pt x="3404382" y="550953"/>
                </a:cubicBezTo>
                <a:lnTo>
                  <a:pt x="3530991" y="424344"/>
                </a:lnTo>
                <a:lnTo>
                  <a:pt x="3573194" y="382141"/>
                </a:lnTo>
                <a:cubicBezTo>
                  <a:pt x="3582374" y="345422"/>
                  <a:pt x="3589434" y="299889"/>
                  <a:pt x="3615397" y="269599"/>
                </a:cubicBezTo>
                <a:cubicBezTo>
                  <a:pt x="3630656" y="251797"/>
                  <a:pt x="3652911" y="241464"/>
                  <a:pt x="3671668" y="227396"/>
                </a:cubicBezTo>
                <a:cubicBezTo>
                  <a:pt x="3698565" y="146703"/>
                  <a:pt x="3667526" y="218851"/>
                  <a:pt x="3713871" y="157058"/>
                </a:cubicBezTo>
                <a:cubicBezTo>
                  <a:pt x="3747618" y="112063"/>
                  <a:pt x="3757952" y="76776"/>
                  <a:pt x="3798277" y="44516"/>
                </a:cubicBezTo>
                <a:cubicBezTo>
                  <a:pt x="3811479" y="33954"/>
                  <a:pt x="3825358" y="23942"/>
                  <a:pt x="3840480" y="16381"/>
                </a:cubicBezTo>
                <a:cubicBezTo>
                  <a:pt x="3853743" y="9749"/>
                  <a:pt x="3868056" y="4751"/>
                  <a:pt x="3882683" y="2313"/>
                </a:cubicBezTo>
                <a:cubicBezTo>
                  <a:pt x="3896559" y="0"/>
                  <a:pt x="3910818" y="2313"/>
                  <a:pt x="3924886" y="2313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2363372" y="5387926"/>
            <a:ext cx="3587262" cy="149261"/>
          </a:xfrm>
          <a:custGeom>
            <a:avLst/>
            <a:gdLst>
              <a:gd name="connsiteX0" fmla="*/ 0 w 3587262"/>
              <a:gd name="connsiteY0" fmla="*/ 14068 h 149261"/>
              <a:gd name="connsiteX1" fmla="*/ 2321170 w 3587262"/>
              <a:gd name="connsiteY1" fmla="*/ 28136 h 149261"/>
              <a:gd name="connsiteX2" fmla="*/ 2391508 w 3587262"/>
              <a:gd name="connsiteY2" fmla="*/ 0 h 149261"/>
              <a:gd name="connsiteX3" fmla="*/ 2602523 w 3587262"/>
              <a:gd name="connsiteY3" fmla="*/ 14068 h 149261"/>
              <a:gd name="connsiteX4" fmla="*/ 2686930 w 3587262"/>
              <a:gd name="connsiteY4" fmla="*/ 42203 h 149261"/>
              <a:gd name="connsiteX5" fmla="*/ 2897945 w 3587262"/>
              <a:gd name="connsiteY5" fmla="*/ 70339 h 149261"/>
              <a:gd name="connsiteX6" fmla="*/ 2982351 w 3587262"/>
              <a:gd name="connsiteY6" fmla="*/ 84406 h 149261"/>
              <a:gd name="connsiteX7" fmla="*/ 3024554 w 3587262"/>
              <a:gd name="connsiteY7" fmla="*/ 98474 h 149261"/>
              <a:gd name="connsiteX8" fmla="*/ 3080825 w 3587262"/>
              <a:gd name="connsiteY8" fmla="*/ 112542 h 149261"/>
              <a:gd name="connsiteX9" fmla="*/ 3123028 w 3587262"/>
              <a:gd name="connsiteY9" fmla="*/ 140677 h 149261"/>
              <a:gd name="connsiteX10" fmla="*/ 3587262 w 3587262"/>
              <a:gd name="connsiteY10" fmla="*/ 140677 h 149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7262" h="149261">
                <a:moveTo>
                  <a:pt x="0" y="14068"/>
                </a:moveTo>
                <a:cubicBezTo>
                  <a:pt x="1027860" y="44299"/>
                  <a:pt x="1184353" y="61572"/>
                  <a:pt x="2321170" y="28136"/>
                </a:cubicBezTo>
                <a:cubicBezTo>
                  <a:pt x="2346411" y="27394"/>
                  <a:pt x="2368062" y="9379"/>
                  <a:pt x="2391508" y="0"/>
                </a:cubicBezTo>
                <a:cubicBezTo>
                  <a:pt x="2461846" y="4689"/>
                  <a:pt x="2532737" y="4099"/>
                  <a:pt x="2602523" y="14068"/>
                </a:cubicBezTo>
                <a:cubicBezTo>
                  <a:pt x="2631882" y="18262"/>
                  <a:pt x="2658158" y="35010"/>
                  <a:pt x="2686930" y="42203"/>
                </a:cubicBezTo>
                <a:cubicBezTo>
                  <a:pt x="2742842" y="56181"/>
                  <a:pt x="2847760" y="63648"/>
                  <a:pt x="2897945" y="70339"/>
                </a:cubicBezTo>
                <a:cubicBezTo>
                  <a:pt x="2926218" y="74109"/>
                  <a:pt x="2954216" y="79717"/>
                  <a:pt x="2982351" y="84406"/>
                </a:cubicBezTo>
                <a:cubicBezTo>
                  <a:pt x="2996419" y="89095"/>
                  <a:pt x="3010296" y="94400"/>
                  <a:pt x="3024554" y="98474"/>
                </a:cubicBezTo>
                <a:cubicBezTo>
                  <a:pt x="3043144" y="103786"/>
                  <a:pt x="3063054" y="104926"/>
                  <a:pt x="3080825" y="112542"/>
                </a:cubicBezTo>
                <a:cubicBezTo>
                  <a:pt x="3096365" y="119202"/>
                  <a:pt x="3106147" y="139739"/>
                  <a:pt x="3123028" y="140677"/>
                </a:cubicBezTo>
                <a:cubicBezTo>
                  <a:pt x="3277534" y="149261"/>
                  <a:pt x="3432517" y="140677"/>
                  <a:pt x="3587262" y="140677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786597" y="3938954"/>
            <a:ext cx="4178105" cy="703384"/>
          </a:xfrm>
          <a:custGeom>
            <a:avLst/>
            <a:gdLst>
              <a:gd name="connsiteX0" fmla="*/ 0 w 4178105"/>
              <a:gd name="connsiteY0" fmla="*/ 0 h 703384"/>
              <a:gd name="connsiteX1" fmla="*/ 1111348 w 4178105"/>
              <a:gd name="connsiteY1" fmla="*/ 14068 h 703384"/>
              <a:gd name="connsiteX2" fmla="*/ 1195754 w 4178105"/>
              <a:gd name="connsiteY2" fmla="*/ 28135 h 703384"/>
              <a:gd name="connsiteX3" fmla="*/ 1266092 w 4178105"/>
              <a:gd name="connsiteY3" fmla="*/ 70338 h 703384"/>
              <a:gd name="connsiteX4" fmla="*/ 2110154 w 4178105"/>
              <a:gd name="connsiteY4" fmla="*/ 196948 h 703384"/>
              <a:gd name="connsiteX5" fmla="*/ 2504049 w 4178105"/>
              <a:gd name="connsiteY5" fmla="*/ 225083 h 703384"/>
              <a:gd name="connsiteX6" fmla="*/ 2715065 w 4178105"/>
              <a:gd name="connsiteY6" fmla="*/ 253218 h 703384"/>
              <a:gd name="connsiteX7" fmla="*/ 2799471 w 4178105"/>
              <a:gd name="connsiteY7" fmla="*/ 267286 h 703384"/>
              <a:gd name="connsiteX8" fmla="*/ 3432517 w 4178105"/>
              <a:gd name="connsiteY8" fmla="*/ 281354 h 703384"/>
              <a:gd name="connsiteX9" fmla="*/ 3516923 w 4178105"/>
              <a:gd name="connsiteY9" fmla="*/ 295421 h 703384"/>
              <a:gd name="connsiteX10" fmla="*/ 3629465 w 4178105"/>
              <a:gd name="connsiteY10" fmla="*/ 323557 h 703384"/>
              <a:gd name="connsiteX11" fmla="*/ 3699803 w 4178105"/>
              <a:gd name="connsiteY11" fmla="*/ 379828 h 703384"/>
              <a:gd name="connsiteX12" fmla="*/ 3713871 w 4178105"/>
              <a:gd name="connsiteY12" fmla="*/ 436098 h 703384"/>
              <a:gd name="connsiteX13" fmla="*/ 3742006 w 4178105"/>
              <a:gd name="connsiteY13" fmla="*/ 562708 h 703384"/>
              <a:gd name="connsiteX14" fmla="*/ 3798277 w 4178105"/>
              <a:gd name="connsiteY14" fmla="*/ 647114 h 703384"/>
              <a:gd name="connsiteX15" fmla="*/ 3868615 w 4178105"/>
              <a:gd name="connsiteY15" fmla="*/ 703384 h 703384"/>
              <a:gd name="connsiteX16" fmla="*/ 4023360 w 4178105"/>
              <a:gd name="connsiteY16" fmla="*/ 675249 h 703384"/>
              <a:gd name="connsiteX17" fmla="*/ 4065563 w 4178105"/>
              <a:gd name="connsiteY17" fmla="*/ 647114 h 703384"/>
              <a:gd name="connsiteX18" fmla="*/ 4079631 w 4178105"/>
              <a:gd name="connsiteY18" fmla="*/ 604911 h 703384"/>
              <a:gd name="connsiteX19" fmla="*/ 4149969 w 4178105"/>
              <a:gd name="connsiteY19" fmla="*/ 548640 h 703384"/>
              <a:gd name="connsiteX20" fmla="*/ 4178105 w 4178105"/>
              <a:gd name="connsiteY20" fmla="*/ 520504 h 703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178105" h="703384">
                <a:moveTo>
                  <a:pt x="0" y="0"/>
                </a:moveTo>
                <a:lnTo>
                  <a:pt x="1111348" y="14068"/>
                </a:lnTo>
                <a:cubicBezTo>
                  <a:pt x="1139863" y="14739"/>
                  <a:pt x="1168948" y="18387"/>
                  <a:pt x="1195754" y="28135"/>
                </a:cubicBezTo>
                <a:cubicBezTo>
                  <a:pt x="1221450" y="37479"/>
                  <a:pt x="1242646" y="56270"/>
                  <a:pt x="1266092" y="70338"/>
                </a:cubicBezTo>
                <a:cubicBezTo>
                  <a:pt x="1440512" y="419177"/>
                  <a:pt x="1276089" y="173454"/>
                  <a:pt x="2110154" y="196948"/>
                </a:cubicBezTo>
                <a:cubicBezTo>
                  <a:pt x="2167403" y="198561"/>
                  <a:pt x="2437153" y="219937"/>
                  <a:pt x="2504049" y="225083"/>
                </a:cubicBezTo>
                <a:cubicBezTo>
                  <a:pt x="2648417" y="253957"/>
                  <a:pt x="2495769" y="225806"/>
                  <a:pt x="2715065" y="253218"/>
                </a:cubicBezTo>
                <a:cubicBezTo>
                  <a:pt x="2743368" y="256756"/>
                  <a:pt x="2770969" y="266168"/>
                  <a:pt x="2799471" y="267286"/>
                </a:cubicBezTo>
                <a:cubicBezTo>
                  <a:pt x="3010376" y="275557"/>
                  <a:pt x="3221502" y="276665"/>
                  <a:pt x="3432517" y="281354"/>
                </a:cubicBezTo>
                <a:lnTo>
                  <a:pt x="3516923" y="295421"/>
                </a:lnTo>
                <a:cubicBezTo>
                  <a:pt x="3542147" y="300007"/>
                  <a:pt x="3601575" y="309612"/>
                  <a:pt x="3629465" y="323557"/>
                </a:cubicBezTo>
                <a:cubicBezTo>
                  <a:pt x="3664959" y="341304"/>
                  <a:pt x="3673633" y="353657"/>
                  <a:pt x="3699803" y="379828"/>
                </a:cubicBezTo>
                <a:cubicBezTo>
                  <a:pt x="3704492" y="398585"/>
                  <a:pt x="3710079" y="417139"/>
                  <a:pt x="3713871" y="436098"/>
                </a:cubicBezTo>
                <a:cubicBezTo>
                  <a:pt x="3718881" y="461150"/>
                  <a:pt x="3724894" y="531906"/>
                  <a:pt x="3742006" y="562708"/>
                </a:cubicBezTo>
                <a:cubicBezTo>
                  <a:pt x="3758428" y="592267"/>
                  <a:pt x="3779520" y="618979"/>
                  <a:pt x="3798277" y="647114"/>
                </a:cubicBezTo>
                <a:cubicBezTo>
                  <a:pt x="3834638" y="701655"/>
                  <a:pt x="3810372" y="683971"/>
                  <a:pt x="3868615" y="703384"/>
                </a:cubicBezTo>
                <a:cubicBezTo>
                  <a:pt x="3907416" y="698534"/>
                  <a:pt x="3979986" y="696936"/>
                  <a:pt x="4023360" y="675249"/>
                </a:cubicBezTo>
                <a:cubicBezTo>
                  <a:pt x="4038482" y="667688"/>
                  <a:pt x="4051495" y="656492"/>
                  <a:pt x="4065563" y="647114"/>
                </a:cubicBezTo>
                <a:cubicBezTo>
                  <a:pt x="4070252" y="633046"/>
                  <a:pt x="4072002" y="617627"/>
                  <a:pt x="4079631" y="604911"/>
                </a:cubicBezTo>
                <a:cubicBezTo>
                  <a:pt x="4095309" y="578780"/>
                  <a:pt x="4127849" y="566336"/>
                  <a:pt x="4149969" y="548640"/>
                </a:cubicBezTo>
                <a:cubicBezTo>
                  <a:pt x="4160326" y="540354"/>
                  <a:pt x="4178105" y="520504"/>
                  <a:pt x="4178105" y="520504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867422" y="4431323"/>
            <a:ext cx="1041009" cy="592588"/>
          </a:xfrm>
          <a:custGeom>
            <a:avLst/>
            <a:gdLst>
              <a:gd name="connsiteX0" fmla="*/ 0 w 1041009"/>
              <a:gd name="connsiteY0" fmla="*/ 0 h 592588"/>
              <a:gd name="connsiteX1" fmla="*/ 112541 w 1041009"/>
              <a:gd name="connsiteY1" fmla="*/ 14068 h 592588"/>
              <a:gd name="connsiteX2" fmla="*/ 154744 w 1041009"/>
              <a:gd name="connsiteY2" fmla="*/ 28135 h 592588"/>
              <a:gd name="connsiteX3" fmla="*/ 253218 w 1041009"/>
              <a:gd name="connsiteY3" fmla="*/ 56271 h 592588"/>
              <a:gd name="connsiteX4" fmla="*/ 337624 w 1041009"/>
              <a:gd name="connsiteY4" fmla="*/ 98474 h 592588"/>
              <a:gd name="connsiteX5" fmla="*/ 422030 w 1041009"/>
              <a:gd name="connsiteY5" fmla="*/ 140677 h 592588"/>
              <a:gd name="connsiteX6" fmla="*/ 478301 w 1041009"/>
              <a:gd name="connsiteY6" fmla="*/ 182880 h 592588"/>
              <a:gd name="connsiteX7" fmla="*/ 520504 w 1041009"/>
              <a:gd name="connsiteY7" fmla="*/ 225083 h 592588"/>
              <a:gd name="connsiteX8" fmla="*/ 562707 w 1041009"/>
              <a:gd name="connsiteY8" fmla="*/ 239151 h 592588"/>
              <a:gd name="connsiteX9" fmla="*/ 618978 w 1041009"/>
              <a:gd name="connsiteY9" fmla="*/ 295422 h 592588"/>
              <a:gd name="connsiteX10" fmla="*/ 731520 w 1041009"/>
              <a:gd name="connsiteY10" fmla="*/ 393895 h 592588"/>
              <a:gd name="connsiteX11" fmla="*/ 759655 w 1041009"/>
              <a:gd name="connsiteY11" fmla="*/ 422031 h 592588"/>
              <a:gd name="connsiteX12" fmla="*/ 801858 w 1041009"/>
              <a:gd name="connsiteY12" fmla="*/ 478302 h 592588"/>
              <a:gd name="connsiteX13" fmla="*/ 928467 w 1041009"/>
              <a:gd name="connsiteY13" fmla="*/ 576775 h 592588"/>
              <a:gd name="connsiteX14" fmla="*/ 998806 w 1041009"/>
              <a:gd name="connsiteY14" fmla="*/ 590843 h 592588"/>
              <a:gd name="connsiteX15" fmla="*/ 1041009 w 1041009"/>
              <a:gd name="connsiteY15" fmla="*/ 590843 h 592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1009" h="592588">
                <a:moveTo>
                  <a:pt x="0" y="0"/>
                </a:moveTo>
                <a:cubicBezTo>
                  <a:pt x="37514" y="4689"/>
                  <a:pt x="75345" y="7305"/>
                  <a:pt x="112541" y="14068"/>
                </a:cubicBezTo>
                <a:cubicBezTo>
                  <a:pt x="127130" y="16721"/>
                  <a:pt x="140541" y="23874"/>
                  <a:pt x="154744" y="28135"/>
                </a:cubicBezTo>
                <a:cubicBezTo>
                  <a:pt x="187442" y="37945"/>
                  <a:pt x="220393" y="46892"/>
                  <a:pt x="253218" y="56271"/>
                </a:cubicBezTo>
                <a:cubicBezTo>
                  <a:pt x="374166" y="136902"/>
                  <a:pt x="221139" y="40231"/>
                  <a:pt x="337624" y="98474"/>
                </a:cubicBezTo>
                <a:cubicBezTo>
                  <a:pt x="446706" y="153015"/>
                  <a:pt x="315951" y="105317"/>
                  <a:pt x="422030" y="140677"/>
                </a:cubicBezTo>
                <a:cubicBezTo>
                  <a:pt x="440787" y="154745"/>
                  <a:pt x="460499" y="167621"/>
                  <a:pt x="478301" y="182880"/>
                </a:cubicBezTo>
                <a:cubicBezTo>
                  <a:pt x="493406" y="195827"/>
                  <a:pt x="503951" y="214047"/>
                  <a:pt x="520504" y="225083"/>
                </a:cubicBezTo>
                <a:cubicBezTo>
                  <a:pt x="532842" y="233308"/>
                  <a:pt x="548639" y="234462"/>
                  <a:pt x="562707" y="239151"/>
                </a:cubicBezTo>
                <a:cubicBezTo>
                  <a:pt x="581464" y="257908"/>
                  <a:pt x="596907" y="280708"/>
                  <a:pt x="618978" y="295422"/>
                </a:cubicBezTo>
                <a:cubicBezTo>
                  <a:pt x="688768" y="341948"/>
                  <a:pt x="649229" y="311604"/>
                  <a:pt x="731520" y="393895"/>
                </a:cubicBezTo>
                <a:cubicBezTo>
                  <a:pt x="740899" y="403274"/>
                  <a:pt x="751697" y="411420"/>
                  <a:pt x="759655" y="422031"/>
                </a:cubicBezTo>
                <a:cubicBezTo>
                  <a:pt x="773723" y="440788"/>
                  <a:pt x="786173" y="460875"/>
                  <a:pt x="801858" y="478302"/>
                </a:cubicBezTo>
                <a:cubicBezTo>
                  <a:pt x="863747" y="547068"/>
                  <a:pt x="860815" y="559862"/>
                  <a:pt x="928467" y="576775"/>
                </a:cubicBezTo>
                <a:cubicBezTo>
                  <a:pt x="951664" y="582574"/>
                  <a:pt x="975080" y="587877"/>
                  <a:pt x="998806" y="590843"/>
                </a:cubicBezTo>
                <a:cubicBezTo>
                  <a:pt x="1012765" y="592588"/>
                  <a:pt x="1026941" y="590843"/>
                  <a:pt x="1041009" y="590843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Metodické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DUM slouží jako prezentace a rozšíření učiva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mtClean="0"/>
              <a:t>	o </a:t>
            </a:r>
            <a:r>
              <a:rPr lang="cs-CZ" dirty="0" smtClean="0"/>
              <a:t>České republice - procvičování orientace a opakování učiva.</a:t>
            </a:r>
          </a:p>
          <a:p>
            <a:pPr>
              <a:buNone/>
            </a:pPr>
            <a:r>
              <a:rPr lang="cs-CZ" dirty="0" smtClean="0"/>
              <a:t>	Součástí je řešení.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SVATOŇOVÁ, Hana . </a:t>
            </a:r>
            <a:r>
              <a:rPr lang="cs-CZ" i="1" dirty="0" smtClean="0"/>
              <a:t>Zeměpis : Putování po světadílech, 2. díl </a:t>
            </a:r>
            <a:r>
              <a:rPr lang="cs-CZ" dirty="0" smtClean="0"/>
              <a:t>. Brno : NOVÁ ŠKOLA, 2008. 72 s. </a:t>
            </a:r>
            <a:r>
              <a:rPr lang="cs-CZ" smtClean="0"/>
              <a:t>ISBN 80-7289-096-4</a:t>
            </a:r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61</TotalTime>
  <Words>297</Words>
  <Application>Microsoft Office PowerPoint</Application>
  <PresentationFormat>Předvádění na obrazovce (4:3)</PresentationFormat>
  <Paragraphs>68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Snímek 1</vt:lpstr>
      <vt:lpstr>Anotace</vt:lpstr>
      <vt:lpstr>Česká republika</vt:lpstr>
      <vt:lpstr>Klimatické oblasti ČR:</vt:lpstr>
      <vt:lpstr>Zajímavosti:</vt:lpstr>
      <vt:lpstr>Úkoly:</vt:lpstr>
      <vt:lpstr>Úkoly: ŘEŠENÍ</vt:lpstr>
      <vt:lpstr>Metodické využití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Bartova Veronika</dc:creator>
  <cp:lastModifiedBy>Bartova Veronika</cp:lastModifiedBy>
  <cp:revision>11</cp:revision>
  <dcterms:created xsi:type="dcterms:W3CDTF">2011-07-16T12:59:29Z</dcterms:created>
  <dcterms:modified xsi:type="dcterms:W3CDTF">2012-10-29T22:22:33Z</dcterms:modified>
</cp:coreProperties>
</file>