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1" d="100"/>
          <a:sy n="61" d="100"/>
        </p:scale>
        <p:origin x="-1614" y="-2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a:t>
          </a:r>
          <a:r>
            <a:rPr lang="cs-CZ" dirty="0" smtClean="0"/>
            <a:t>: Základní škola a Mateřská škola Studená, okres Jindřichův Hradec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a:t>
          </a:r>
          <a:r>
            <a:rPr lang="cs-CZ" dirty="0" smtClean="0"/>
            <a:t>: Mgr. Marie Hrbková </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VY_32_INOVACE_1C44Čj3_Test1 – 2. část</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Test1 </a:t>
          </a:r>
          <a:r>
            <a:rPr lang="cs-CZ" smtClean="0"/>
            <a:t>- 2. </a:t>
          </a:r>
          <a:r>
            <a:rPr lang="cs-CZ" dirty="0" smtClean="0"/>
            <a:t>část</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smtClean="0"/>
            <a:t>: CZ.1.07/1.4.00/21.3136</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custLinFactNeighborX="151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92B56022-2AC9-4C08-811B-88B88463E948}" type="presOf" srcId="{39F8B381-5807-488E-AC22-73DD4140ED4A}" destId="{71045F8C-00FA-488E-A7BD-E2E6753D979D}"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F1C77553-4305-49C0-B921-CC5ED98ED830}" type="presOf" srcId="{445C7998-7549-48B0-BD68-D4F0167F02E5}" destId="{4D19AB04-24FA-40C2-B203-52AE3D15E171}" srcOrd="1" destOrd="0" presId="urn:microsoft.com/office/officeart/2005/8/layout/target3"/>
    <dgm:cxn modelId="{458A95B3-1CE0-49C4-AF23-782F662D9F8D}" type="presOf" srcId="{019433A1-1324-4DE1-9E6F-32B851095F74}" destId="{E7297F21-D4FD-4A41-AE58-814D01A6B5E7}" srcOrd="1" destOrd="0" presId="urn:microsoft.com/office/officeart/2005/8/layout/target3"/>
    <dgm:cxn modelId="{3A2E358D-7DF1-4862-9BC9-27E8C4ED8AEE}" type="presOf" srcId="{C73C7642-F245-4585-8F88-243F9FAEF6CA}" destId="{59F530CB-4999-43B3-A00D-6AB53886BD77}"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9FA98599-8B47-450D-A898-AA431389D4DF}" type="presOf" srcId="{EBC41103-E2E5-4D48-9B4B-425520D3D098}" destId="{A27B6496-BF1B-4384-9217-9659064D5D6A}" srcOrd="1" destOrd="0" presId="urn:microsoft.com/office/officeart/2005/8/layout/target3"/>
    <dgm:cxn modelId="{6C116CB0-448A-4362-A13F-83D3784B6140}" type="presOf" srcId="{FBBFC3EA-9D9D-4F3A-BEA6-9C2C0E46BF20}" destId="{832BF48F-0145-4429-9E02-8FCA946CCE9E}" srcOrd="1" destOrd="0" presId="urn:microsoft.com/office/officeart/2005/8/layout/target3"/>
    <dgm:cxn modelId="{8143EB63-599F-43F0-9C90-E87ED5A125B2}" type="presOf" srcId="{445C7998-7549-48B0-BD68-D4F0167F02E5}" destId="{BC35EE03-4121-4EF9-923D-7CB6D30D358D}" srcOrd="0" destOrd="0" presId="urn:microsoft.com/office/officeart/2005/8/layout/target3"/>
    <dgm:cxn modelId="{50F27D23-D515-443F-A665-9C4B4A8A0638}" type="presOf" srcId="{FBBFC3EA-9D9D-4F3A-BEA6-9C2C0E46BF20}" destId="{643EA938-EDE0-4533-ACCC-D2BD6F3A527C}" srcOrd="0" destOrd="0" presId="urn:microsoft.com/office/officeart/2005/8/layout/target3"/>
    <dgm:cxn modelId="{16B159C5-6FB9-4028-8CEE-8D3B1A8E26C6}" type="presOf" srcId="{EBC41103-E2E5-4D48-9B4B-425520D3D098}" destId="{3BA01B75-849B-4716-8BCD-084A86FF328F}" srcOrd="0"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126C298-7588-49BD-BD5C-0C8C789E22A8}" type="presOf" srcId="{019433A1-1324-4DE1-9E6F-32B851095F74}" destId="{A3817367-F2BC-482F-8832-FA00B51DCCF3}" srcOrd="0"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27144F81-F93E-4B2C-8416-BBBEB1C84013}" type="presOf" srcId="{C73C7642-F245-4585-8F88-243F9FAEF6CA}" destId="{9A9B6F4F-B6FF-4F2D-B640-A8473E589523}" srcOrd="0" destOrd="0" presId="urn:microsoft.com/office/officeart/2005/8/layout/target3"/>
    <dgm:cxn modelId="{C533EB40-3D00-4F7E-A3BE-BCC5616E4B6A}" type="presParOf" srcId="{71045F8C-00FA-488E-A7BD-E2E6753D979D}" destId="{3577EC6B-C980-4F34-8C69-4365E7B8FC8C}" srcOrd="0" destOrd="0" presId="urn:microsoft.com/office/officeart/2005/8/layout/target3"/>
    <dgm:cxn modelId="{CA974625-4A7A-4C08-8D8E-CF90BDEF96F5}" type="presParOf" srcId="{71045F8C-00FA-488E-A7BD-E2E6753D979D}" destId="{6940EB87-DC1D-4BC3-9408-9AC2E1FFC039}" srcOrd="1" destOrd="0" presId="urn:microsoft.com/office/officeart/2005/8/layout/target3"/>
    <dgm:cxn modelId="{DB11332B-3364-4055-B5C6-EDB31A66DD85}" type="presParOf" srcId="{71045F8C-00FA-488E-A7BD-E2E6753D979D}" destId="{BC35EE03-4121-4EF9-923D-7CB6D30D358D}" srcOrd="2" destOrd="0" presId="urn:microsoft.com/office/officeart/2005/8/layout/target3"/>
    <dgm:cxn modelId="{094F2540-DC08-455C-BDDC-2469A553164A}" type="presParOf" srcId="{71045F8C-00FA-488E-A7BD-E2E6753D979D}" destId="{C95EEA27-3CBF-4645-A92D-9D8AF5C1CBFC}" srcOrd="3" destOrd="0" presId="urn:microsoft.com/office/officeart/2005/8/layout/target3"/>
    <dgm:cxn modelId="{018858DF-411D-4276-84CC-3EAB0AC2E4EA}" type="presParOf" srcId="{71045F8C-00FA-488E-A7BD-E2E6753D979D}" destId="{851BB866-B6AE-4566-893F-4C635BA974FC}" srcOrd="4" destOrd="0" presId="urn:microsoft.com/office/officeart/2005/8/layout/target3"/>
    <dgm:cxn modelId="{8DF3E66D-8372-45ED-A1F9-49C8AE6170A2}" type="presParOf" srcId="{71045F8C-00FA-488E-A7BD-E2E6753D979D}" destId="{643EA938-EDE0-4533-ACCC-D2BD6F3A527C}" srcOrd="5" destOrd="0" presId="urn:microsoft.com/office/officeart/2005/8/layout/target3"/>
    <dgm:cxn modelId="{CFE44F78-ACF2-4A2A-8EDE-BD662015722C}" type="presParOf" srcId="{71045F8C-00FA-488E-A7BD-E2E6753D979D}" destId="{92F31B18-D66D-4CC7-89B9-378928DE877D}" srcOrd="6" destOrd="0" presId="urn:microsoft.com/office/officeart/2005/8/layout/target3"/>
    <dgm:cxn modelId="{48E21715-4CAE-497E-B733-191944A088BE}" type="presParOf" srcId="{71045F8C-00FA-488E-A7BD-E2E6753D979D}" destId="{902074E1-B931-4618-97F1-FADBE82E9C3C}" srcOrd="7" destOrd="0" presId="urn:microsoft.com/office/officeart/2005/8/layout/target3"/>
    <dgm:cxn modelId="{053C5B33-6FDF-4247-9C9C-7DAD4597AE61}" type="presParOf" srcId="{71045F8C-00FA-488E-A7BD-E2E6753D979D}" destId="{A3817367-F2BC-482F-8832-FA00B51DCCF3}" srcOrd="8" destOrd="0" presId="urn:microsoft.com/office/officeart/2005/8/layout/target3"/>
    <dgm:cxn modelId="{9EED5078-6B9E-4186-81A0-A00DFD04AFB8}" type="presParOf" srcId="{71045F8C-00FA-488E-A7BD-E2E6753D979D}" destId="{2DD79E57-A63E-47D4-A1AB-6DF333476AD4}" srcOrd="9" destOrd="0" presId="urn:microsoft.com/office/officeart/2005/8/layout/target3"/>
    <dgm:cxn modelId="{CFF37CE8-868F-4083-A6D4-059334E30CEC}" type="presParOf" srcId="{71045F8C-00FA-488E-A7BD-E2E6753D979D}" destId="{648967D3-ED80-4214-8D87-4E7012561E4A}" srcOrd="10" destOrd="0" presId="urn:microsoft.com/office/officeart/2005/8/layout/target3"/>
    <dgm:cxn modelId="{4850A3E8-214A-44A1-92D9-572A8A7092E4}" type="presParOf" srcId="{71045F8C-00FA-488E-A7BD-E2E6753D979D}" destId="{9A9B6F4F-B6FF-4F2D-B640-A8473E589523}" srcOrd="11" destOrd="0" presId="urn:microsoft.com/office/officeart/2005/8/layout/target3"/>
    <dgm:cxn modelId="{540752D0-C13A-4AD5-8916-D29FA8A10D7E}" type="presParOf" srcId="{71045F8C-00FA-488E-A7BD-E2E6753D979D}" destId="{13BD0FAF-9F2C-4708-9E63-A8E8E5252943}" srcOrd="12" destOrd="0" presId="urn:microsoft.com/office/officeart/2005/8/layout/target3"/>
    <dgm:cxn modelId="{C81D2788-13C9-4B55-963C-398D85ED197B}" type="presParOf" srcId="{71045F8C-00FA-488E-A7BD-E2E6753D979D}" destId="{6821E7C9-5E4B-45FA-8F82-01E6F26FAA25}" srcOrd="13" destOrd="0" presId="urn:microsoft.com/office/officeart/2005/8/layout/target3"/>
    <dgm:cxn modelId="{63F7A48F-6B1C-4EC6-B7A4-7C4E737A724B}" type="presParOf" srcId="{71045F8C-00FA-488E-A7BD-E2E6753D979D}" destId="{3BA01B75-849B-4716-8BCD-084A86FF328F}" srcOrd="14" destOrd="0" presId="urn:microsoft.com/office/officeart/2005/8/layout/target3"/>
    <dgm:cxn modelId="{97C23194-E25D-4EB1-9517-BBB99EAD8FFA}" type="presParOf" srcId="{71045F8C-00FA-488E-A7BD-E2E6753D979D}" destId="{4D19AB04-24FA-40C2-B203-52AE3D15E171}" srcOrd="15" destOrd="0" presId="urn:microsoft.com/office/officeart/2005/8/layout/target3"/>
    <dgm:cxn modelId="{1E7D3CFE-F585-43BA-B87F-EFFDD4535576}" type="presParOf" srcId="{71045F8C-00FA-488E-A7BD-E2E6753D979D}" destId="{832BF48F-0145-4429-9E02-8FCA946CCE9E}" srcOrd="16" destOrd="0" presId="urn:microsoft.com/office/officeart/2005/8/layout/target3"/>
    <dgm:cxn modelId="{E05D2EF1-C352-4434-B390-89F3A6B3955F}" type="presParOf" srcId="{71045F8C-00FA-488E-A7BD-E2E6753D979D}" destId="{E7297F21-D4FD-4A41-AE58-814D01A6B5E7}" srcOrd="17" destOrd="0" presId="urn:microsoft.com/office/officeart/2005/8/layout/target3"/>
    <dgm:cxn modelId="{4994EFB4-9D2A-4AA3-B00D-B770AF289E86}" type="presParOf" srcId="{71045F8C-00FA-488E-A7BD-E2E6753D979D}" destId="{59F530CB-4999-43B3-A00D-6AB53886BD77}" srcOrd="18" destOrd="0" presId="urn:microsoft.com/office/officeart/2005/8/layout/target3"/>
    <dgm:cxn modelId="{72D54430-5C69-4267-9AEE-2C206F83F664}"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a:t>
          </a:r>
          <a:r>
            <a:rPr lang="cs-CZ" sz="1800" kern="1200" dirty="0" smtClean="0"/>
            <a:t>: Základní škola a Mateřská škola Studená, okres Jindřichův Hradec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a:t>
          </a:r>
          <a:r>
            <a:rPr lang="cs-CZ" sz="1800" kern="1200" dirty="0" smtClean="0"/>
            <a:t>: Mgr. Marie Hrbková </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 </a:t>
          </a:r>
          <a:r>
            <a:rPr lang="cs-CZ" sz="1800" kern="1200" dirty="0" smtClean="0"/>
            <a:t>VY_32_INOVACE_1C44Čj3_Test1 – 2. část</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Test1 </a:t>
          </a:r>
          <a:r>
            <a:rPr lang="cs-CZ" sz="1800" kern="1200" smtClean="0"/>
            <a:t>- 2. </a:t>
          </a:r>
          <a:r>
            <a:rPr lang="cs-CZ" sz="1800" kern="1200" dirty="0" smtClean="0"/>
            <a:t>část</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smtClean="0"/>
            <a:t>: CZ.1.07/1.4.00/21.3136</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A0254ED-F951-42D1-B018-D642311D8AB4}" type="datetimeFigureOut">
              <a:rPr lang="cs-CZ" smtClean="0"/>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2027189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0254ED-F951-42D1-B018-D642311D8AB4}" type="datetimeFigureOut">
              <a:rPr lang="cs-CZ" smtClean="0"/>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1149276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A0254ED-F951-42D1-B018-D642311D8AB4}" type="datetimeFigureOut">
              <a:rPr lang="cs-CZ" smtClean="0"/>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229423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0254ED-F951-42D1-B018-D642311D8AB4}" type="datetimeFigureOut">
              <a:rPr lang="cs-CZ" smtClean="0"/>
              <a:t>9.3.2012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3430838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0254ED-F951-42D1-B018-D642311D8AB4}" type="datetimeFigureOut">
              <a:rPr lang="cs-CZ" smtClean="0"/>
              <a:t>9.3.2012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2991024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A0254ED-F951-42D1-B018-D642311D8AB4}" type="datetimeFigureOut">
              <a:rPr lang="cs-CZ" smtClean="0"/>
              <a:t>9.3.2012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1856156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0254ED-F951-42D1-B018-D642311D8AB4}" type="datetimeFigureOut">
              <a:rPr lang="cs-CZ" smtClean="0"/>
              <a:t>9.3.2012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2811213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A0254ED-F951-42D1-B018-D642311D8AB4}" type="datetimeFigureOut">
              <a:rPr lang="cs-CZ" smtClean="0"/>
              <a:t>9.3.2012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3586820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A0254ED-F951-42D1-B018-D642311D8AB4}" type="datetimeFigureOut">
              <a:rPr lang="cs-CZ" smtClean="0"/>
              <a:t>9.3.2012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4256222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0254ED-F951-42D1-B018-D642311D8AB4}" type="datetimeFigureOut">
              <a:rPr lang="cs-CZ" smtClean="0"/>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2327082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0254ED-F951-42D1-B018-D642311D8AB4}" type="datetimeFigureOut">
              <a:rPr lang="cs-CZ" smtClean="0"/>
              <a:t>9.3.2012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AED146-A5F2-4618-B9A5-261BE1EEB1AE}" type="slidenum">
              <a:rPr lang="cs-CZ" smtClean="0"/>
              <a:t>‹#›</a:t>
            </a:fld>
            <a:endParaRPr lang="cs-CZ"/>
          </a:p>
        </p:txBody>
      </p:sp>
    </p:spTree>
    <p:extLst>
      <p:ext uri="{BB962C8B-B14F-4D97-AF65-F5344CB8AC3E}">
        <p14:creationId xmlns:p14="http://schemas.microsoft.com/office/powerpoint/2010/main" val="4002338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274638"/>
            <a:ext cx="8229600" cy="585152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Zástupný symbol pro datum 2"/>
          <p:cNvSpPr>
            <a:spLocks noGrp="1"/>
          </p:cNvSpPr>
          <p:nvPr>
            <p:ph type="dt" sz="half" idx="10"/>
          </p:nvPr>
        </p:nvSpPr>
        <p:spPr>
          <a:xfrm>
            <a:off x="457200" y="6245225"/>
            <a:ext cx="2133600" cy="476250"/>
          </a:xfrm>
        </p:spPr>
        <p:txBody>
          <a:bodyPr/>
          <a:lstStyle>
            <a:lvl1pPr>
              <a:defRPr/>
            </a:lvl1pPr>
          </a:lstStyle>
          <a:p>
            <a:endParaRPr lang="cs-CZ"/>
          </a:p>
        </p:txBody>
      </p:sp>
      <p:sp>
        <p:nvSpPr>
          <p:cNvPr id="4" name="Zástupný symbol pro zápatí 3"/>
          <p:cNvSpPr>
            <a:spLocks noGrp="1"/>
          </p:cNvSpPr>
          <p:nvPr>
            <p:ph type="ftr" sz="quarter" idx="11"/>
          </p:nvPr>
        </p:nvSpPr>
        <p:spPr>
          <a:xfrm>
            <a:off x="3124200" y="6245225"/>
            <a:ext cx="2895600" cy="476250"/>
          </a:xfrm>
        </p:spPr>
        <p:txBody>
          <a:bodyPr/>
          <a:lstStyle>
            <a:lvl1pPr>
              <a:defRPr/>
            </a:lvl1pPr>
          </a:lstStyle>
          <a:p>
            <a:endParaRPr lang="cs-CZ"/>
          </a:p>
        </p:txBody>
      </p:sp>
      <p:sp>
        <p:nvSpPr>
          <p:cNvPr id="5" name="Zástupný symbol pro číslo snímku 4"/>
          <p:cNvSpPr>
            <a:spLocks noGrp="1"/>
          </p:cNvSpPr>
          <p:nvPr>
            <p:ph type="sldNum" sz="quarter" idx="12"/>
          </p:nvPr>
        </p:nvSpPr>
        <p:spPr>
          <a:xfrm>
            <a:off x="6553200" y="6245225"/>
            <a:ext cx="2133600" cy="476250"/>
          </a:xfrm>
        </p:spPr>
        <p:txBody>
          <a:bodyPr/>
          <a:lstStyle>
            <a:lvl1pPr>
              <a:defRPr/>
            </a:lvl1pPr>
          </a:lstStyle>
          <a:p>
            <a:fld id="{E0F713F4-4C8A-43B7-A781-9FD50F795F86}" type="slidenum">
              <a:rPr lang="cs-CZ"/>
              <a:pPr/>
              <a:t>‹#›</a:t>
            </a:fld>
            <a:endParaRPr lang="cs-CZ"/>
          </a:p>
        </p:txBody>
      </p:sp>
    </p:spTree>
    <p:extLst>
      <p:ext uri="{BB962C8B-B14F-4D97-AF65-F5344CB8AC3E}">
        <p14:creationId xmlns:p14="http://schemas.microsoft.com/office/powerpoint/2010/main" val="311193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0254ED-F951-42D1-B018-D642311D8AB4}" type="datetimeFigureOut">
              <a:rPr lang="cs-CZ" smtClean="0"/>
              <a:t>9.3.2012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AED146-A5F2-4618-B9A5-261BE1EEB1AE}" type="slidenum">
              <a:rPr lang="cs-CZ" smtClean="0"/>
              <a:t>‹#›</a:t>
            </a:fld>
            <a:endParaRPr lang="cs-CZ"/>
          </a:p>
        </p:txBody>
      </p:sp>
    </p:spTree>
    <p:extLst>
      <p:ext uri="{BB962C8B-B14F-4D97-AF65-F5344CB8AC3E}">
        <p14:creationId xmlns:p14="http://schemas.microsoft.com/office/powerpoint/2010/main" val="1578597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485564842"/>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074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marL="0" indent="0">
              <a:buNone/>
            </a:pPr>
            <a:r>
              <a:rPr lang="cs-CZ" sz="2400" dirty="0" smtClean="0"/>
              <a:t>Pro 3.ročník ZŠ</a:t>
            </a:r>
          </a:p>
          <a:p>
            <a:pPr marL="0" indent="0">
              <a:buNone/>
            </a:pPr>
            <a:r>
              <a:rPr lang="cs-CZ" sz="2400" dirty="0" smtClean="0"/>
              <a:t>Prezentace na interaktivní tabuli /pracovní listy/</a:t>
            </a:r>
          </a:p>
          <a:p>
            <a:pPr marL="0" indent="0">
              <a:buNone/>
            </a:pPr>
            <a:r>
              <a:rPr lang="cs-CZ" sz="2400" dirty="0" smtClean="0"/>
              <a:t>Pomůcky: nakopírované testy pro všechny žáky </a:t>
            </a:r>
          </a:p>
          <a:p>
            <a:pPr marL="0" indent="0">
              <a:buNone/>
            </a:pPr>
            <a:r>
              <a:rPr lang="cs-CZ" sz="2400" dirty="0" smtClean="0"/>
              <a:t>Inovace: </a:t>
            </a:r>
            <a:r>
              <a:rPr lang="cs-CZ" sz="2400" dirty="0" smtClean="0"/>
              <a:t>Vysvětlení </a:t>
            </a:r>
            <a:r>
              <a:rPr lang="cs-CZ" sz="2400" dirty="0" smtClean="0"/>
              <a:t>testu, jeho lepší pochopení při názorné ukázce  na </a:t>
            </a:r>
            <a:r>
              <a:rPr lang="cs-CZ" sz="2400" dirty="0" smtClean="0"/>
              <a:t>tabuli.</a:t>
            </a:r>
            <a:endParaRPr lang="cs-CZ" sz="2400" dirty="0" smtClean="0"/>
          </a:p>
          <a:p>
            <a:pPr marL="0" indent="0">
              <a:buNone/>
            </a:pPr>
            <a:r>
              <a:rPr lang="cs-CZ" sz="2400" dirty="0" smtClean="0"/>
              <a:t>Metodické pokyny:</a:t>
            </a:r>
          </a:p>
          <a:p>
            <a:pPr marL="0" indent="0">
              <a:buNone/>
            </a:pPr>
            <a:r>
              <a:rPr lang="cs-CZ" sz="2400" dirty="0" smtClean="0"/>
              <a:t> 1. snímek – první část testu</a:t>
            </a:r>
          </a:p>
          <a:p>
            <a:pPr marL="0" indent="0">
              <a:buNone/>
            </a:pPr>
            <a:r>
              <a:rPr lang="cs-CZ" sz="2400" dirty="0" smtClean="0"/>
              <a:t> 2. snímek – druhá část testu</a:t>
            </a:r>
          </a:p>
          <a:p>
            <a:pPr marL="0" indent="0">
              <a:buNone/>
            </a:pPr>
            <a:r>
              <a:rPr lang="cs-CZ" sz="2400" dirty="0"/>
              <a:t> </a:t>
            </a:r>
            <a:r>
              <a:rPr lang="cs-CZ" sz="2400" dirty="0" smtClean="0"/>
              <a:t>3. snímek – test určený ke kopírování</a:t>
            </a:r>
          </a:p>
          <a:p>
            <a:endParaRPr lang="cs-CZ" dirty="0" smtClean="0"/>
          </a:p>
        </p:txBody>
      </p:sp>
    </p:spTree>
    <p:extLst>
      <p:ext uri="{BB962C8B-B14F-4D97-AF65-F5344CB8AC3E}">
        <p14:creationId xmlns:p14="http://schemas.microsoft.com/office/powerpoint/2010/main" val="4993465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323850" y="333375"/>
            <a:ext cx="8064500" cy="719138"/>
          </a:xfrm>
        </p:spPr>
        <p:txBody>
          <a:bodyPr>
            <a:normAutofit fontScale="90000"/>
          </a:bodyPr>
          <a:lstStyle/>
          <a:p>
            <a:pPr algn="l"/>
            <a:r>
              <a:rPr lang="cs-CZ" sz="2400"/>
              <a:t>Test 1. čtvrtletí – 2. část		JMÉNO___________</a:t>
            </a:r>
            <a:br>
              <a:rPr lang="cs-CZ" sz="2400"/>
            </a:br>
            <a:endParaRPr lang="cs-CZ" sz="2400"/>
          </a:p>
        </p:txBody>
      </p:sp>
      <p:sp>
        <p:nvSpPr>
          <p:cNvPr id="2051" name="Rectangle 3"/>
          <p:cNvSpPr>
            <a:spLocks noGrp="1" noChangeArrowheads="1"/>
          </p:cNvSpPr>
          <p:nvPr>
            <p:ph type="subTitle" idx="4294967295"/>
          </p:nvPr>
        </p:nvSpPr>
        <p:spPr>
          <a:xfrm>
            <a:off x="0" y="1268413"/>
            <a:ext cx="8064500" cy="5040312"/>
          </a:xfrm>
        </p:spPr>
        <p:txBody>
          <a:bodyPr/>
          <a:lstStyle/>
          <a:p>
            <a:pPr marL="609600" indent="-609600">
              <a:buFontTx/>
              <a:buAutoNum type="arabicPeriod"/>
            </a:pPr>
            <a:r>
              <a:rPr lang="cs-CZ" sz="2400" b="1" i="1"/>
              <a:t>Která skupina písmen ve slovech chybí?</a:t>
            </a:r>
          </a:p>
          <a:p>
            <a:pPr marL="609600" indent="-609600">
              <a:buFontTx/>
              <a:buNone/>
            </a:pPr>
            <a:r>
              <a:rPr lang="cs-CZ" sz="2400" b="1" i="1"/>
              <a:t>	</a:t>
            </a:r>
            <a:r>
              <a:rPr lang="cs-CZ" sz="2400"/>
              <a:t>K….ten je nejkrásnější jarní …..síc. Sluníčko ….kně hřeje. Na sobotní výlet jsme se vydali ….šky. Na ….tvi stromu zpívala ….nkava. Rozumný člo….k všemu ne….ří. K….ta se ráda s…..je. Vítr sla…. foukal. Zedníci pracují na stav…. .</a:t>
            </a:r>
          </a:p>
          <a:p>
            <a:pPr marL="609600" indent="-609600">
              <a:buFontTx/>
              <a:buAutoNum type="arabicPeriod" startAt="2"/>
            </a:pPr>
            <a:r>
              <a:rPr lang="cs-CZ" sz="2400" b="1" i="1"/>
              <a:t>Doplň velká nebo malá písmena.</a:t>
            </a:r>
          </a:p>
          <a:p>
            <a:pPr marL="609600" indent="-609600">
              <a:buFontTx/>
              <a:buNone/>
            </a:pPr>
            <a:r>
              <a:rPr lang="cs-CZ" sz="2400"/>
              <a:t>	…menuji se …lena …vořáková. …ám sestru …armilu a …ratra …arla. ...rmila …iluje …vířata a má …oma …orče …erdu a …apouška …óru. …arel chce  být …okejistou. …eho nejmilejší …ůň je ...nědka …abina .</a:t>
            </a:r>
          </a:p>
          <a:p>
            <a:pPr marL="609600" indent="-609600">
              <a:buFontTx/>
              <a:buNone/>
            </a:pPr>
            <a:endParaRPr lang="cs-CZ" sz="2400"/>
          </a:p>
        </p:txBody>
      </p:sp>
    </p:spTree>
    <p:extLst>
      <p:ext uri="{BB962C8B-B14F-4D97-AF65-F5344CB8AC3E}">
        <p14:creationId xmlns:p14="http://schemas.microsoft.com/office/powerpoint/2010/main" val="1180658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Rectangle 5"/>
          <p:cNvSpPr>
            <a:spLocks noGrp="1" noChangeArrowheads="1"/>
          </p:cNvSpPr>
          <p:nvPr>
            <p:ph/>
          </p:nvPr>
        </p:nvSpPr>
        <p:spPr>
          <a:xfrm>
            <a:off x="457200" y="274638"/>
            <a:ext cx="8291513" cy="6107112"/>
          </a:xfrm>
        </p:spPr>
        <p:txBody>
          <a:bodyPr/>
          <a:lstStyle/>
          <a:p>
            <a:pPr>
              <a:buFontTx/>
              <a:buNone/>
            </a:pPr>
            <a:r>
              <a:rPr lang="cs-CZ" sz="2400" b="1" i="1" dirty="0"/>
              <a:t>3.Doplň do vět slova z nabídky za cvičením.</a:t>
            </a:r>
          </a:p>
          <a:p>
            <a:pPr>
              <a:buFontTx/>
              <a:buNone/>
            </a:pPr>
            <a:r>
              <a:rPr lang="cs-CZ" sz="2400" dirty="0"/>
              <a:t>	Ota přišel pozdě, ___________ zaspal. _______</a:t>
            </a:r>
          </a:p>
          <a:p>
            <a:pPr>
              <a:buFontTx/>
              <a:buNone/>
            </a:pPr>
            <a:r>
              <a:rPr lang="cs-CZ" sz="2400" dirty="0"/>
              <a:t>	je to správně. _________ to neuvidím na vlastní oči, neuvěřím. ________ něco řekneš, dobře si to rozmysli. Jsou na světě </a:t>
            </a:r>
            <a:r>
              <a:rPr lang="cs-CZ" sz="2400" dirty="0" smtClean="0"/>
              <a:t>místa</a:t>
            </a:r>
            <a:r>
              <a:rPr lang="cs-CZ" sz="2400" dirty="0"/>
              <a:t>, kam ________ lidská noha nevkročila</a:t>
            </a:r>
            <a:r>
              <a:rPr lang="cs-CZ" sz="2400" dirty="0" smtClean="0"/>
              <a:t>. Pes </a:t>
            </a:r>
            <a:r>
              <a:rPr lang="cs-CZ" sz="2400" dirty="0"/>
              <a:t>uslyšel svoje jméno a _______ zaštěkal. __________ pršelo, bylo venku teplo.</a:t>
            </a:r>
          </a:p>
          <a:p>
            <a:pPr>
              <a:buFontTx/>
              <a:buNone/>
            </a:pPr>
            <a:r>
              <a:rPr lang="cs-CZ" sz="2400" dirty="0"/>
              <a:t>	</a:t>
            </a:r>
            <a:r>
              <a:rPr lang="cs-CZ" sz="2400" dirty="0" err="1"/>
              <a:t>dosu</a:t>
            </a:r>
            <a:r>
              <a:rPr lang="cs-CZ" sz="2400" dirty="0"/>
              <a:t>…, ačkoli…, </a:t>
            </a:r>
            <a:r>
              <a:rPr lang="cs-CZ" sz="2400" dirty="0" err="1"/>
              <a:t>poněva</a:t>
            </a:r>
            <a:r>
              <a:rPr lang="cs-CZ" sz="2400" dirty="0"/>
              <a:t>…, hne…, doku…, ne…, </a:t>
            </a:r>
            <a:r>
              <a:rPr lang="cs-CZ" sz="2400" dirty="0" err="1"/>
              <a:t>sna</a:t>
            </a:r>
            <a:r>
              <a:rPr lang="cs-CZ" sz="2400" dirty="0"/>
              <a:t>…</a:t>
            </a:r>
          </a:p>
          <a:p>
            <a:pPr>
              <a:buFontTx/>
              <a:buNone/>
            </a:pPr>
            <a:r>
              <a:rPr lang="cs-CZ" sz="2400" b="1" i="1" dirty="0"/>
              <a:t>4. Napiš adresu svojí maminky.</a:t>
            </a:r>
          </a:p>
          <a:p>
            <a:pPr>
              <a:buFontTx/>
              <a:buNone/>
            </a:pPr>
            <a:r>
              <a:rPr lang="cs-CZ" sz="2400" b="1" i="1" dirty="0"/>
              <a:t>	_________ </a:t>
            </a:r>
          </a:p>
          <a:p>
            <a:pPr>
              <a:buFontTx/>
              <a:buNone/>
            </a:pPr>
            <a:r>
              <a:rPr lang="cs-CZ" sz="2400" b="1" i="1" dirty="0"/>
              <a:t>	_________________________ </a:t>
            </a:r>
          </a:p>
          <a:p>
            <a:pPr>
              <a:buFontTx/>
              <a:buNone/>
            </a:pPr>
            <a:r>
              <a:rPr lang="cs-CZ" sz="2400" b="1" i="1" dirty="0"/>
              <a:t>	_________________________ </a:t>
            </a:r>
          </a:p>
          <a:p>
            <a:pPr>
              <a:buFontTx/>
              <a:buNone/>
            </a:pPr>
            <a:r>
              <a:rPr lang="cs-CZ" sz="2400" b="1" i="1" dirty="0"/>
              <a:t>	_________________________</a:t>
            </a:r>
          </a:p>
          <a:p>
            <a:pPr>
              <a:buFontTx/>
              <a:buNone/>
            </a:pPr>
            <a:r>
              <a:rPr lang="cs-CZ" sz="2400" b="1" i="1" dirty="0"/>
              <a:t>	      __ __ __ __ __ </a:t>
            </a:r>
          </a:p>
          <a:p>
            <a:pPr>
              <a:buFontTx/>
              <a:buNone/>
            </a:pPr>
            <a:endParaRPr lang="cs-CZ" sz="2400" b="1" i="1" dirty="0"/>
          </a:p>
        </p:txBody>
      </p:sp>
    </p:spTree>
    <p:extLst>
      <p:ext uri="{BB962C8B-B14F-4D97-AF65-F5344CB8AC3E}">
        <p14:creationId xmlns:p14="http://schemas.microsoft.com/office/powerpoint/2010/main" val="2068319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ChangeArrowheads="1"/>
          </p:cNvSpPr>
          <p:nvPr/>
        </p:nvSpPr>
        <p:spPr bwMode="auto">
          <a:xfrm>
            <a:off x="727075" y="260350"/>
            <a:ext cx="769143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cs-CZ" sz="1400" b="0" i="0">
                <a:solidFill>
                  <a:schemeClr val="tx2"/>
                </a:solidFill>
              </a:rPr>
              <a:t>Test 1. čtvrtletí – 2. část		JMÉNO___________</a:t>
            </a:r>
          </a:p>
        </p:txBody>
      </p:sp>
      <p:sp>
        <p:nvSpPr>
          <p:cNvPr id="6149" name="Rectangle 5"/>
          <p:cNvSpPr>
            <a:spLocks noChangeArrowheads="1"/>
          </p:cNvSpPr>
          <p:nvPr/>
        </p:nvSpPr>
        <p:spPr bwMode="auto">
          <a:xfrm>
            <a:off x="468313" y="908050"/>
            <a:ext cx="8207375" cy="1902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342900" indent="-342900">
              <a:buFontTx/>
              <a:buAutoNum type="arabicPeriod"/>
            </a:pPr>
            <a:r>
              <a:rPr lang="cs-CZ" sz="1400" dirty="0"/>
              <a:t>Která skupina písmen ve slovech chybí?	</a:t>
            </a:r>
          </a:p>
          <a:p>
            <a:pPr marL="342900" indent="-342900"/>
            <a:r>
              <a:rPr lang="cs-CZ" sz="1400" b="0" i="0" dirty="0" smtClean="0"/>
              <a:t>         K</a:t>
            </a:r>
            <a:r>
              <a:rPr lang="cs-CZ" sz="1400" b="0" i="0" dirty="0"/>
              <a:t>….ten je nejkrásnější jarní …..</a:t>
            </a:r>
            <a:r>
              <a:rPr lang="cs-CZ" sz="1400" b="0" i="0" dirty="0" err="1"/>
              <a:t>síc</a:t>
            </a:r>
            <a:r>
              <a:rPr lang="cs-CZ" sz="1400" b="0" i="0" dirty="0"/>
              <a:t>. Sluníčko ….</a:t>
            </a:r>
            <a:r>
              <a:rPr lang="cs-CZ" sz="1400" b="0" i="0" dirty="0" err="1"/>
              <a:t>kně</a:t>
            </a:r>
            <a:r>
              <a:rPr lang="cs-CZ" sz="1400" b="0" i="0" dirty="0"/>
              <a:t> hřeje. Na sobotní výlet jsme se vydali ….</a:t>
            </a:r>
            <a:r>
              <a:rPr lang="cs-CZ" sz="1400" b="0" i="0" dirty="0" err="1"/>
              <a:t>šky</a:t>
            </a:r>
            <a:r>
              <a:rPr lang="cs-CZ" sz="1400" b="0" i="0" dirty="0"/>
              <a:t>. Na ….</a:t>
            </a:r>
            <a:r>
              <a:rPr lang="cs-CZ" sz="1400" b="0" i="0" dirty="0" err="1"/>
              <a:t>tvi</a:t>
            </a:r>
            <a:r>
              <a:rPr lang="cs-CZ" sz="1400" b="0" i="0" dirty="0"/>
              <a:t> stromu zpívala ….</a:t>
            </a:r>
            <a:r>
              <a:rPr lang="cs-CZ" sz="1400" b="0" i="0" dirty="0" err="1"/>
              <a:t>nkava</a:t>
            </a:r>
            <a:r>
              <a:rPr lang="cs-CZ" sz="1400" b="0" i="0" dirty="0"/>
              <a:t>. Rozumný </a:t>
            </a:r>
            <a:r>
              <a:rPr lang="cs-CZ" sz="1400" b="0" i="0" dirty="0" err="1"/>
              <a:t>člo</a:t>
            </a:r>
            <a:r>
              <a:rPr lang="cs-CZ" sz="1400" b="0" i="0" dirty="0"/>
              <a:t>….k všemu ne….ří. K….ta se ráda s…..je.  Vítr </a:t>
            </a:r>
            <a:r>
              <a:rPr lang="cs-CZ" sz="1400" b="0" i="0" dirty="0" err="1"/>
              <a:t>sla</a:t>
            </a:r>
            <a:r>
              <a:rPr lang="cs-CZ" sz="1400" b="0" i="0" dirty="0"/>
              <a:t>…. </a:t>
            </a:r>
            <a:r>
              <a:rPr lang="cs-CZ" sz="1400" b="0" i="0" dirty="0" err="1"/>
              <a:t>foukal.Zedníci</a:t>
            </a:r>
            <a:r>
              <a:rPr lang="cs-CZ" sz="1400" b="0" i="0" dirty="0"/>
              <a:t> pracují na stav…. .</a:t>
            </a:r>
          </a:p>
          <a:p>
            <a:pPr marL="342900" indent="-342900"/>
            <a:r>
              <a:rPr lang="cs-CZ" sz="1400" dirty="0" smtClean="0"/>
              <a:t>2    . </a:t>
            </a:r>
            <a:r>
              <a:rPr lang="cs-CZ" sz="1400" dirty="0"/>
              <a:t>Doplň velká nebo malá písmena.</a:t>
            </a:r>
          </a:p>
          <a:p>
            <a:pPr marL="342900" indent="-342900"/>
            <a:r>
              <a:rPr lang="cs-CZ" sz="1400" b="0" i="0" dirty="0" smtClean="0"/>
              <a:t>        …</a:t>
            </a:r>
            <a:r>
              <a:rPr lang="cs-CZ" sz="1400" b="0" i="0" dirty="0" err="1"/>
              <a:t>menuji</a:t>
            </a:r>
            <a:r>
              <a:rPr lang="cs-CZ" sz="1400" b="0" i="0" dirty="0"/>
              <a:t> se …</a:t>
            </a:r>
            <a:r>
              <a:rPr lang="cs-CZ" sz="1400" b="0" i="0" dirty="0" err="1"/>
              <a:t>lena</a:t>
            </a:r>
            <a:r>
              <a:rPr lang="cs-CZ" sz="1400" b="0" i="0" dirty="0"/>
              <a:t> …</a:t>
            </a:r>
            <a:r>
              <a:rPr lang="cs-CZ" sz="1400" b="0" i="0" dirty="0" err="1"/>
              <a:t>vořáková</a:t>
            </a:r>
            <a:r>
              <a:rPr lang="cs-CZ" sz="1400" b="0" i="0" dirty="0"/>
              <a:t>. …</a:t>
            </a:r>
            <a:r>
              <a:rPr lang="cs-CZ" sz="1400" b="0" i="0" dirty="0" err="1"/>
              <a:t>ám</a:t>
            </a:r>
            <a:r>
              <a:rPr lang="cs-CZ" sz="1400" b="0" i="0" dirty="0"/>
              <a:t> sestru …</a:t>
            </a:r>
            <a:r>
              <a:rPr lang="cs-CZ" sz="1400" b="0" i="0" dirty="0" err="1"/>
              <a:t>armilu</a:t>
            </a:r>
            <a:r>
              <a:rPr lang="cs-CZ" sz="1400" b="0" i="0" dirty="0"/>
              <a:t> a …</a:t>
            </a:r>
            <a:r>
              <a:rPr lang="cs-CZ" sz="1400" b="0" i="0" dirty="0" err="1"/>
              <a:t>ratra</a:t>
            </a:r>
            <a:r>
              <a:rPr lang="cs-CZ" sz="1400" b="0" i="0" dirty="0"/>
              <a:t> …</a:t>
            </a:r>
            <a:r>
              <a:rPr lang="cs-CZ" sz="1400" b="0" i="0" dirty="0" err="1"/>
              <a:t>arla</a:t>
            </a:r>
            <a:r>
              <a:rPr lang="cs-CZ" sz="1400" b="0" i="0" dirty="0"/>
              <a:t>. ...</a:t>
            </a:r>
            <a:r>
              <a:rPr lang="cs-CZ" sz="1400" b="0" i="0" dirty="0" err="1"/>
              <a:t>armila</a:t>
            </a:r>
            <a:r>
              <a:rPr lang="cs-CZ" sz="1400" b="0" i="0" dirty="0"/>
              <a:t> …</a:t>
            </a:r>
            <a:r>
              <a:rPr lang="cs-CZ" sz="1400" b="0" i="0" dirty="0" err="1"/>
              <a:t>iluje</a:t>
            </a:r>
            <a:r>
              <a:rPr lang="cs-CZ" sz="1400" b="0" i="0" dirty="0"/>
              <a:t> …</a:t>
            </a:r>
            <a:r>
              <a:rPr lang="cs-CZ" sz="1400" b="0" i="0" dirty="0" err="1"/>
              <a:t>vířata</a:t>
            </a:r>
            <a:r>
              <a:rPr lang="cs-CZ" sz="1400" b="0" i="0" dirty="0"/>
              <a:t> a má …</a:t>
            </a:r>
            <a:r>
              <a:rPr lang="cs-CZ" sz="1400" b="0" i="0" dirty="0" err="1"/>
              <a:t>oma</a:t>
            </a:r>
            <a:r>
              <a:rPr lang="cs-CZ" sz="1400" b="0" i="0" dirty="0"/>
              <a:t> …</a:t>
            </a:r>
            <a:r>
              <a:rPr lang="cs-CZ" sz="1400" b="0" i="0" dirty="0" err="1"/>
              <a:t>orče</a:t>
            </a:r>
            <a:r>
              <a:rPr lang="cs-CZ" sz="1400" b="0" i="0" dirty="0"/>
              <a:t> …</a:t>
            </a:r>
            <a:r>
              <a:rPr lang="cs-CZ" sz="1400" b="0" i="0" dirty="0" err="1"/>
              <a:t>erdu</a:t>
            </a:r>
            <a:r>
              <a:rPr lang="cs-CZ" sz="1400" b="0" i="0" dirty="0"/>
              <a:t> a …</a:t>
            </a:r>
            <a:r>
              <a:rPr lang="cs-CZ" sz="1400" b="0" i="0" dirty="0" err="1"/>
              <a:t>apouška</a:t>
            </a:r>
            <a:r>
              <a:rPr lang="cs-CZ" sz="1400" b="0" i="0" dirty="0"/>
              <a:t> …</a:t>
            </a:r>
            <a:r>
              <a:rPr lang="cs-CZ" sz="1400" b="0" i="0" dirty="0" err="1"/>
              <a:t>óru</a:t>
            </a:r>
            <a:r>
              <a:rPr lang="cs-CZ" sz="1400" b="0" i="0" dirty="0"/>
              <a:t>. …</a:t>
            </a:r>
            <a:r>
              <a:rPr lang="cs-CZ" sz="1400" b="0" i="0" dirty="0" err="1"/>
              <a:t>arel</a:t>
            </a:r>
            <a:r>
              <a:rPr lang="cs-CZ" sz="1400" b="0" i="0" dirty="0"/>
              <a:t> chce  být …</a:t>
            </a:r>
            <a:r>
              <a:rPr lang="cs-CZ" sz="1400" b="0" i="0" dirty="0" err="1"/>
              <a:t>okejistou</a:t>
            </a:r>
            <a:r>
              <a:rPr lang="cs-CZ" sz="1400" b="0" i="0" dirty="0"/>
              <a:t>. …</a:t>
            </a:r>
            <a:r>
              <a:rPr lang="cs-CZ" sz="1400" b="0" i="0" dirty="0" err="1"/>
              <a:t>eho</a:t>
            </a:r>
            <a:r>
              <a:rPr lang="cs-CZ" sz="1400" b="0" i="0" dirty="0"/>
              <a:t> nejmilejší …</a:t>
            </a:r>
            <a:r>
              <a:rPr lang="cs-CZ" sz="1400" b="0" i="0" dirty="0" err="1"/>
              <a:t>ůň</a:t>
            </a:r>
            <a:r>
              <a:rPr lang="cs-CZ" sz="1400" b="0" i="0" dirty="0"/>
              <a:t> je ...</a:t>
            </a:r>
            <a:r>
              <a:rPr lang="cs-CZ" sz="1400" b="0" i="0" dirty="0" err="1"/>
              <a:t>nědka</a:t>
            </a:r>
            <a:r>
              <a:rPr lang="cs-CZ" sz="1400" b="0" i="0" dirty="0"/>
              <a:t> …</a:t>
            </a:r>
            <a:r>
              <a:rPr lang="cs-CZ" sz="1400" b="0" i="0" dirty="0" err="1"/>
              <a:t>abina</a:t>
            </a:r>
            <a:r>
              <a:rPr lang="cs-CZ" sz="1400" b="0" i="0" dirty="0"/>
              <a:t> .</a:t>
            </a:r>
          </a:p>
          <a:p>
            <a:pPr marL="342900" indent="-342900">
              <a:lnSpc>
                <a:spcPct val="90000"/>
              </a:lnSpc>
              <a:spcBef>
                <a:spcPct val="50000"/>
              </a:spcBef>
            </a:pPr>
            <a:endParaRPr lang="cs-CZ" sz="1400" b="0" i="0" dirty="0"/>
          </a:p>
        </p:txBody>
      </p:sp>
      <p:sp>
        <p:nvSpPr>
          <p:cNvPr id="6150" name="Rectangle 6"/>
          <p:cNvSpPr>
            <a:spLocks noChangeArrowheads="1"/>
          </p:cNvSpPr>
          <p:nvPr/>
        </p:nvSpPr>
        <p:spPr bwMode="auto">
          <a:xfrm>
            <a:off x="468313" y="2781300"/>
            <a:ext cx="8135937" cy="2785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cs-CZ" sz="1400" dirty="0" smtClean="0"/>
              <a:t>3     .</a:t>
            </a:r>
            <a:r>
              <a:rPr lang="cs-CZ" sz="1400" dirty="0"/>
              <a:t>Doplň do vět slova z nabídky za cvičením</a:t>
            </a:r>
          </a:p>
          <a:p>
            <a:r>
              <a:rPr lang="cs-CZ" sz="1400" b="0" i="0" dirty="0" smtClean="0"/>
              <a:t>        Ota </a:t>
            </a:r>
            <a:r>
              <a:rPr lang="cs-CZ" sz="1400" b="0" i="0" dirty="0"/>
              <a:t>přišel pozdě, ___________  zaspal. ________je to správně. _________ to neuvidím na vlastní oči, </a:t>
            </a:r>
            <a:r>
              <a:rPr lang="cs-CZ" sz="1400" b="0" i="0" dirty="0" smtClean="0"/>
              <a:t>         </a:t>
            </a:r>
          </a:p>
          <a:p>
            <a:r>
              <a:rPr lang="cs-CZ" sz="1400" dirty="0"/>
              <a:t> </a:t>
            </a:r>
            <a:r>
              <a:rPr lang="cs-CZ" sz="1400" dirty="0" smtClean="0"/>
              <a:t>       </a:t>
            </a:r>
            <a:r>
              <a:rPr lang="cs-CZ" sz="1400" b="0" i="0" dirty="0" smtClean="0"/>
              <a:t>neuvěřím</a:t>
            </a:r>
            <a:r>
              <a:rPr lang="cs-CZ" sz="1400" b="0" i="0" dirty="0"/>
              <a:t>. ________ něco řekneš, dobře si to rozmysli. Jsou na světě mísa, kam ________ lidská noha </a:t>
            </a:r>
            <a:r>
              <a:rPr lang="cs-CZ" sz="1400" b="0" i="0" dirty="0" smtClean="0"/>
              <a:t>        </a:t>
            </a:r>
          </a:p>
          <a:p>
            <a:r>
              <a:rPr lang="cs-CZ" sz="1400" dirty="0"/>
              <a:t> </a:t>
            </a:r>
            <a:r>
              <a:rPr lang="cs-CZ" sz="1400" dirty="0" smtClean="0"/>
              <a:t>       </a:t>
            </a:r>
            <a:r>
              <a:rPr lang="cs-CZ" sz="1400" b="0" i="0" dirty="0" err="1" smtClean="0"/>
              <a:t>nevkročila.Pes</a:t>
            </a:r>
            <a:r>
              <a:rPr lang="cs-CZ" sz="1400" b="0" i="0" dirty="0" smtClean="0"/>
              <a:t> </a:t>
            </a:r>
            <a:r>
              <a:rPr lang="cs-CZ" sz="1400" b="0" i="0" dirty="0"/>
              <a:t>uslyšel svoje jméno a _______ zaštěkal. __________ pršelo, bylo venku teplo.</a:t>
            </a:r>
          </a:p>
          <a:p>
            <a:r>
              <a:rPr lang="cs-CZ" sz="1400" b="0" i="0" dirty="0"/>
              <a:t>	</a:t>
            </a:r>
            <a:r>
              <a:rPr lang="cs-CZ" sz="1400" b="0" i="0" dirty="0" err="1"/>
              <a:t>dosu</a:t>
            </a:r>
            <a:r>
              <a:rPr lang="cs-CZ" sz="1400" b="0" i="0" dirty="0"/>
              <a:t>…, ačkoli…, </a:t>
            </a:r>
            <a:r>
              <a:rPr lang="cs-CZ" sz="1400" b="0" i="0" dirty="0" err="1"/>
              <a:t>poněva</a:t>
            </a:r>
            <a:r>
              <a:rPr lang="cs-CZ" sz="1400" b="0" i="0" dirty="0"/>
              <a:t>…, hne…, doku…, ne…, </a:t>
            </a:r>
            <a:r>
              <a:rPr lang="cs-CZ" sz="1400" b="0" i="0" dirty="0" err="1"/>
              <a:t>sna</a:t>
            </a:r>
            <a:r>
              <a:rPr lang="cs-CZ" sz="1400" b="0" i="0" dirty="0"/>
              <a:t>…</a:t>
            </a:r>
          </a:p>
          <a:p>
            <a:r>
              <a:rPr lang="cs-CZ" sz="1400" smtClean="0"/>
              <a:t>4.     </a:t>
            </a:r>
            <a:r>
              <a:rPr lang="cs-CZ" sz="1400" dirty="0"/>
              <a:t>Napiš adresu svojí maminky.</a:t>
            </a:r>
          </a:p>
          <a:p>
            <a:r>
              <a:rPr lang="cs-CZ" sz="1400" dirty="0"/>
              <a:t>	_________ </a:t>
            </a:r>
          </a:p>
          <a:p>
            <a:r>
              <a:rPr lang="cs-CZ" sz="1400" dirty="0"/>
              <a:t>	_________________________ </a:t>
            </a:r>
          </a:p>
          <a:p>
            <a:r>
              <a:rPr lang="cs-CZ" sz="1400" dirty="0"/>
              <a:t>	_________________________ </a:t>
            </a:r>
          </a:p>
          <a:p>
            <a:r>
              <a:rPr lang="cs-CZ" sz="1400" dirty="0"/>
              <a:t>	_________________________</a:t>
            </a:r>
          </a:p>
          <a:p>
            <a:r>
              <a:rPr lang="cs-CZ" sz="1400" dirty="0"/>
              <a:t>	      __ __ __ __ __ </a:t>
            </a:r>
          </a:p>
          <a:p>
            <a:pPr>
              <a:spcBef>
                <a:spcPct val="50000"/>
              </a:spcBef>
            </a:pPr>
            <a:endParaRPr lang="cs-CZ" sz="1400" dirty="0"/>
          </a:p>
        </p:txBody>
      </p:sp>
    </p:spTree>
    <p:extLst>
      <p:ext uri="{BB962C8B-B14F-4D97-AF65-F5344CB8AC3E}">
        <p14:creationId xmlns:p14="http://schemas.microsoft.com/office/powerpoint/2010/main" val="2506471031"/>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204</Words>
  <Application>Microsoft Office PowerPoint</Application>
  <PresentationFormat>Předvádění na obrazovce (4:3)</PresentationFormat>
  <Paragraphs>45</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Prezentace aplikace PowerPoint</vt:lpstr>
      <vt:lpstr>Anotace</vt:lpstr>
      <vt:lpstr>Test 1. čtvrtletí – 2. část  JMÉNO___________ </vt:lpstr>
      <vt:lpstr>Prezentace aplikace PowerPoint</vt:lpstr>
      <vt:lpstr>Prezentace aplikace PowerPoint</vt:lpstr>
    </vt:vector>
  </TitlesOfParts>
  <Company>ZŠ Studená</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Hrbková Marie</dc:creator>
  <cp:lastModifiedBy>Učitel</cp:lastModifiedBy>
  <cp:revision>8</cp:revision>
  <dcterms:created xsi:type="dcterms:W3CDTF">2011-11-15T09:34:40Z</dcterms:created>
  <dcterms:modified xsi:type="dcterms:W3CDTF">2012-03-09T15:00:01Z</dcterms:modified>
</cp:coreProperties>
</file>