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5">
  <p:sldMasterIdLst>
    <p:sldMasterId id="2147483672" r:id="rId1"/>
  </p:sldMasterIdLst>
  <p:notesMasterIdLst>
    <p:notesMasterId r:id="rId11"/>
  </p:notesMasterIdLst>
  <p:sldIdLst>
    <p:sldId id="262" r:id="rId2"/>
    <p:sldId id="268" r:id="rId3"/>
    <p:sldId id="263" r:id="rId4"/>
    <p:sldId id="265" r:id="rId5"/>
    <p:sldId id="269" r:id="rId6"/>
    <p:sldId id="266" r:id="rId7"/>
    <p:sldId id="267" r:id="rId8"/>
    <p:sldId id="270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D13904-3262-4ECB-A737-1F20A280B50D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ED5BAD-ADE3-4702-A053-F3339E1F931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ABEE89A-9886-403C-B21D-7EDA1601A55F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ABEE89A-9886-403C-B21D-7EDA1601A55F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ABEE89A-9886-403C-B21D-7EDA1601A55F}" type="datetimeFigureOut">
              <a:rPr lang="cs-CZ" smtClean="0"/>
              <a:pPr/>
              <a:t>26.11.2012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dissolve/>
  </p:transition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141045600"/>
              </p:ext>
            </p:extLst>
          </p:nvPr>
        </p:nvGraphicFramePr>
        <p:xfrm>
          <a:off x="1331640" y="2708920"/>
          <a:ext cx="6405925" cy="3525012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Základní škola a Mateřská škola, Hradec Králové, </a:t>
                      </a:r>
                      <a:r>
                        <a:rPr lang="cs-CZ" sz="1400" dirty="0" err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Úprkova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1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Mgr. </a:t>
                      </a:r>
                      <a:r>
                        <a:rPr lang="cs-CZ" sz="140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Tereza Jedličková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VY_32_INOVACE_6B_1_Sčítání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desetinných čísel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Téma: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6B_MA6.roč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Datum ověření: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VM ověřen </a:t>
                      </a: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dne </a:t>
                      </a:r>
                      <a:r>
                        <a:rPr lang="cs-CZ" sz="140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12.10.2012 </a:t>
                      </a:r>
                      <a:r>
                        <a:rPr lang="cs-CZ" sz="140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6.A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CZ.1.07/1.4.00/21.3215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DUM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slouží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jako výkladový materiál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 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Žáci se seznamují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s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pravidly pro sčítání  desetinných čísel, ať už metodou pod sebe či vedle sebe. P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ochopení 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učiva si prověří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závěrečném cvičení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s možností nahlédnutí do výsledků.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8194" name="Obrázek 0" descr="Popis: logo EU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2668"/>
            <a:ext cx="7903033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3" name="obrázek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772816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2224088"/>
            <a:ext cx="701999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55576" y="1268760"/>
            <a:ext cx="7759017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 bmk="OLE_LINK4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39862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9360485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908862"/>
          </a:xfrm>
        </p:spPr>
        <p:txBody>
          <a:bodyPr/>
          <a:lstStyle/>
          <a:p>
            <a:pPr algn="ctr"/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Obsah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5800" y="1628800"/>
            <a:ext cx="7772400" cy="3182511"/>
          </a:xfrm>
        </p:spPr>
        <p:txBody>
          <a:bodyPr>
            <a:normAutofit/>
          </a:bodyPr>
          <a:lstStyle/>
          <a:p>
            <a:pPr algn="ctr">
              <a:buFont typeface="Arial" pitchFamily="34" charset="0"/>
              <a:buChar char="•"/>
            </a:pPr>
            <a:r>
              <a:rPr lang="cs-CZ" dirty="0" smtClean="0"/>
              <a:t>Sčítání desetinných čísel -pod sebe</a:t>
            </a:r>
          </a:p>
          <a:p>
            <a:pPr algn="ctr">
              <a:buFont typeface="Arial" pitchFamily="34" charset="0"/>
              <a:buChar char="•"/>
            </a:pPr>
            <a:r>
              <a:rPr lang="cs-CZ" dirty="0" smtClean="0"/>
              <a:t>Sčítání desetinných čísel -vedle sebe</a:t>
            </a:r>
          </a:p>
          <a:p>
            <a:pPr algn="ctr">
              <a:buFont typeface="Arial" pitchFamily="34" charset="0"/>
              <a:buChar char="•"/>
            </a:pPr>
            <a:r>
              <a:rPr lang="cs-CZ" dirty="0" smtClean="0"/>
              <a:t>Příklady na závěr…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				</a:t>
            </a:r>
            <a:r>
              <a:rPr lang="cs-CZ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2,048+11,95=?</a:t>
            </a:r>
          </a:p>
          <a:p>
            <a:r>
              <a:rPr lang="cs-CZ" dirty="0" smtClean="0"/>
              <a:t>desetinná čísla si napíšeme pod sebe</a:t>
            </a:r>
          </a:p>
          <a:p>
            <a:pPr>
              <a:buNone/>
            </a:pPr>
            <a:r>
              <a:rPr lang="cs-CZ" sz="2400" dirty="0" smtClean="0">
                <a:solidFill>
                  <a:srgbClr val="FF0000"/>
                </a:solidFill>
              </a:rPr>
              <a:t>Důležité pravidla:</a:t>
            </a:r>
          </a:p>
          <a:p>
            <a:pPr lvl="2"/>
            <a:r>
              <a:rPr lang="cs-CZ" u="sng" dirty="0" smtClean="0"/>
              <a:t>Desetinnou čárku napíšeme pod desetinnou čárku</a:t>
            </a:r>
          </a:p>
          <a:p>
            <a:pPr lvl="2">
              <a:buNone/>
            </a:pPr>
            <a:r>
              <a:rPr lang="cs-CZ" dirty="0" smtClean="0"/>
              <a:t>	2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  <a:r>
              <a:rPr lang="cs-CZ" dirty="0" smtClean="0"/>
              <a:t>048</a:t>
            </a:r>
          </a:p>
          <a:p>
            <a:pPr lvl="2">
              <a:buNone/>
            </a:pPr>
            <a:r>
              <a:rPr lang="cs-CZ" dirty="0" smtClean="0"/>
              <a:t> 11,95</a:t>
            </a:r>
          </a:p>
          <a:p>
            <a:pPr lvl="2">
              <a:buNone/>
            </a:pPr>
            <a:endParaRPr lang="cs-CZ" dirty="0" smtClean="0"/>
          </a:p>
          <a:p>
            <a:pPr lvl="2"/>
            <a:r>
              <a:rPr lang="cs-CZ" u="sng" dirty="0" smtClean="0"/>
              <a:t>Ostatní číslice také napíšeme pod sebe</a:t>
            </a:r>
          </a:p>
          <a:p>
            <a:pPr lvl="2">
              <a:buNone/>
            </a:pPr>
            <a:r>
              <a:rPr lang="cs-CZ" dirty="0" smtClean="0"/>
              <a:t>	Jednotky	pod jednotky..</a:t>
            </a:r>
            <a:r>
              <a:rPr lang="cs-CZ" dirty="0" err="1" smtClean="0"/>
              <a:t>atd</a:t>
            </a:r>
            <a:endParaRPr lang="cs-CZ" dirty="0" smtClean="0"/>
          </a:p>
          <a:p>
            <a:pPr lvl="2">
              <a:buNone/>
            </a:pPr>
            <a:r>
              <a:rPr lang="cs-CZ" dirty="0" smtClean="0"/>
              <a:t>	Desetiny 	pod desetiny</a:t>
            </a:r>
          </a:p>
          <a:p>
            <a:pPr lvl="2">
              <a:buNone/>
            </a:pPr>
            <a:r>
              <a:rPr lang="cs-CZ" dirty="0" smtClean="0"/>
              <a:t>	Setiny		pod setiny…atd.</a:t>
            </a:r>
          </a:p>
          <a:p>
            <a:pPr lvl="2"/>
            <a:endParaRPr lang="cs-CZ" dirty="0" smtClean="0"/>
          </a:p>
          <a:p>
            <a:pPr lvl="2"/>
            <a:endParaRPr lang="cs-CZ" u="sng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Sčítání desetinných čísel-pod sebe</a:t>
            </a:r>
            <a:endParaRPr lang="cs-CZ" dirty="0"/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1115616" y="3933056"/>
            <a:ext cx="115212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Šipka doprava 7"/>
          <p:cNvSpPr/>
          <p:nvPr/>
        </p:nvSpPr>
        <p:spPr>
          <a:xfrm flipV="1">
            <a:off x="2699792" y="5157192"/>
            <a:ext cx="360040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doprava 8"/>
          <p:cNvSpPr/>
          <p:nvPr/>
        </p:nvSpPr>
        <p:spPr>
          <a:xfrm>
            <a:off x="2771800" y="4797152"/>
            <a:ext cx="360040" cy="12611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ipka doprava 9"/>
          <p:cNvSpPr/>
          <p:nvPr/>
        </p:nvSpPr>
        <p:spPr>
          <a:xfrm flipV="1">
            <a:off x="2627784" y="5589240"/>
            <a:ext cx="360040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832886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2">
              <a:buNone/>
            </a:pPr>
            <a:r>
              <a:rPr lang="cs-CZ" dirty="0" smtClean="0"/>
              <a:t>				2, 048</a:t>
            </a:r>
          </a:p>
          <a:p>
            <a:pPr lvl="2">
              <a:buNone/>
            </a:pPr>
            <a:r>
              <a:rPr lang="cs-CZ" dirty="0" smtClean="0"/>
              <a:t>				11,95</a:t>
            </a:r>
            <a:endParaRPr lang="cs-CZ" dirty="0" smtClean="0">
              <a:solidFill>
                <a:srgbClr val="FF0000"/>
              </a:solidFill>
            </a:endParaRPr>
          </a:p>
          <a:p>
            <a:endParaRPr lang="cs-CZ" sz="2400" dirty="0" smtClean="0"/>
          </a:p>
          <a:p>
            <a:endParaRPr lang="cs-CZ" sz="2400" dirty="0" smtClean="0"/>
          </a:p>
          <a:p>
            <a:r>
              <a:rPr lang="cs-CZ" sz="2400" dirty="0" smtClean="0"/>
              <a:t>doplníme si čísla tak, aby měla </a:t>
            </a:r>
            <a:r>
              <a:rPr lang="cs-CZ" sz="2400" i="1" dirty="0" smtClean="0"/>
              <a:t>stejný počet desetinných míst</a:t>
            </a:r>
            <a:r>
              <a:rPr lang="cs-CZ" sz="2400" dirty="0" smtClean="0"/>
              <a:t> (když potřebujeme doplnit desetinné číslo, vždy doplníme </a:t>
            </a:r>
            <a:r>
              <a:rPr lang="cs-CZ" sz="2400" dirty="0" smtClean="0">
                <a:solidFill>
                  <a:srgbClr val="FF0000"/>
                </a:solidFill>
              </a:rPr>
              <a:t>0</a:t>
            </a:r>
            <a:r>
              <a:rPr lang="cs-CZ" sz="2400" dirty="0" smtClean="0"/>
              <a:t>)</a:t>
            </a:r>
          </a:p>
          <a:p>
            <a:endParaRPr lang="cs-CZ" sz="2400" dirty="0" smtClean="0"/>
          </a:p>
          <a:p>
            <a:pPr lvl="2">
              <a:buNone/>
            </a:pPr>
            <a:r>
              <a:rPr lang="cs-CZ" dirty="0" smtClean="0"/>
              <a:t>				 2, 048</a:t>
            </a:r>
          </a:p>
          <a:p>
            <a:pPr lvl="2">
              <a:buNone/>
            </a:pPr>
            <a:r>
              <a:rPr lang="cs-CZ" dirty="0" smtClean="0"/>
              <a:t>				11,95</a:t>
            </a:r>
            <a:r>
              <a:rPr lang="cs-CZ" dirty="0" smtClean="0">
                <a:solidFill>
                  <a:srgbClr val="FF0000"/>
                </a:solidFill>
              </a:rPr>
              <a:t>0</a:t>
            </a:r>
          </a:p>
          <a:p>
            <a:pPr>
              <a:buNone/>
            </a:pPr>
            <a:endParaRPr lang="cs-CZ" sz="2400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Sčítání desetinných čísel-pod sebe</a:t>
            </a:r>
            <a:endParaRPr lang="cs-CZ" dirty="0"/>
          </a:p>
        </p:txBody>
      </p:sp>
      <p:cxnSp>
        <p:nvCxnSpPr>
          <p:cNvPr id="5" name="Přímá spojovací čára 4"/>
          <p:cNvCxnSpPr/>
          <p:nvPr/>
        </p:nvCxnSpPr>
        <p:spPr>
          <a:xfrm>
            <a:off x="3131840" y="2204864"/>
            <a:ext cx="115212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láček 8"/>
          <p:cNvSpPr/>
          <p:nvPr/>
        </p:nvSpPr>
        <p:spPr>
          <a:xfrm rot="5400000">
            <a:off x="6169503" y="463345"/>
            <a:ext cx="2061579" cy="3240361"/>
          </a:xfrm>
          <a:prstGeom prst="cloudCallout">
            <a:avLst>
              <a:gd name="adj1" fmla="val -2005"/>
              <a:gd name="adj2" fmla="val 89850"/>
            </a:avLst>
          </a:prstGeom>
          <a:solidFill>
            <a:schemeClr val="accent1">
              <a:lumMod val="40000"/>
              <a:lumOff val="60000"/>
            </a:schemeClr>
          </a:solidFill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2 desetinná místa-musíme </a:t>
            </a:r>
            <a:r>
              <a:rPr lang="cs-CZ" sz="2000" u="sng" dirty="0" smtClean="0">
                <a:solidFill>
                  <a:schemeClr val="tx1"/>
                </a:solidFill>
              </a:rPr>
              <a:t>jedno</a:t>
            </a:r>
            <a:r>
              <a:rPr lang="cs-CZ" sz="2000" dirty="0" smtClean="0">
                <a:solidFill>
                  <a:schemeClr val="tx1"/>
                </a:solidFill>
              </a:rPr>
              <a:t> desetinné místo přidat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11" name="Obláček 10"/>
          <p:cNvSpPr/>
          <p:nvPr/>
        </p:nvSpPr>
        <p:spPr>
          <a:xfrm rot="16200000">
            <a:off x="388496" y="843751"/>
            <a:ext cx="1953769" cy="2371737"/>
          </a:xfrm>
          <a:prstGeom prst="cloudCallout">
            <a:avLst>
              <a:gd name="adj1" fmla="val 16227"/>
              <a:gd name="adj2" fmla="val 77772"/>
            </a:avLst>
          </a:prstGeom>
          <a:solidFill>
            <a:schemeClr val="accent1">
              <a:lumMod val="40000"/>
              <a:lumOff val="60000"/>
            </a:schemeClr>
          </a:solidFill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>
            <a:normAutofit/>
          </a:bodyPr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3 desetinná místa</a:t>
            </a:r>
            <a:endParaRPr lang="cs-CZ" sz="2000" dirty="0">
              <a:solidFill>
                <a:schemeClr val="tx1"/>
              </a:solidFill>
            </a:endParaRPr>
          </a:p>
        </p:txBody>
      </p:sp>
      <p:cxnSp>
        <p:nvCxnSpPr>
          <p:cNvPr id="12" name="Přímá spojovací čára 11"/>
          <p:cNvCxnSpPr/>
          <p:nvPr/>
        </p:nvCxnSpPr>
        <p:spPr>
          <a:xfrm>
            <a:off x="3131840" y="5445224"/>
            <a:ext cx="115212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dirty="0" smtClean="0"/>
              <a:t>a nyní sečteme</a:t>
            </a:r>
          </a:p>
          <a:p>
            <a:pPr lvl="2">
              <a:buNone/>
            </a:pPr>
            <a:r>
              <a:rPr lang="cs-CZ" dirty="0" smtClean="0"/>
              <a:t>   				2,048</a:t>
            </a:r>
          </a:p>
          <a:p>
            <a:pPr lvl="2">
              <a:buNone/>
            </a:pPr>
            <a:r>
              <a:rPr lang="cs-CZ" dirty="0" smtClean="0"/>
              <a:t>				         11,95</a:t>
            </a:r>
            <a:r>
              <a:rPr lang="cs-CZ" dirty="0" smtClean="0">
                <a:solidFill>
                  <a:srgbClr val="FF0000"/>
                </a:solidFill>
              </a:rPr>
              <a:t>0</a:t>
            </a:r>
          </a:p>
          <a:p>
            <a:pPr lvl="1">
              <a:buNone/>
            </a:pPr>
            <a:r>
              <a:rPr lang="cs-CZ" sz="2000" dirty="0" smtClean="0"/>
              <a:t>				         </a:t>
            </a:r>
            <a:r>
              <a:rPr lang="cs-CZ" sz="2400" dirty="0" smtClean="0"/>
              <a:t>13,998</a:t>
            </a:r>
          </a:p>
          <a:p>
            <a:pPr lvl="1">
              <a:buNone/>
            </a:pPr>
            <a:endParaRPr lang="cs-CZ" sz="2400" dirty="0" smtClean="0"/>
          </a:p>
          <a:p>
            <a:pPr lvl="1">
              <a:buNone/>
            </a:pPr>
            <a:endParaRPr lang="cs-CZ" sz="2400" dirty="0" smtClean="0"/>
          </a:p>
          <a:p>
            <a:pPr lvl="1">
              <a:buNone/>
            </a:pPr>
            <a:endParaRPr lang="cs-CZ" sz="2400" dirty="0" smtClean="0"/>
          </a:p>
          <a:p>
            <a:pPr lvl="1">
              <a:buNone/>
            </a:pPr>
            <a:endParaRPr lang="cs-CZ" sz="2400" dirty="0" smtClean="0"/>
          </a:p>
          <a:p>
            <a:pPr lvl="1">
              <a:buNone/>
            </a:pPr>
            <a:r>
              <a:rPr lang="cs-CZ" sz="2400" dirty="0" err="1" smtClean="0"/>
              <a:t>Pozn</a:t>
            </a:r>
            <a:r>
              <a:rPr lang="cs-CZ" sz="2400" dirty="0" smtClean="0"/>
              <a:t>: výsledek bude mít právě tolik desetinných čísel, kolik mělo číslo s největším počtem desetinných míst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Sčítání desetinných čísel-pod sebe</a:t>
            </a:r>
            <a:endParaRPr lang="cs-CZ" dirty="0"/>
          </a:p>
        </p:txBody>
      </p:sp>
      <p:cxnSp>
        <p:nvCxnSpPr>
          <p:cNvPr id="4" name="Přímá spojovací čára 3"/>
          <p:cNvCxnSpPr/>
          <p:nvPr/>
        </p:nvCxnSpPr>
        <p:spPr>
          <a:xfrm>
            <a:off x="3923928" y="2636912"/>
            <a:ext cx="115212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mph" presetSubtype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7" dur="indefinit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8" dur="indefinit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numCol="1">
            <a:normAutofit/>
          </a:bodyPr>
          <a:lstStyle/>
          <a:p>
            <a:r>
              <a:rPr lang="cs-CZ" dirty="0" smtClean="0"/>
              <a:t>Sčítání desetinných čísel je také možné vedle sebe</a:t>
            </a:r>
          </a:p>
          <a:p>
            <a:pPr>
              <a:buNone/>
            </a:pPr>
            <a:r>
              <a:rPr lang="cs-CZ" sz="2400" dirty="0" smtClean="0">
                <a:solidFill>
                  <a:srgbClr val="FF0000"/>
                </a:solidFill>
              </a:rPr>
              <a:t>Důležité pravidlo:</a:t>
            </a:r>
          </a:p>
          <a:p>
            <a:pPr lvl="2"/>
            <a:r>
              <a:rPr lang="cs-CZ" u="sng" dirty="0" smtClean="0"/>
              <a:t>Vždy si musíme doplnit stejný počet desetinných míst</a:t>
            </a:r>
          </a:p>
          <a:p>
            <a:pPr lvl="7">
              <a:buNone/>
            </a:pPr>
            <a:r>
              <a:rPr lang="cs-CZ" sz="2400" dirty="0" smtClean="0"/>
              <a:t>	2, 048+11,95</a:t>
            </a:r>
          </a:p>
          <a:p>
            <a:pPr lvl="7">
              <a:buNone/>
            </a:pPr>
            <a:r>
              <a:rPr lang="cs-CZ" sz="2400" dirty="0" smtClean="0"/>
              <a:t>	</a:t>
            </a:r>
          </a:p>
          <a:p>
            <a:pPr lvl="7">
              <a:buNone/>
            </a:pPr>
            <a:r>
              <a:rPr lang="cs-CZ" sz="2400" dirty="0" smtClean="0"/>
              <a:t>   </a:t>
            </a:r>
          </a:p>
          <a:p>
            <a:pPr lvl="7">
              <a:buNone/>
            </a:pPr>
            <a:r>
              <a:rPr lang="cs-CZ" sz="2400" dirty="0" smtClean="0"/>
              <a:t>     2,048+11,95</a:t>
            </a:r>
            <a:r>
              <a:rPr lang="cs-CZ" sz="2400" dirty="0" smtClean="0">
                <a:solidFill>
                  <a:srgbClr val="FF0000"/>
                </a:solidFill>
              </a:rPr>
              <a:t>0</a:t>
            </a:r>
            <a:endParaRPr lang="cs-CZ" sz="2400" dirty="0" smtClean="0"/>
          </a:p>
          <a:p>
            <a:pPr lvl="7">
              <a:buNone/>
            </a:pPr>
            <a:endParaRPr lang="cs-CZ" sz="2400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Sčítání desetinných čísel-vedle sebe</a:t>
            </a:r>
            <a:endParaRPr lang="cs-CZ" dirty="0"/>
          </a:p>
        </p:txBody>
      </p:sp>
      <p:sp>
        <p:nvSpPr>
          <p:cNvPr id="7" name="Obláček 6"/>
          <p:cNvSpPr/>
          <p:nvPr/>
        </p:nvSpPr>
        <p:spPr>
          <a:xfrm rot="5620798">
            <a:off x="5825080" y="3001351"/>
            <a:ext cx="2618898" cy="3091131"/>
          </a:xfrm>
          <a:prstGeom prst="cloudCallout">
            <a:avLst>
              <a:gd name="adj1" fmla="val -32028"/>
              <a:gd name="adj2" fmla="val 78962"/>
            </a:avLst>
          </a:prstGeom>
          <a:solidFill>
            <a:schemeClr val="accent1">
              <a:lumMod val="40000"/>
              <a:lumOff val="60000"/>
            </a:schemeClr>
          </a:solidFill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2 desetinná místa-musíme </a:t>
            </a:r>
            <a:r>
              <a:rPr lang="cs-CZ" sz="2000" u="sng" dirty="0" smtClean="0">
                <a:solidFill>
                  <a:schemeClr val="tx1"/>
                </a:solidFill>
              </a:rPr>
              <a:t>jedno</a:t>
            </a:r>
            <a:r>
              <a:rPr lang="cs-CZ" sz="2000" dirty="0" smtClean="0">
                <a:solidFill>
                  <a:schemeClr val="tx1"/>
                </a:solidFill>
              </a:rPr>
              <a:t> desetinné místo přidat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8" name="Obláček 7"/>
          <p:cNvSpPr/>
          <p:nvPr/>
        </p:nvSpPr>
        <p:spPr>
          <a:xfrm rot="16200000">
            <a:off x="532514" y="3508050"/>
            <a:ext cx="2241800" cy="2227720"/>
          </a:xfrm>
          <a:prstGeom prst="cloudCallout">
            <a:avLst>
              <a:gd name="adj1" fmla="val 46604"/>
              <a:gd name="adj2" fmla="val 66787"/>
            </a:avLst>
          </a:prstGeom>
          <a:solidFill>
            <a:schemeClr val="accent1">
              <a:lumMod val="40000"/>
              <a:lumOff val="60000"/>
            </a:schemeClr>
          </a:solidFill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>
            <a:normAutofit/>
          </a:bodyPr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3 desetinná místa</a:t>
            </a:r>
            <a:endParaRPr lang="cs-CZ" sz="2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Nyní desetinná čísla sčítáme od posledního čísla</a:t>
            </a:r>
          </a:p>
          <a:p>
            <a:endParaRPr lang="cs-CZ" sz="2400" dirty="0" smtClean="0"/>
          </a:p>
          <a:p>
            <a:pPr>
              <a:buNone/>
            </a:pPr>
            <a:r>
              <a:rPr lang="cs-CZ" sz="2400" dirty="0" smtClean="0"/>
              <a:t>			2,048+11,95</a:t>
            </a:r>
            <a:r>
              <a:rPr lang="cs-CZ" sz="2400" dirty="0" smtClean="0">
                <a:solidFill>
                  <a:srgbClr val="FF0000"/>
                </a:solidFill>
              </a:rPr>
              <a:t>0</a:t>
            </a:r>
            <a:r>
              <a:rPr lang="cs-CZ" sz="2400" dirty="0" smtClean="0"/>
              <a:t>=13,958</a:t>
            </a:r>
            <a:endParaRPr lang="cs-CZ" sz="24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Sčítání desetinných čísel-vedle sebe</a:t>
            </a:r>
            <a:endParaRPr lang="cs-CZ" dirty="0"/>
          </a:p>
        </p:txBody>
      </p:sp>
      <p:sp>
        <p:nvSpPr>
          <p:cNvPr id="16" name="Vývojový diagram: spojka 15"/>
          <p:cNvSpPr/>
          <p:nvPr/>
        </p:nvSpPr>
        <p:spPr>
          <a:xfrm rot="563498">
            <a:off x="2857599" y="4313245"/>
            <a:ext cx="1224136" cy="1152128"/>
          </a:xfrm>
          <a:prstGeom prst="flowChartConnector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>
            <a:scene3d>
              <a:camera prst="isometricRightUp">
                <a:rot lat="363596" lon="1675970" rev="16506596"/>
              </a:camera>
              <a:lightRig rig="threePt" dir="t"/>
            </a:scene3d>
          </a:bodyPr>
          <a:lstStyle/>
          <a:p>
            <a:pPr algn="ctr"/>
            <a:r>
              <a:rPr lang="cs-CZ" sz="2300" dirty="0" smtClean="0">
                <a:solidFill>
                  <a:schemeClr val="tx1"/>
                </a:solidFill>
              </a:rPr>
              <a:t>0+6</a:t>
            </a:r>
          </a:p>
        </p:txBody>
      </p:sp>
      <p:sp>
        <p:nvSpPr>
          <p:cNvPr id="17" name="Vývojový diagram: spojka 16"/>
          <p:cNvSpPr/>
          <p:nvPr/>
        </p:nvSpPr>
        <p:spPr>
          <a:xfrm>
            <a:off x="4644008" y="3501008"/>
            <a:ext cx="1224136" cy="1152128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>
            <a:scene3d>
              <a:camera prst="isometricRightUp">
                <a:rot lat="308247" lon="20378323" rev="5353710"/>
              </a:camera>
              <a:lightRig rig="threePt" dir="t"/>
            </a:scene3d>
          </a:bodyPr>
          <a:lstStyle/>
          <a:p>
            <a:pPr algn="ctr"/>
            <a:r>
              <a:rPr lang="cs-CZ" sz="2300" dirty="0" smtClean="0">
                <a:solidFill>
                  <a:schemeClr val="tx1"/>
                </a:solidFill>
              </a:rPr>
              <a:t>4+5</a:t>
            </a:r>
          </a:p>
        </p:txBody>
      </p:sp>
      <p:sp>
        <p:nvSpPr>
          <p:cNvPr id="18" name="Vývojový diagram: spojka 17"/>
          <p:cNvSpPr/>
          <p:nvPr/>
        </p:nvSpPr>
        <p:spPr>
          <a:xfrm>
            <a:off x="6732240" y="3789040"/>
            <a:ext cx="1224136" cy="1152128"/>
          </a:xfrm>
          <a:prstGeom prst="flowChartConnector">
            <a:avLst/>
          </a:prstGeom>
          <a:solidFill>
            <a:schemeClr val="accent5">
              <a:lumMod val="60000"/>
              <a:lumOff val="40000"/>
            </a:schemeClr>
          </a:solidFill>
          <a:scene3d>
            <a:camera prst="orthographicFront">
              <a:rot lat="20699998" lon="20699978" rev="57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>
            <a:scene3d>
              <a:camera prst="isometricRightUp">
                <a:rot lat="3899999" lon="18900004" rev="5699993"/>
              </a:camera>
              <a:lightRig rig="threePt" dir="t"/>
            </a:scene3d>
          </a:bodyPr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8+</a:t>
            </a:r>
            <a:r>
              <a:rPr lang="cs-CZ" dirty="0" smtClean="0">
                <a:solidFill>
                  <a:srgbClr val="FF0000"/>
                </a:solidFill>
              </a:rPr>
              <a:t>0</a:t>
            </a:r>
          </a:p>
        </p:txBody>
      </p:sp>
      <p:cxnSp>
        <p:nvCxnSpPr>
          <p:cNvPr id="20" name="Zakřivená spojovací čára 19"/>
          <p:cNvCxnSpPr>
            <a:stCxn id="15" idx="2"/>
          </p:cNvCxnSpPr>
          <p:nvPr/>
        </p:nvCxnSpPr>
        <p:spPr>
          <a:xfrm rot="5400000">
            <a:off x="714377" y="5225635"/>
            <a:ext cx="1445694" cy="1081851"/>
          </a:xfrm>
          <a:prstGeom prst="curved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Zakřivená spojovací čára 32"/>
          <p:cNvCxnSpPr/>
          <p:nvPr/>
        </p:nvCxnSpPr>
        <p:spPr>
          <a:xfrm>
            <a:off x="3491880" y="5445224"/>
            <a:ext cx="1934098" cy="1005263"/>
          </a:xfrm>
          <a:prstGeom prst="curved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Zakřivená spojovací čára 34"/>
          <p:cNvCxnSpPr/>
          <p:nvPr/>
        </p:nvCxnSpPr>
        <p:spPr>
          <a:xfrm rot="16200000" flipH="1">
            <a:off x="4928405" y="5088818"/>
            <a:ext cx="1941368" cy="1070003"/>
          </a:xfrm>
          <a:prstGeom prst="curved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Zakřivená spojovací čára 40"/>
          <p:cNvCxnSpPr/>
          <p:nvPr/>
        </p:nvCxnSpPr>
        <p:spPr>
          <a:xfrm rot="16200000" flipH="1">
            <a:off x="6800614" y="5352315"/>
            <a:ext cx="1941368" cy="1070003"/>
          </a:xfrm>
          <a:prstGeom prst="curved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ovací šipka 42"/>
          <p:cNvCxnSpPr>
            <a:stCxn id="15" idx="5"/>
          </p:cNvCxnSpPr>
          <p:nvPr/>
        </p:nvCxnSpPr>
        <p:spPr>
          <a:xfrm flipV="1">
            <a:off x="2456237" y="2708920"/>
            <a:ext cx="2979859" cy="1391520"/>
          </a:xfrm>
          <a:prstGeom prst="straightConnector1">
            <a:avLst/>
          </a:prstGeom>
          <a:ln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ovací šipka 44"/>
          <p:cNvCxnSpPr>
            <a:stCxn id="16" idx="0"/>
          </p:cNvCxnSpPr>
          <p:nvPr/>
        </p:nvCxnSpPr>
        <p:spPr>
          <a:xfrm flipV="1">
            <a:off x="3563670" y="2708920"/>
            <a:ext cx="2088450" cy="1612047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Přímá spojovací šipka 47"/>
          <p:cNvCxnSpPr>
            <a:stCxn id="17" idx="7"/>
          </p:cNvCxnSpPr>
          <p:nvPr/>
        </p:nvCxnSpPr>
        <p:spPr>
          <a:xfrm flipV="1">
            <a:off x="5688873" y="2708920"/>
            <a:ext cx="107263" cy="960813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Přímá spojovací šipka 49"/>
          <p:cNvCxnSpPr/>
          <p:nvPr/>
        </p:nvCxnSpPr>
        <p:spPr>
          <a:xfrm flipH="1" flipV="1">
            <a:off x="5868144" y="2564904"/>
            <a:ext cx="1224136" cy="1224136"/>
          </a:xfrm>
          <a:prstGeom prst="straightConnector1">
            <a:avLst/>
          </a:prstGeom>
          <a:ln>
            <a:solidFill>
              <a:schemeClr val="accent5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ovací šipka 54"/>
          <p:cNvCxnSpPr>
            <a:stCxn id="53" idx="4"/>
          </p:cNvCxnSpPr>
          <p:nvPr/>
        </p:nvCxnSpPr>
        <p:spPr>
          <a:xfrm flipV="1">
            <a:off x="2018676" y="2708920"/>
            <a:ext cx="3201396" cy="36692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Zakřivená spojovací čára 55"/>
          <p:cNvCxnSpPr/>
          <p:nvPr/>
        </p:nvCxnSpPr>
        <p:spPr>
          <a:xfrm rot="5400000">
            <a:off x="-431691" y="4184220"/>
            <a:ext cx="2304258" cy="1081851"/>
          </a:xfrm>
          <a:prstGeom prst="curved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Vývojový diagram: spojka 52"/>
          <p:cNvSpPr/>
          <p:nvPr/>
        </p:nvSpPr>
        <p:spPr>
          <a:xfrm rot="16453344">
            <a:off x="872499" y="2457364"/>
            <a:ext cx="1143354" cy="1152128"/>
          </a:xfrm>
          <a:prstGeom prst="flowChartConnector">
            <a:avLst/>
          </a:prstGeom>
          <a:solidFill>
            <a:srgbClr val="00206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rtlCol="0" anchor="ctr" anchorCtr="0">
            <a:noAutofit/>
            <a:scene3d>
              <a:camera prst="isometricRightUp">
                <a:rot lat="21546687" lon="19559115" rev="16512635"/>
              </a:camera>
              <a:lightRig rig="threePt" dir="t"/>
            </a:scene3d>
          </a:bodyPr>
          <a:lstStyle/>
          <a:p>
            <a:pPr algn="ctr"/>
            <a:r>
              <a:rPr lang="cs-CZ" sz="2300" dirty="0" smtClean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5" name="Vývojový diagram: spojka 14"/>
          <p:cNvSpPr/>
          <p:nvPr/>
        </p:nvSpPr>
        <p:spPr>
          <a:xfrm rot="16453344">
            <a:off x="1448563" y="3897524"/>
            <a:ext cx="1143354" cy="1152128"/>
          </a:xfrm>
          <a:prstGeom prst="flowChartConnector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rtlCol="0" anchor="ctr" anchorCtr="0">
            <a:noAutofit/>
            <a:scene3d>
              <a:camera prst="isometricRightUp">
                <a:rot lat="21546687" lon="19559115" rev="16512635"/>
              </a:camera>
              <a:lightRig rig="threePt" dir="t"/>
            </a:scene3d>
          </a:bodyPr>
          <a:lstStyle/>
          <a:p>
            <a:pPr algn="ctr"/>
            <a:r>
              <a:rPr lang="cs-CZ" sz="2300" dirty="0" smtClean="0">
                <a:solidFill>
                  <a:schemeClr val="tx1"/>
                </a:solidFill>
              </a:rPr>
              <a:t>2+1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53" grpId="0" animBg="1"/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lnSpc>
                <a:spcPct val="220000"/>
              </a:lnSpc>
            </a:pPr>
            <a:r>
              <a:rPr lang="cs-CZ" dirty="0" smtClean="0"/>
              <a:t>28,9+49,7</a:t>
            </a:r>
          </a:p>
          <a:p>
            <a:pPr>
              <a:lnSpc>
                <a:spcPct val="220000"/>
              </a:lnSpc>
            </a:pPr>
            <a:r>
              <a:rPr lang="cs-CZ" dirty="0" smtClean="0"/>
              <a:t>49,32+7,04</a:t>
            </a:r>
          </a:p>
          <a:p>
            <a:pPr>
              <a:lnSpc>
                <a:spcPct val="220000"/>
              </a:lnSpc>
            </a:pPr>
            <a:r>
              <a:rPr lang="cs-CZ" dirty="0" smtClean="0"/>
              <a:t>0,09+1,3</a:t>
            </a:r>
          </a:p>
          <a:p>
            <a:pPr>
              <a:lnSpc>
                <a:spcPct val="220000"/>
              </a:lnSpc>
            </a:pPr>
            <a:r>
              <a:rPr lang="cs-CZ" dirty="0" smtClean="0"/>
              <a:t>9,21+16,3</a:t>
            </a:r>
          </a:p>
          <a:p>
            <a:pPr>
              <a:lnSpc>
                <a:spcPct val="220000"/>
              </a:lnSpc>
            </a:pPr>
            <a:r>
              <a:rPr lang="cs-CZ" dirty="0" smtClean="0"/>
              <a:t>77,843+16,54</a:t>
            </a:r>
          </a:p>
          <a:p>
            <a:pPr>
              <a:lnSpc>
                <a:spcPct val="220000"/>
              </a:lnSpc>
            </a:pPr>
            <a:r>
              <a:rPr lang="cs-CZ" dirty="0" smtClean="0"/>
              <a:t>49,265+71,7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Příklady na závěr:</a:t>
            </a:r>
            <a:endParaRPr lang="cs-CZ" dirty="0"/>
          </a:p>
        </p:txBody>
      </p:sp>
      <p:sp>
        <p:nvSpPr>
          <p:cNvPr id="4" name="Obdélník se zakulaceným příčným rohem 3"/>
          <p:cNvSpPr/>
          <p:nvPr/>
        </p:nvSpPr>
        <p:spPr>
          <a:xfrm rot="16426085">
            <a:off x="3915251" y="1615040"/>
            <a:ext cx="4325337" cy="4032448"/>
          </a:xfrm>
          <a:prstGeom prst="round2Diag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7030A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rtlCol="0" anchor="ctr" anchorCtr="0">
            <a:noAutofit/>
            <a:scene3d>
              <a:camera prst="isometricRightUp">
                <a:rot lat="21546687" lon="19559115" rev="16512635"/>
              </a:camera>
              <a:lightRig rig="threePt" dir="t"/>
            </a:scene3d>
          </a:bodyPr>
          <a:lstStyle/>
          <a:p>
            <a:pPr algn="ctr">
              <a:lnSpc>
                <a:spcPct val="200000"/>
              </a:lnSpc>
            </a:pPr>
            <a:r>
              <a:rPr lang="cs-CZ" sz="2300" dirty="0" smtClean="0">
                <a:solidFill>
                  <a:schemeClr val="tx1"/>
                </a:solidFill>
              </a:rPr>
              <a:t>78,6</a:t>
            </a:r>
          </a:p>
          <a:p>
            <a:pPr algn="ctr">
              <a:lnSpc>
                <a:spcPct val="200000"/>
              </a:lnSpc>
            </a:pPr>
            <a:r>
              <a:rPr lang="cs-CZ" sz="2300" dirty="0" smtClean="0">
                <a:solidFill>
                  <a:schemeClr val="tx1"/>
                </a:solidFill>
              </a:rPr>
              <a:t>56,36</a:t>
            </a:r>
          </a:p>
          <a:p>
            <a:pPr algn="ctr">
              <a:lnSpc>
                <a:spcPct val="200000"/>
              </a:lnSpc>
            </a:pPr>
            <a:r>
              <a:rPr lang="cs-CZ" sz="2300" dirty="0" smtClean="0">
                <a:solidFill>
                  <a:schemeClr val="tx1"/>
                </a:solidFill>
              </a:rPr>
              <a:t>1,39</a:t>
            </a:r>
          </a:p>
          <a:p>
            <a:pPr algn="ctr">
              <a:lnSpc>
                <a:spcPct val="200000"/>
              </a:lnSpc>
            </a:pPr>
            <a:r>
              <a:rPr lang="cs-CZ" sz="2300" dirty="0" smtClean="0">
                <a:solidFill>
                  <a:schemeClr val="tx1"/>
                </a:solidFill>
              </a:rPr>
              <a:t>25,51</a:t>
            </a:r>
          </a:p>
          <a:p>
            <a:pPr algn="ctr">
              <a:lnSpc>
                <a:spcPct val="200000"/>
              </a:lnSpc>
            </a:pPr>
            <a:r>
              <a:rPr lang="cs-CZ" sz="2300" dirty="0" smtClean="0">
                <a:solidFill>
                  <a:schemeClr val="tx1"/>
                </a:solidFill>
              </a:rPr>
              <a:t>94,383</a:t>
            </a:r>
          </a:p>
          <a:p>
            <a:pPr algn="ctr">
              <a:lnSpc>
                <a:spcPct val="200000"/>
              </a:lnSpc>
            </a:pPr>
            <a:r>
              <a:rPr lang="cs-CZ" sz="2300" dirty="0" smtClean="0">
                <a:solidFill>
                  <a:schemeClr val="tx1"/>
                </a:solidFill>
              </a:rPr>
              <a:t>120,965</a:t>
            </a:r>
          </a:p>
        </p:txBody>
      </p:sp>
    </p:spTree>
  </p:cSld>
  <p:clrMapOvr>
    <a:masterClrMapping/>
  </p:clrMapOvr>
  <p:transition advTm="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31984445"/>
              </p:ext>
            </p:extLst>
          </p:nvPr>
        </p:nvGraphicFramePr>
        <p:xfrm>
          <a:off x="1369036" y="3233738"/>
          <a:ext cx="6405925" cy="2699004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Použití zdroje: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Citace: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DUM slouží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jako výkladový materiál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 Žáci se seznamují s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pravidly pro sčítání  desetinných čísel, ať už metodou pod sebe či vedle sebe. P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ochopení učiva si prověří v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závěrečném cvičení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s možností nahlédnutí do výsledků.</a:t>
                      </a:r>
                      <a:endParaRPr lang="cs-CZ" sz="11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9218" name="Obrázek 0" descr="Popis: logo EU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59" y="548680"/>
            <a:ext cx="7920881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17" name="obrázek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95674" y="2158008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30051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11559" y="1556792"/>
            <a:ext cx="7920881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4767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94034598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>
    <a:spDef>
      <a:spPr>
        <a:solidFill>
          <a:srgbClr val="002060"/>
        </a:solidFill>
        <a:ln>
          <a:solidFill>
            <a:srgbClr val="7030A0"/>
          </a:solidFill>
        </a:ln>
      </a:spPr>
      <a:bodyPr vert="horz" wrap="square" rtlCol="0" anchor="ctr" anchorCtr="0">
        <a:noAutofit/>
        <a:scene3d>
          <a:camera prst="isometricRightUp">
            <a:rot lat="21546687" lon="19559115" rev="16512635"/>
          </a:camera>
          <a:lightRig rig="threePt" dir="t"/>
        </a:scene3d>
      </a:bodyPr>
      <a:lstStyle>
        <a:defPPr algn="ctr">
          <a:defRPr sz="23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129</TotalTime>
  <Words>214</Words>
  <Application>Microsoft Office PowerPoint</Application>
  <PresentationFormat>Předvádění na obrazovce (4:3)</PresentationFormat>
  <Paragraphs>119</Paragraphs>
  <Slides>9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Shluk</vt:lpstr>
      <vt:lpstr>Snímek 1</vt:lpstr>
      <vt:lpstr>Obsah</vt:lpstr>
      <vt:lpstr>Sčítání desetinných čísel-pod sebe</vt:lpstr>
      <vt:lpstr>Sčítání desetinných čísel-pod sebe</vt:lpstr>
      <vt:lpstr>Sčítání desetinných čísel-pod sebe</vt:lpstr>
      <vt:lpstr>Sčítání desetinných čísel-vedle sebe</vt:lpstr>
      <vt:lpstr>Sčítání desetinných čísel-vedle sebe</vt:lpstr>
      <vt:lpstr>Příklady na závěr:</vt:lpstr>
      <vt:lpstr>Snímek 9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administrator</dc:creator>
  <cp:lastModifiedBy>Dum</cp:lastModifiedBy>
  <cp:revision>29</cp:revision>
  <dcterms:created xsi:type="dcterms:W3CDTF">2012-04-04T05:08:45Z</dcterms:created>
  <dcterms:modified xsi:type="dcterms:W3CDTF">2012-11-26T18:58:29Z</dcterms:modified>
</cp:coreProperties>
</file>