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12&amp;gs_id=1a&amp;xhr=t&amp;q=chobotnatka+ryb%C3%AD&amp;bav=on.2,or.r_gc.r_pw.r_qf.&amp;bpcl=37189454&amp;biw=1366&amp;bih=651&amp;wrapid=tljp1352216688403022&amp;um=1&amp;ie=UTF-8&amp;tbm=isch&amp;source=og&amp;sa=N&amp;tab=wi&amp;ei=GDKZUPatDoy10QX9loDgAg" TargetMode="External"/><Relationship Id="rId2" Type="http://schemas.openxmlformats.org/officeDocument/2006/relationships/hyperlink" Target="http://www.google.cz/search?hl=cs&amp;cp=11&amp;gs_id=16&amp;xhr=t&amp;q=pijavice+ko%C5%88sk%C3%A1&amp;bav=on.2,or.r_gc.r_pw.r_qf.&amp;bpcl=37189454&amp;biw=1366&amp;bih=651&amp;wrapid=tljp1352215904821020&amp;um=1&amp;ie=UTF-8&amp;tbm=isch&amp;source=og&amp;sa=N&amp;tab=wi&amp;ei=Cy-ZUMjcJ8XS0QXIxYGgA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search?hl=cs&amp;q=mnoho%C5%A1t%C4%9Btinatci+stavba&amp;bav=on.2,or.r_gc.r_pw.r_qf.&amp;bpcl=37189454&amp;biw=1366&amp;bih=651&amp;wrapid=tlif135221693058810&amp;um=1&amp;ie=UTF-8&amp;tbm=isch&amp;source=og&amp;sa=N&amp;tab=wi&amp;ei=EzOZULydOcab1AXimYDQDg" TargetMode="External"/><Relationship Id="rId4" Type="http://schemas.openxmlformats.org/officeDocument/2006/relationships/hyperlink" Target="http://www.google.cz/search?hl=cs&amp;q=krou%C5%BEkovci+z%C3%A1stupci&amp;bav=on.2,or.r_gc.r_pw.r_qf.&amp;bpcl=37189454&amp;biw=1366&amp;bih=651&amp;wrapid=tlif135221681961810&amp;um=1&amp;ie=UTF-8&amp;tbm=isch&amp;source=og&amp;sa=N&amp;tab=wi&amp;ei=rjKZULyiO4Ls0gXMq4CgA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kroužkovci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Kmen</a:t>
            </a:r>
            <a:endParaRPr lang="cs-CZ" dirty="0"/>
          </a:p>
        </p:txBody>
      </p:sp>
      <p:pic>
        <p:nvPicPr>
          <p:cNvPr id="2050" name="Picture 2" descr="http://t3.gstatic.com/images?q=tbn:ANd9GcTF4jXVJo5egddb1yxsSv-z4ZEz1eREqd_9k1Cayq8EEhPDfP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zařazení</a:t>
            </a:r>
          </a:p>
          <a:p>
            <a:r>
              <a:rPr lang="cs-CZ" dirty="0"/>
              <a:t>c</a:t>
            </a:r>
            <a:r>
              <a:rPr lang="cs-CZ" dirty="0" smtClean="0"/>
              <a:t>harakteristika</a:t>
            </a:r>
          </a:p>
          <a:p>
            <a:r>
              <a:rPr lang="cs-CZ" dirty="0" smtClean="0"/>
              <a:t>Třída mnohoštětinatci</a:t>
            </a:r>
          </a:p>
          <a:p>
            <a:r>
              <a:rPr lang="cs-CZ" dirty="0" smtClean="0"/>
              <a:t>Třída </a:t>
            </a:r>
            <a:r>
              <a:rPr lang="cs-CZ" dirty="0" err="1" smtClean="0"/>
              <a:t>opaskovci</a:t>
            </a:r>
            <a:endParaRPr lang="cs-CZ" dirty="0" smtClean="0"/>
          </a:p>
          <a:p>
            <a:r>
              <a:rPr lang="cs-CZ" dirty="0" smtClean="0"/>
              <a:t>Podtřída pijavice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Říše : 	živočichové</a:t>
            </a:r>
          </a:p>
          <a:p>
            <a:pPr marL="0" indent="0">
              <a:buNone/>
            </a:pPr>
            <a:r>
              <a:rPr lang="cs-CZ" dirty="0" smtClean="0"/>
              <a:t>Kmen: 	kroužkovci</a:t>
            </a:r>
          </a:p>
          <a:p>
            <a:pPr marL="0" indent="0">
              <a:buNone/>
            </a:pPr>
            <a:r>
              <a:rPr lang="cs-CZ" dirty="0" smtClean="0"/>
              <a:t>Třída :	mnohoštětinatci</a:t>
            </a:r>
          </a:p>
          <a:p>
            <a:pPr marL="914400" lvl="2" indent="0">
              <a:buNone/>
            </a:pPr>
            <a:r>
              <a:rPr lang="cs-CZ" sz="2800" dirty="0" err="1"/>
              <a:t>o</a:t>
            </a:r>
            <a:r>
              <a:rPr lang="cs-CZ" sz="2800" dirty="0" err="1" smtClean="0"/>
              <a:t>paskovci</a:t>
            </a:r>
            <a:endParaRPr lang="cs-CZ" sz="2800" dirty="0" smtClean="0"/>
          </a:p>
          <a:p>
            <a:pPr marL="914400" lvl="2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dirty="0" smtClean="0"/>
              <a:t>Podtřída: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pijavice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09060"/>
          </a:xfrm>
        </p:spPr>
        <p:txBody>
          <a:bodyPr>
            <a:normAutofit fontScale="2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9800" b="1" dirty="0"/>
              <a:t>s</a:t>
            </a:r>
            <a:r>
              <a:rPr lang="cs-CZ" sz="9800" b="1" dirty="0" smtClean="0"/>
              <a:t>tejnocenné článkování těla – segmentace</a:t>
            </a:r>
          </a:p>
          <a:p>
            <a:pPr marL="0" indent="0">
              <a:buNone/>
            </a:pPr>
            <a:r>
              <a:rPr lang="cs-CZ" sz="9800" dirty="0" smtClean="0"/>
              <a:t>kromě </a:t>
            </a:r>
          </a:p>
          <a:p>
            <a:pPr marL="0" indent="0">
              <a:buNone/>
            </a:pPr>
            <a:r>
              <a:rPr lang="cs-CZ" sz="9800" dirty="0" smtClean="0"/>
              <a:t>prvního článku </a:t>
            </a:r>
            <a:r>
              <a:rPr lang="cs-CZ" sz="9800" dirty="0" smtClean="0">
                <a:sym typeface="Wingdings 3"/>
              </a:rPr>
              <a:t></a:t>
            </a:r>
            <a:r>
              <a:rPr lang="cs-CZ" sz="9800" dirty="0" smtClean="0"/>
              <a:t> </a:t>
            </a:r>
            <a:r>
              <a:rPr lang="cs-CZ" sz="9800" dirty="0" err="1" smtClean="0"/>
              <a:t>protostomium</a:t>
            </a:r>
            <a:r>
              <a:rPr lang="cs-CZ" sz="9800" dirty="0" smtClean="0"/>
              <a:t> a posledního  článku</a:t>
            </a:r>
            <a:r>
              <a:rPr lang="cs-CZ" sz="9800" dirty="0" smtClean="0">
                <a:sym typeface="Wingdings 3"/>
              </a:rPr>
              <a:t></a:t>
            </a:r>
            <a:r>
              <a:rPr lang="cs-CZ" sz="9800" dirty="0" smtClean="0"/>
              <a:t> pygidium </a:t>
            </a:r>
          </a:p>
          <a:p>
            <a:pPr marL="0" indent="0">
              <a:buNone/>
            </a:pPr>
            <a:r>
              <a:rPr lang="cs-CZ" sz="9800" dirty="0"/>
              <a:t>o</a:t>
            </a:r>
            <a:r>
              <a:rPr lang="cs-CZ" sz="9800" dirty="0" smtClean="0"/>
              <a:t>statní články – shodný vzhled</a:t>
            </a:r>
          </a:p>
          <a:p>
            <a:pPr marL="0" indent="0">
              <a:buNone/>
            </a:pPr>
            <a:r>
              <a:rPr lang="cs-CZ" sz="9800" dirty="0"/>
              <a:t>	</a:t>
            </a:r>
            <a:r>
              <a:rPr lang="cs-CZ" sz="9800" dirty="0" smtClean="0"/>
              <a:t>	     </a:t>
            </a:r>
            <a:r>
              <a:rPr lang="cs-CZ" sz="9800" i="1" dirty="0" smtClean="0"/>
              <a:t>některé orgány se v každém článku opakují</a:t>
            </a:r>
          </a:p>
          <a:p>
            <a:pPr marL="0" indent="0">
              <a:buNone/>
            </a:pPr>
            <a:r>
              <a:rPr lang="cs-CZ" sz="9800" dirty="0" smtClean="0"/>
              <a:t>2 </a:t>
            </a:r>
            <a:r>
              <a:rPr lang="cs-CZ" sz="9800" dirty="0" err="1" smtClean="0"/>
              <a:t>coelomové</a:t>
            </a:r>
            <a:r>
              <a:rPr lang="cs-CZ" sz="9800" dirty="0" smtClean="0"/>
              <a:t> váčky, pár nervových zauzlin, pár vylučovacích orgánů</a:t>
            </a:r>
          </a:p>
          <a:p>
            <a:pPr marL="0" indent="0">
              <a:buNone/>
            </a:pPr>
            <a:r>
              <a:rPr lang="cs-CZ" sz="9800" dirty="0" err="1" smtClean="0"/>
              <a:t>coelomové</a:t>
            </a:r>
            <a:r>
              <a:rPr lang="cs-CZ" sz="9800" dirty="0" smtClean="0"/>
              <a:t> váčky – naplněné tekutinou – tlak napíná tělo zevnitř </a:t>
            </a:r>
            <a:r>
              <a:rPr lang="cs-CZ" sz="9800" dirty="0" smtClean="0">
                <a:sym typeface="Wingdings 3"/>
              </a:rPr>
              <a:t> funkce kapalinové kostry - </a:t>
            </a:r>
            <a:r>
              <a:rPr lang="cs-CZ" sz="9800" dirty="0" err="1" smtClean="0">
                <a:sym typeface="Wingdings 3"/>
              </a:rPr>
              <a:t>hydroskelet</a:t>
            </a:r>
            <a:endParaRPr lang="cs-CZ" sz="9800" dirty="0" smtClean="0"/>
          </a:p>
          <a:p>
            <a:pPr marL="0" indent="0">
              <a:buNone/>
            </a:pPr>
            <a:r>
              <a:rPr lang="cs-CZ" sz="9800" dirty="0" smtClean="0"/>
              <a:t>		</a:t>
            </a:r>
            <a:r>
              <a:rPr lang="cs-CZ" sz="9800" i="1" dirty="0" smtClean="0"/>
              <a:t>některé orgány prostupují celým tělem</a:t>
            </a:r>
          </a:p>
          <a:p>
            <a:pPr marL="0" indent="0">
              <a:buNone/>
            </a:pPr>
            <a:r>
              <a:rPr lang="cs-CZ" sz="9800" dirty="0"/>
              <a:t>c</a:t>
            </a:r>
            <a:r>
              <a:rPr lang="cs-CZ" sz="9800" dirty="0" smtClean="0"/>
              <a:t>évní soustava, trávicí soustava       	         	   </a:t>
            </a:r>
          </a:p>
          <a:p>
            <a:pPr marL="0" indent="0">
              <a:buNone/>
            </a:pPr>
            <a:r>
              <a:rPr lang="cs-CZ" sz="9800" dirty="0"/>
              <a:t>	 </a:t>
            </a:r>
            <a:r>
              <a:rPr lang="cs-CZ" sz="9800" dirty="0" smtClean="0"/>
              <a:t>        	   </a:t>
            </a:r>
          </a:p>
          <a:p>
            <a:pPr marL="0" indent="0">
              <a:buNone/>
            </a:pPr>
            <a:endParaRPr lang="cs-CZ" sz="9800" dirty="0" smtClean="0"/>
          </a:p>
        </p:txBody>
      </p:sp>
    </p:spTree>
    <p:extLst>
      <p:ext uri="{BB962C8B-B14F-4D97-AF65-F5344CB8AC3E}">
        <p14:creationId xmlns:p14="http://schemas.microsoft.com/office/powerpoint/2010/main" val="3681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: mnohoštětinatci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ýskyt : moře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parapodia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ednovrstevná pokožka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rev (některé druhy)</a:t>
            </a:r>
          </a:p>
          <a:p>
            <a:pPr marL="0" indent="0">
              <a:buNone/>
            </a:pPr>
            <a:r>
              <a:rPr lang="cs-CZ" dirty="0" smtClean="0"/>
              <a:t>smaragdově zelená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g</a:t>
            </a:r>
            <a:r>
              <a:rPr lang="cs-CZ" dirty="0" err="1" smtClean="0"/>
              <a:t>onochoristé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nepřímý vývoj </a:t>
            </a:r>
          </a:p>
          <a:p>
            <a:pPr marL="0" indent="0">
              <a:buNone/>
            </a:pPr>
            <a:r>
              <a:rPr lang="cs-CZ" dirty="0" smtClean="0"/>
              <a:t>vajíčko – trochofora – </a:t>
            </a:r>
            <a:r>
              <a:rPr lang="cs-CZ" dirty="0" err="1" smtClean="0"/>
              <a:t>metatrochofora</a:t>
            </a:r>
            <a:r>
              <a:rPr lang="cs-CZ" dirty="0" smtClean="0"/>
              <a:t> – dospělý jedinec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ereidka hnědá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alolo</a:t>
            </a:r>
            <a:r>
              <a:rPr lang="cs-CZ" dirty="0" smtClean="0"/>
              <a:t> zelený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froditka plstnatá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ournatec </a:t>
            </a:r>
            <a:r>
              <a:rPr lang="cs-CZ" dirty="0" smtClean="0"/>
              <a:t>vějířový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29200"/>
            <a:ext cx="167640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025" y="1268759"/>
            <a:ext cx="15240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388" y="2780928"/>
            <a:ext cx="3810000" cy="18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http://t0.gstatic.com/images?q=tbn:ANd9GcTKgIaryyGUqv1CS8WO6OR1fWYum-w3ozOJiBJ2g3xEq3M0M55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25" y="4817940"/>
            <a:ext cx="24669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92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: </a:t>
            </a:r>
            <a:r>
              <a:rPr lang="cs-CZ" dirty="0" err="1" smtClean="0"/>
              <a:t>opaskovci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000" b="1" dirty="0" smtClean="0"/>
              <a:t>Podtřída : Pijavice</a:t>
            </a:r>
          </a:p>
          <a:p>
            <a:pPr marL="0" indent="0">
              <a:buNone/>
            </a:pPr>
            <a:r>
              <a:rPr lang="cs-CZ" sz="3400" dirty="0" smtClean="0"/>
              <a:t>ektoparazité sladkovodních živočichů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t</a:t>
            </a:r>
            <a:r>
              <a:rPr lang="cs-CZ" sz="3400" dirty="0" smtClean="0"/>
              <a:t>ělo ploché</a:t>
            </a:r>
          </a:p>
          <a:p>
            <a:pPr marL="0" indent="0">
              <a:buNone/>
            </a:pPr>
            <a:r>
              <a:rPr lang="cs-CZ" sz="3400" dirty="0"/>
              <a:t>	</a:t>
            </a:r>
            <a:r>
              <a:rPr lang="cs-CZ" sz="3400" dirty="0" smtClean="0"/>
              <a:t>2 přísavky    přední ústní – 3 chitinové čelisti – narušuje pokožku</a:t>
            </a:r>
          </a:p>
          <a:p>
            <a:pPr marL="0" indent="0">
              <a:buNone/>
            </a:pPr>
            <a:r>
              <a:rPr lang="cs-CZ" sz="3400" dirty="0"/>
              <a:t>	</a:t>
            </a:r>
            <a:r>
              <a:rPr lang="cs-CZ" sz="3400" dirty="0" smtClean="0"/>
              <a:t>	      </a:t>
            </a:r>
            <a:r>
              <a:rPr lang="cs-CZ" sz="3400" dirty="0" smtClean="0"/>
              <a:t>zadní </a:t>
            </a:r>
            <a:r>
              <a:rPr lang="cs-CZ" sz="3400" dirty="0" smtClean="0"/>
              <a:t>přichycovací </a:t>
            </a:r>
          </a:p>
          <a:p>
            <a:pPr marL="0" indent="0">
              <a:buNone/>
            </a:pPr>
            <a:r>
              <a:rPr lang="cs-CZ" sz="3400" dirty="0"/>
              <a:t>	</a:t>
            </a:r>
            <a:r>
              <a:rPr lang="cs-CZ" sz="3400" dirty="0" err="1" smtClean="0"/>
              <a:t>hirudin</a:t>
            </a:r>
            <a:r>
              <a:rPr lang="cs-CZ" sz="3400" dirty="0" smtClean="0"/>
              <a:t> x srážení krve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s</a:t>
            </a:r>
            <a:r>
              <a:rPr lang="cs-CZ" sz="3400" dirty="0" smtClean="0"/>
              <a:t>třevo       vychlípeniny – hromadění nasáté krve</a:t>
            </a:r>
          </a:p>
          <a:p>
            <a:pPr marL="0" indent="0">
              <a:buNone/>
            </a:pPr>
            <a:r>
              <a:rPr lang="cs-CZ" sz="3400" dirty="0"/>
              <a:t>	 </a:t>
            </a:r>
            <a:r>
              <a:rPr lang="cs-CZ" sz="3400" dirty="0" smtClean="0"/>
              <a:t>  symbiotické mikroorganismy – konzervace krve		   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pohyb  	   píďalkovitý</a:t>
            </a:r>
          </a:p>
          <a:p>
            <a:pPr marL="0" indent="0">
              <a:buNone/>
            </a:pPr>
            <a:r>
              <a:rPr lang="cs-CZ" sz="3400" dirty="0"/>
              <a:t>	 </a:t>
            </a:r>
            <a:r>
              <a:rPr lang="cs-CZ" sz="3400" dirty="0" smtClean="0"/>
              <a:t>  plavání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h</a:t>
            </a:r>
            <a:r>
              <a:rPr lang="cs-CZ" sz="3400" dirty="0" smtClean="0"/>
              <a:t>ermafrodité  	 vývoj - přímý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85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Pijavka lékařská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10 – 15 cm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hřbet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</a:t>
            </a:r>
            <a:r>
              <a:rPr lang="cs-CZ" dirty="0" err="1" smtClean="0"/>
              <a:t>černohnědočervená</a:t>
            </a:r>
            <a:r>
              <a:rPr lang="cs-CZ" dirty="0"/>
              <a:t> </a:t>
            </a:r>
            <a:r>
              <a:rPr lang="cs-CZ" dirty="0" smtClean="0"/>
              <a:t>kresba 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řicho </a:t>
            </a:r>
            <a:r>
              <a:rPr lang="cs-CZ" dirty="0" smtClean="0">
                <a:sym typeface="Wingdings 3"/>
              </a:rPr>
              <a:t> světlé, černě skvrnité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středověk – odsávání krve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 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n</a:t>
            </a:r>
            <a:r>
              <a:rPr lang="cs-CZ" dirty="0" smtClean="0">
                <a:sym typeface="Wingdings 3"/>
              </a:rPr>
              <a:t>ebezpečí – přenos infekce</a:t>
            </a:r>
            <a:endParaRPr lang="cs-CZ" dirty="0"/>
          </a:p>
        </p:txBody>
      </p:sp>
      <p:pic>
        <p:nvPicPr>
          <p:cNvPr id="2050" name="Picture 2" descr="http://t3.gstatic.com/images?q=tbn:ANd9GcTpqo9iWceoIDcf--E42sTSTJaudp0DiNYLNmQkK3LhI7C1hJda8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16990"/>
            <a:ext cx="351204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84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Pijavka koňská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 cm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nejběžnější </a:t>
            </a:r>
            <a:r>
              <a:rPr lang="cs-CZ" dirty="0" smtClean="0"/>
              <a:t>pijavice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dravá </a:t>
            </a:r>
            <a:r>
              <a:rPr lang="cs-CZ" dirty="0" smtClean="0">
                <a:sym typeface="Wingdings 3"/>
              </a:rPr>
              <a:t> žížaly, hmyz, pulci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061" y="1556792"/>
            <a:ext cx="388843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t1.gstatic.com/images?q=tbn:ANd9GcRRaxafv8nLn_WKxVwEx0ZupZKgp-vmStDHIyD51RO1ev2G0NKaH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147" y="4364145"/>
            <a:ext cx="3161531" cy="194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37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Chobotnatka</a:t>
            </a:r>
            <a:r>
              <a:rPr lang="cs-CZ" dirty="0" smtClean="0"/>
              <a:t> rybí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řenašeč krevních parazitů ryb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iví se krví ryb –kůže, žábra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kody </a:t>
            </a:r>
            <a:r>
              <a:rPr lang="cs-CZ" dirty="0" smtClean="0"/>
              <a:t>v chovných </a:t>
            </a:r>
            <a:r>
              <a:rPr lang="cs-CZ" dirty="0" smtClean="0"/>
              <a:t>rybnících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062" y="4077072"/>
            <a:ext cx="351638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062" y="1556791"/>
            <a:ext cx="3516385" cy="2058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171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>
                <a:hlinkClick r:id="rId2"/>
              </a:rPr>
              <a:t>http://www.google.cz/search?hl=cs&amp;cp=11&amp;gs_id=16&amp;xhr=t&amp;q=pijavice+ko%C5%88sk%C3%A1&amp;bav=on.2,or.r_gc.r_pw.r_qf.&amp;</a:t>
            </a:r>
            <a:r>
              <a:rPr lang="cs-CZ" sz="900" dirty="0" smtClean="0">
                <a:hlinkClick r:id="rId2"/>
              </a:rPr>
              <a:t>bpcl=37189454&amp;biw=1366&amp;bih=651&amp;wrapid=tljp1352215904821020&amp;um=1&amp;ie=UTF-8&amp;tbm=isch&amp;source=og&amp;sa=N&amp;tab=wi&amp;ei=Cy-ZUMjcJ8XS0QXIxYGgAg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http://www.google.cz/search?hl=cs&amp;cp=11&amp;gs_id=16&amp;xhr=t&amp;q=pijavice+ko%C5%88sk%C3%A1&amp;bav=on.2,or.r_gc.r_pw.r_qf.&amp;</a:t>
            </a:r>
            <a:r>
              <a:rPr lang="cs-CZ" sz="900" dirty="0" smtClean="0">
                <a:hlinkClick r:id="rId2"/>
              </a:rPr>
              <a:t>bpcl=37189454&amp;biw=1366&amp;bih=651&amp;wrapid=tljp1352215904821020&amp;um=1&amp;ie=UTF-8&amp;tbm=isch&amp;source=og&amp;sa=N&amp;tab=wi&amp;ei=Cy-ZUMjcJ8XS0QXIxYGgAg</a:t>
            </a:r>
            <a:endParaRPr lang="cs-CZ" sz="900" dirty="0" smtClean="0"/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=1366&amp;bih=651&amp;q=pijavice+l%C3%A9ka%C5%99sk%C3%A1&amp;oq=pijavice+l%C3%A9ka%C5%99sk%C3%A1&amp;gs_l=img.12..0j0i24l4.1343.6527.0.9506.17.9.0.8.8.0.91.585.9.9.0...0.0...</a:t>
            </a:r>
            <a:r>
              <a:rPr lang="cs-CZ" sz="900" dirty="0" smtClean="0"/>
              <a:t>1ac.1.kzk9OFMeTZw</a:t>
            </a:r>
          </a:p>
          <a:p>
            <a:r>
              <a:rPr lang="cs-CZ" sz="900" dirty="0"/>
              <a:t>http://www.google.cz/imgres?q=chobotnatka+ryb%C3%AD&amp;um=1&amp;hl=cs&amp;sa=N&amp;biw=1366&amp;bih=651&amp;tbm=isch&amp;tbnid=hFsBlA_NLqCloM:&amp;imgrefurl=http://www.rybareni.com/seznam/kapr.htm&amp;docid=OvN_jHbzArgwNM&amp;imgurl=http://</a:t>
            </a:r>
            <a:r>
              <a:rPr lang="cs-CZ" sz="900" dirty="0" smtClean="0"/>
              <a:t>www.rybareni.com/images/nemoci/kapr4.jpg&amp;w=567&amp;h=425&amp;ei=HTKZUOq6BsfZ0QWCgYGYAw&amp;zoom=1&amp;iact=hc&amp;vpx=180&amp;vpy=296&amp;dur=125&amp;hovh=194&amp;hovw=259&amp;tx=138&amp;ty=131&amp;sig=107209084479291599427&amp;page=2&amp;tbnh=127&amp;tbnw=183&amp;start=16&amp;ndsp=24&amp;ved=1t:429,r:16,s:0,i:131</a:t>
            </a:r>
          </a:p>
          <a:p>
            <a:r>
              <a:rPr lang="cs-CZ" sz="900" dirty="0">
                <a:hlinkClick r:id="rId3"/>
              </a:rPr>
              <a:t>http://www.google.cz/search?hl=cs&amp;cp=12&amp;gs_id=1a&amp;xhr=t&amp;q=chobotnatka+ryb%C3%AD&amp;bav=on.2,or.r_gc.r_pw.r_qf.&amp;</a:t>
            </a:r>
            <a:r>
              <a:rPr lang="cs-CZ" sz="900" dirty="0" smtClean="0">
                <a:hlinkClick r:id="rId3"/>
              </a:rPr>
              <a:t>bpcl=37189454&amp;biw=1366&amp;bih=651&amp;wrapid=tljp1352216688403022&amp;um=1&amp;ie=UTF-8&amp;tbm=isch&amp;source=og&amp;sa=N&amp;tab=wi&amp;ei=GDKZUPatDoy10QX9loDgAg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http://www.google.cz/search?hl=cs&amp;q=krou%C5%BEkovci+z%C3%A1stupci&amp;bav=on.2,or.r_gc.r_pw.r_qf.&amp;</a:t>
            </a:r>
            <a:r>
              <a:rPr lang="cs-CZ" sz="900" dirty="0" smtClean="0">
                <a:hlinkClick r:id="rId4"/>
              </a:rPr>
              <a:t>bpcl=37189454&amp;biw=1366&amp;bih=651&amp;wrapid=tlif135221681961810&amp;um=1&amp;ie=UTF-8&amp;tbm=isch&amp;source=og&amp;sa=N&amp;tab=wi&amp;ei=rjKZULyiO4Ls0gXMq4CgAw</a:t>
            </a:r>
            <a:endParaRPr lang="cs-CZ" sz="900" dirty="0" smtClean="0"/>
          </a:p>
          <a:p>
            <a:r>
              <a:rPr lang="cs-CZ" sz="900" dirty="0">
                <a:hlinkClick r:id="rId5"/>
              </a:rPr>
              <a:t>http://www.google.cz/search?hl=cs&amp;q=mnoho%C5%A1t%C4%9Btinatci+stavba&amp;bav=on.2,or.r_gc.r_pw.r_qf.&amp;</a:t>
            </a:r>
            <a:r>
              <a:rPr lang="cs-CZ" sz="900" dirty="0" smtClean="0">
                <a:hlinkClick r:id="rId5"/>
              </a:rPr>
              <a:t>bpcl=37189454&amp;biw=1366&amp;bih=651&amp;wrapid=tlif135221693058810&amp;um=1&amp;ie=UTF-8&amp;tbm=isch&amp;source=og&amp;sa=N&amp;tab=wi&amp;ei=EzOZULydOcab1AXimYDQDg</a:t>
            </a:r>
            <a:endParaRPr lang="cs-CZ" sz="900" dirty="0" smtClean="0"/>
          </a:p>
          <a:p>
            <a:r>
              <a:rPr lang="cs-CZ" sz="900" dirty="0"/>
              <a:t>http://www.google.cz/imgres?q=palolo+zelen%C3%BD&amp;um=1&amp;hl=cs&amp;sa=N&amp;biw=1366&amp;bih=651&amp;tbm=isch&amp;tbnid=1vwxPtoNXw5jwM:&amp;imgrefurl=http://gymtri.trinec.org/index.php%3Foption%3Dcom_content%26view%3Darticle%26id%3D133%26catid%3D18%26Itemid%3D21&amp;docid=hRYTQLsjCG4kGM&amp;imgurl=http://</a:t>
            </a:r>
            <a:r>
              <a:rPr lang="cs-CZ" sz="900" dirty="0" smtClean="0"/>
              <a:t>gymtri.trinec.org/soubory/Biologie/3-rocnik/zoologie/krouzkovci/nereidka.jpg&amp;w=800&amp;h=536&amp;ei=nDOZUMXDMK6r0AWn5YCQDA&amp;zoom=1&amp;iact=hc&amp;vpx=184&amp;vpy=369&amp;dur=2237&amp;hovh=184&amp;hovw=274&amp;tx=154&amp;ty=147&amp;sig=107209084479291599427&amp;page=1&amp;tbnh=131&amp;tbnw=205&amp;start=0&amp;ndsp=20&amp;ved=1t:429,r:14,s:0,i:11</a:t>
            </a:r>
          </a:p>
          <a:p>
            <a:r>
              <a:rPr lang="cs-CZ" sz="900" dirty="0"/>
              <a:t>http://www.google.cz/imgres?q=palolo+zelen%C3%BD&amp;um=1&amp;hl=cs&amp;sa=N&amp;biw=1366&amp;bih=651&amp;tbm=isch&amp;tbnid=k8yuDu4opRl38M:&amp;imgrefurl=http://testy.nanic.cz/testy/biologie/krouzkovci-poznavacka/&amp;docid=e-DM0l9HwBYpYM&amp;imgurl=http://</a:t>
            </a:r>
            <a:r>
              <a:rPr lang="cs-CZ" sz="900" dirty="0" smtClean="0"/>
              <a:t>cdn.testy.nanic.cz/fetch_image.php%253Fp%253D15192%253B1%253Bsmaller%253B232.11114%253Bb.jpg&amp;w=200&amp;h=187&amp;ei=nDOZUMXDMK6r0AWn5YCQDA&amp;zoom=1&amp;iact=hc&amp;vpx=664&amp;vpy=181&amp;dur=151&amp;hovh=149&amp;hovw=160&amp;tx=52&amp;ty=95&amp;sig=107209084479291599427&amp;page=1&amp;tbnh=149&amp;tbnw=154&amp;start=0&amp;ndsp=20&amp;ved=1t:429,r:3,s:0,i:781</a:t>
            </a:r>
          </a:p>
          <a:p>
            <a:r>
              <a:rPr lang="cs-CZ" sz="900" dirty="0"/>
              <a:t>http://www.google.cz/search?hl=cs&amp;pq=mnoho%C5%A1t%C4%9Btinatci+stavba&amp;cp=13&amp;gs_id=2o&amp;xhr=t&amp;q=rournatec+v%C4%9Bj%C3%AD%C5%99ov%C3%BD&amp;bav=on.2,or.r_gc.r_pw.r_qf.&amp;bpcl=37189454&amp;biw=1366&amp;bih=651&amp;wrapid=tljp1352217069419266&amp;um=1&amp;ie=UTF-8&amp;tbm=isch&amp;source=og&amp;sa=N&amp;tab=wi&amp;ei=XTSZUJzLC-m90QXdrYGoB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8683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492</TotalTime>
  <Words>208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kroužkovci</vt:lpstr>
      <vt:lpstr>Osnova</vt:lpstr>
      <vt:lpstr>Zařazení</vt:lpstr>
      <vt:lpstr>charakteristika</vt:lpstr>
      <vt:lpstr>Třída : mnohoštětinatci</vt:lpstr>
      <vt:lpstr>Třída : opaskovci</vt:lpstr>
      <vt:lpstr>Pijavka lékařská</vt:lpstr>
      <vt:lpstr>Pijavka koňská</vt:lpstr>
      <vt:lpstr>Chobotnatka rybí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64</cp:revision>
  <dcterms:created xsi:type="dcterms:W3CDTF">2012-10-08T12:35:50Z</dcterms:created>
  <dcterms:modified xsi:type="dcterms:W3CDTF">2012-11-06T16:01:01Z</dcterms:modified>
</cp:coreProperties>
</file>