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72" r:id="rId1"/>
  </p:sldMasterIdLst>
  <p:notesMasterIdLst>
    <p:notesMasterId r:id="rId11"/>
  </p:notesMasterIdLst>
  <p:sldIdLst>
    <p:sldId id="262" r:id="rId2"/>
    <p:sldId id="268" r:id="rId3"/>
    <p:sldId id="263" r:id="rId4"/>
    <p:sldId id="265" r:id="rId5"/>
    <p:sldId id="269" r:id="rId6"/>
    <p:sldId id="266" r:id="rId7"/>
    <p:sldId id="267" r:id="rId8"/>
    <p:sldId id="270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D13904-3262-4ECB-A737-1F20A280B50D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ED5BAD-ADE3-4702-A053-F3339E1F931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41045600"/>
              </p:ext>
            </p:extLst>
          </p:nvPr>
        </p:nvGraphicFramePr>
        <p:xfrm>
          <a:off x="1331640" y="2708920"/>
          <a:ext cx="6405925" cy="3510598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</a:t>
                      </a:r>
                      <a:r>
                        <a:rPr lang="cs-CZ" sz="140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Úprkova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1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Tereza Jedličková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VY_32_INOVACE_6B_2_Odčítání 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desetinných čísel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6B_MA6.roč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17.10.2012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 6.A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slouží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jako výkladový materiál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Žáci se seznamují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pravidly pro odčítání desetinných čísel, ať už metodou pod sebe či vedle sebe. </a:t>
                      </a:r>
                      <a:r>
                        <a:rPr lang="cs-CZ" sz="1400" baseline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ochopení základního 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učiva si prověří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závěrečném </a:t>
                      </a:r>
                      <a:r>
                        <a:rPr lang="cs-CZ" sz="1400" baseline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cvičení </a:t>
                      </a:r>
                      <a:r>
                        <a:rPr lang="cs-CZ" sz="1400" baseline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                        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možností nahlédnutí do výsledků.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772816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936048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908862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Obsah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628800"/>
            <a:ext cx="7772400" cy="3182511"/>
          </a:xfrm>
        </p:spPr>
        <p:txBody>
          <a:bodyPr>
            <a:normAutofit/>
          </a:bodyPr>
          <a:lstStyle/>
          <a:p>
            <a:pPr algn="ctr">
              <a:buFont typeface="Arial" pitchFamily="34" charset="0"/>
              <a:buChar char="•"/>
            </a:pPr>
            <a:r>
              <a:rPr lang="cs-CZ" dirty="0" smtClean="0"/>
              <a:t>Odčítání desetinných čísel -pod sebe</a:t>
            </a:r>
          </a:p>
          <a:p>
            <a:pPr algn="ctr">
              <a:buFont typeface="Arial" pitchFamily="34" charset="0"/>
              <a:buChar char="•"/>
            </a:pPr>
            <a:r>
              <a:rPr lang="cs-CZ" dirty="0" smtClean="0"/>
              <a:t>Odčítání desetinných čísel -vedle sebe</a:t>
            </a:r>
          </a:p>
          <a:p>
            <a:pPr algn="ctr">
              <a:buFont typeface="Arial" pitchFamily="34" charset="0"/>
              <a:buChar char="•"/>
            </a:pPr>
            <a:r>
              <a:rPr lang="cs-CZ" dirty="0" smtClean="0"/>
              <a:t>Příklady na závěr…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				</a:t>
            </a: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19,79-5,1=?</a:t>
            </a:r>
          </a:p>
          <a:p>
            <a:r>
              <a:rPr lang="cs-CZ" dirty="0" smtClean="0"/>
              <a:t>desetinná čísla si napíšeme pod sebe</a:t>
            </a:r>
          </a:p>
          <a:p>
            <a:pPr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Důležité pravidla:</a:t>
            </a:r>
          </a:p>
          <a:p>
            <a:pPr lvl="2"/>
            <a:r>
              <a:rPr lang="cs-CZ" u="sng" dirty="0" smtClean="0"/>
              <a:t>Desetinnou čárku napíšeme pod desetinnou čárku</a:t>
            </a:r>
          </a:p>
          <a:p>
            <a:pPr lvl="2">
              <a:buNone/>
            </a:pPr>
            <a:r>
              <a:rPr lang="cs-CZ" dirty="0" smtClean="0"/>
              <a:t>	19,79</a:t>
            </a:r>
          </a:p>
          <a:p>
            <a:pPr lvl="2">
              <a:buNone/>
            </a:pPr>
            <a:r>
              <a:rPr lang="cs-CZ" dirty="0" smtClean="0"/>
              <a:t> -  5,1</a:t>
            </a:r>
          </a:p>
          <a:p>
            <a:pPr lvl="2">
              <a:buNone/>
            </a:pPr>
            <a:endParaRPr lang="cs-CZ" dirty="0" smtClean="0"/>
          </a:p>
          <a:p>
            <a:pPr lvl="2"/>
            <a:r>
              <a:rPr lang="cs-CZ" u="sng" dirty="0" smtClean="0"/>
              <a:t>Ostatní číslice také napíšeme pod sebe</a:t>
            </a:r>
          </a:p>
          <a:p>
            <a:pPr lvl="2">
              <a:buNone/>
            </a:pPr>
            <a:r>
              <a:rPr lang="cs-CZ" dirty="0" smtClean="0"/>
              <a:t>	Jednotky	pod jednotky...atd.</a:t>
            </a:r>
          </a:p>
          <a:p>
            <a:pPr lvl="2">
              <a:buNone/>
            </a:pPr>
            <a:r>
              <a:rPr lang="cs-CZ" dirty="0" smtClean="0"/>
              <a:t>	Desetiny 	pod desetiny</a:t>
            </a:r>
          </a:p>
          <a:p>
            <a:pPr lvl="2">
              <a:buNone/>
            </a:pPr>
            <a:r>
              <a:rPr lang="cs-CZ" dirty="0" smtClean="0"/>
              <a:t>	Setiny		pod setiny…atd.</a:t>
            </a:r>
          </a:p>
          <a:p>
            <a:pPr lvl="2"/>
            <a:endParaRPr lang="cs-CZ" dirty="0" smtClean="0"/>
          </a:p>
          <a:p>
            <a:pPr lvl="2"/>
            <a:endParaRPr lang="cs-CZ" u="sng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Odčítání desetinných čísel-</a:t>
            </a:r>
            <a:br>
              <a:rPr lang="cs-CZ" dirty="0" smtClean="0"/>
            </a:br>
            <a:r>
              <a:rPr lang="cs-CZ" dirty="0" smtClean="0"/>
              <a:t>pod sebe</a:t>
            </a:r>
            <a:endParaRPr lang="cs-CZ" dirty="0"/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1115616" y="3933056"/>
            <a:ext cx="11521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Šipka doprava 7"/>
          <p:cNvSpPr/>
          <p:nvPr/>
        </p:nvSpPr>
        <p:spPr>
          <a:xfrm flipV="1">
            <a:off x="2699792" y="5157192"/>
            <a:ext cx="360040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>
            <a:off x="2771800" y="4797152"/>
            <a:ext cx="360040" cy="12611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 flipV="1">
            <a:off x="2627784" y="5589240"/>
            <a:ext cx="360040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283288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2">
              <a:buNone/>
            </a:pPr>
            <a:r>
              <a:rPr lang="cs-CZ" dirty="0" smtClean="0"/>
              <a:t>				 19,79</a:t>
            </a:r>
          </a:p>
          <a:p>
            <a:pPr lvl="2">
              <a:buNone/>
            </a:pPr>
            <a:r>
              <a:rPr lang="cs-CZ" dirty="0" smtClean="0"/>
              <a:t>				- 5,1</a:t>
            </a:r>
            <a:endParaRPr lang="cs-CZ" dirty="0" smtClean="0">
              <a:solidFill>
                <a:srgbClr val="FF0000"/>
              </a:solidFill>
            </a:endParaRPr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doplníme si čísla tak, aby měla </a:t>
            </a:r>
            <a:r>
              <a:rPr lang="cs-CZ" sz="2400" i="1" dirty="0" smtClean="0"/>
              <a:t>stejný počet desetinných míst</a:t>
            </a:r>
            <a:r>
              <a:rPr lang="cs-CZ" sz="2400" dirty="0" smtClean="0"/>
              <a:t> (když potřebujeme doplnit desetinné číslo, vždy doplníme </a:t>
            </a:r>
            <a:r>
              <a:rPr lang="cs-CZ" sz="2400" dirty="0" smtClean="0">
                <a:solidFill>
                  <a:srgbClr val="FF0000"/>
                </a:solidFill>
              </a:rPr>
              <a:t>0</a:t>
            </a:r>
            <a:r>
              <a:rPr lang="cs-CZ" sz="2400" dirty="0" smtClean="0"/>
              <a:t>)</a:t>
            </a:r>
          </a:p>
          <a:p>
            <a:endParaRPr lang="cs-CZ" sz="2400" dirty="0" smtClean="0"/>
          </a:p>
          <a:p>
            <a:pPr lvl="2">
              <a:buNone/>
            </a:pPr>
            <a:r>
              <a:rPr lang="cs-CZ" dirty="0" smtClean="0"/>
              <a:t>				  19,79</a:t>
            </a:r>
          </a:p>
          <a:p>
            <a:pPr lvl="2">
              <a:buNone/>
            </a:pPr>
            <a:r>
              <a:rPr lang="cs-CZ" dirty="0" smtClean="0"/>
              <a:t>				-  5,1</a:t>
            </a:r>
            <a:r>
              <a:rPr lang="cs-CZ" dirty="0" smtClean="0">
                <a:solidFill>
                  <a:srgbClr val="FF0000"/>
                </a:solidFill>
              </a:rPr>
              <a:t>0</a:t>
            </a:r>
          </a:p>
          <a:p>
            <a:pPr>
              <a:buNone/>
            </a:pPr>
            <a:endParaRPr lang="cs-CZ" sz="2400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Odčítání desetinných čísel-</a:t>
            </a:r>
            <a:br>
              <a:rPr lang="cs-CZ" dirty="0" smtClean="0"/>
            </a:br>
            <a:r>
              <a:rPr lang="cs-CZ" dirty="0" smtClean="0"/>
              <a:t>			pod sebe</a:t>
            </a:r>
            <a:endParaRPr lang="cs-CZ" dirty="0"/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3131840" y="2204864"/>
            <a:ext cx="11521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láček 8"/>
          <p:cNvSpPr/>
          <p:nvPr/>
        </p:nvSpPr>
        <p:spPr>
          <a:xfrm rot="5400000">
            <a:off x="6169503" y="463345"/>
            <a:ext cx="2061579" cy="3240361"/>
          </a:xfrm>
          <a:prstGeom prst="cloudCallout">
            <a:avLst>
              <a:gd name="adj1" fmla="val -2005"/>
              <a:gd name="adj2" fmla="val 89850"/>
            </a:avLst>
          </a:prstGeom>
          <a:solidFill>
            <a:schemeClr val="accent1">
              <a:lumMod val="40000"/>
              <a:lumOff val="60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1 desetinné místo-musíme </a:t>
            </a:r>
            <a:r>
              <a:rPr lang="cs-CZ" sz="2000" u="sng" dirty="0" smtClean="0">
                <a:solidFill>
                  <a:schemeClr val="tx1"/>
                </a:solidFill>
              </a:rPr>
              <a:t>jedno</a:t>
            </a:r>
            <a:r>
              <a:rPr lang="cs-CZ" sz="2000" dirty="0" smtClean="0">
                <a:solidFill>
                  <a:schemeClr val="tx1"/>
                </a:solidFill>
              </a:rPr>
              <a:t> desetinné místo přidat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1" name="Obláček 10"/>
          <p:cNvSpPr/>
          <p:nvPr/>
        </p:nvSpPr>
        <p:spPr>
          <a:xfrm rot="16200000">
            <a:off x="388496" y="843751"/>
            <a:ext cx="1953769" cy="2371737"/>
          </a:xfrm>
          <a:prstGeom prst="cloudCallout">
            <a:avLst>
              <a:gd name="adj1" fmla="val 16227"/>
              <a:gd name="adj2" fmla="val 77772"/>
            </a:avLst>
          </a:prstGeom>
          <a:solidFill>
            <a:schemeClr val="accent1">
              <a:lumMod val="40000"/>
              <a:lumOff val="60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>
            <a:normAutofit/>
          </a:bodyPr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2 desetinná místa</a:t>
            </a:r>
            <a:endParaRPr lang="cs-CZ" sz="2000" dirty="0">
              <a:solidFill>
                <a:schemeClr val="tx1"/>
              </a:solidFill>
            </a:endParaRPr>
          </a:p>
        </p:txBody>
      </p:sp>
      <p:cxnSp>
        <p:nvCxnSpPr>
          <p:cNvPr id="12" name="Přímá spojovací čára 11"/>
          <p:cNvCxnSpPr/>
          <p:nvPr/>
        </p:nvCxnSpPr>
        <p:spPr>
          <a:xfrm>
            <a:off x="3131840" y="5445224"/>
            <a:ext cx="11521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a nyní odečteme</a:t>
            </a:r>
          </a:p>
          <a:p>
            <a:pPr lvl="2">
              <a:buNone/>
            </a:pPr>
            <a:r>
              <a:rPr lang="cs-CZ" dirty="0" smtClean="0"/>
              <a:t>   				19,79</a:t>
            </a:r>
          </a:p>
          <a:p>
            <a:pPr lvl="2">
              <a:buNone/>
            </a:pPr>
            <a:r>
              <a:rPr lang="cs-CZ" dirty="0" smtClean="0"/>
              <a:t>				         -  5,1</a:t>
            </a:r>
            <a:r>
              <a:rPr lang="cs-CZ" dirty="0" smtClean="0">
                <a:solidFill>
                  <a:srgbClr val="FF0000"/>
                </a:solidFill>
              </a:rPr>
              <a:t>0</a:t>
            </a:r>
          </a:p>
          <a:p>
            <a:pPr lvl="1">
              <a:buNone/>
            </a:pPr>
            <a:r>
              <a:rPr lang="cs-CZ" sz="2000" dirty="0" smtClean="0"/>
              <a:t>				         </a:t>
            </a:r>
            <a:r>
              <a:rPr lang="cs-CZ" sz="2400" dirty="0" smtClean="0"/>
              <a:t>  14,69</a:t>
            </a:r>
          </a:p>
          <a:p>
            <a:pPr lvl="1">
              <a:buNone/>
            </a:pPr>
            <a:endParaRPr lang="cs-CZ" sz="2400" dirty="0" smtClean="0"/>
          </a:p>
          <a:p>
            <a:pPr lvl="1">
              <a:buNone/>
            </a:pPr>
            <a:endParaRPr lang="cs-CZ" sz="2400" dirty="0" smtClean="0"/>
          </a:p>
          <a:p>
            <a:pPr lvl="1">
              <a:buNone/>
            </a:pPr>
            <a:endParaRPr lang="cs-CZ" sz="2400" dirty="0" smtClean="0"/>
          </a:p>
          <a:p>
            <a:pPr lvl="1">
              <a:buNone/>
            </a:pPr>
            <a:endParaRPr lang="cs-CZ" sz="2400" dirty="0" smtClean="0"/>
          </a:p>
          <a:p>
            <a:pPr lvl="1">
              <a:buNone/>
            </a:pPr>
            <a:r>
              <a:rPr lang="cs-CZ" sz="2400" dirty="0" err="1" smtClean="0"/>
              <a:t>Pozn</a:t>
            </a:r>
            <a:r>
              <a:rPr lang="cs-CZ" sz="2400" dirty="0" smtClean="0"/>
              <a:t>: výsledek bude mít právě tolik desetinných čísel, kolik mělo číslo s největším počtem desetinných míst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Odčítání desetinných čísel-</a:t>
            </a:r>
            <a:br>
              <a:rPr lang="cs-CZ" dirty="0" smtClean="0"/>
            </a:br>
            <a:r>
              <a:rPr lang="cs-CZ" dirty="0" smtClean="0"/>
              <a:t>			pod sebe</a:t>
            </a:r>
            <a:endParaRPr lang="cs-CZ" dirty="0"/>
          </a:p>
        </p:txBody>
      </p:sp>
      <p:cxnSp>
        <p:nvCxnSpPr>
          <p:cNvPr id="4" name="Přímá spojovací čára 3"/>
          <p:cNvCxnSpPr/>
          <p:nvPr/>
        </p:nvCxnSpPr>
        <p:spPr>
          <a:xfrm>
            <a:off x="3923928" y="2636912"/>
            <a:ext cx="11521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numCol="1">
            <a:normAutofit/>
          </a:bodyPr>
          <a:lstStyle/>
          <a:p>
            <a:r>
              <a:rPr lang="cs-CZ" dirty="0" smtClean="0"/>
              <a:t>Odčítání desetinných čísel je také možné vedle sebe</a:t>
            </a:r>
          </a:p>
          <a:p>
            <a:pPr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Důležité pravidlo:</a:t>
            </a:r>
          </a:p>
          <a:p>
            <a:pPr lvl="2"/>
            <a:r>
              <a:rPr lang="cs-CZ" u="sng" dirty="0" smtClean="0"/>
              <a:t>Vždy si musíme doplnit stejný počet desetinných míst</a:t>
            </a:r>
          </a:p>
          <a:p>
            <a:pPr lvl="7">
              <a:buNone/>
            </a:pPr>
            <a:r>
              <a:rPr lang="cs-CZ" sz="2400" dirty="0" smtClean="0"/>
              <a:t>	19,79-5,1</a:t>
            </a:r>
          </a:p>
          <a:p>
            <a:pPr lvl="7">
              <a:buNone/>
            </a:pPr>
            <a:r>
              <a:rPr lang="cs-CZ" sz="2400" dirty="0" smtClean="0"/>
              <a:t>	</a:t>
            </a:r>
          </a:p>
          <a:p>
            <a:pPr lvl="7">
              <a:buNone/>
            </a:pPr>
            <a:r>
              <a:rPr lang="cs-CZ" sz="2400" dirty="0" smtClean="0"/>
              <a:t>   </a:t>
            </a:r>
          </a:p>
          <a:p>
            <a:pPr lvl="7">
              <a:buNone/>
            </a:pPr>
            <a:r>
              <a:rPr lang="cs-CZ" sz="2400" dirty="0" smtClean="0"/>
              <a:t>     19,79-5,1</a:t>
            </a:r>
            <a:r>
              <a:rPr lang="cs-CZ" sz="2400" dirty="0" smtClean="0">
                <a:solidFill>
                  <a:srgbClr val="FF0000"/>
                </a:solidFill>
              </a:rPr>
              <a:t>0</a:t>
            </a:r>
            <a:endParaRPr lang="cs-CZ" sz="2400" dirty="0" smtClean="0"/>
          </a:p>
          <a:p>
            <a:pPr lvl="7">
              <a:buNone/>
            </a:pPr>
            <a:endParaRPr lang="cs-CZ" sz="2400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Odčítání desetinných čísel-</a:t>
            </a:r>
            <a:br>
              <a:rPr lang="cs-CZ" dirty="0" smtClean="0"/>
            </a:br>
            <a:r>
              <a:rPr lang="cs-CZ" dirty="0" smtClean="0"/>
              <a:t>			vedle sebe</a:t>
            </a:r>
            <a:endParaRPr lang="cs-CZ" dirty="0"/>
          </a:p>
        </p:txBody>
      </p:sp>
      <p:sp>
        <p:nvSpPr>
          <p:cNvPr id="7" name="Obláček 6"/>
          <p:cNvSpPr/>
          <p:nvPr/>
        </p:nvSpPr>
        <p:spPr>
          <a:xfrm rot="5620798">
            <a:off x="5825078" y="3001351"/>
            <a:ext cx="2618898" cy="3091131"/>
          </a:xfrm>
          <a:prstGeom prst="cloudCallout">
            <a:avLst>
              <a:gd name="adj1" fmla="val -33409"/>
              <a:gd name="adj2" fmla="val 93232"/>
            </a:avLst>
          </a:prstGeom>
          <a:solidFill>
            <a:schemeClr val="accent1">
              <a:lumMod val="40000"/>
              <a:lumOff val="60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1 desetinné místo-musíme </a:t>
            </a:r>
            <a:r>
              <a:rPr lang="cs-CZ" sz="2000" u="sng" dirty="0" smtClean="0">
                <a:solidFill>
                  <a:schemeClr val="tx1"/>
                </a:solidFill>
              </a:rPr>
              <a:t>jedno</a:t>
            </a:r>
            <a:r>
              <a:rPr lang="cs-CZ" sz="2000" dirty="0" smtClean="0">
                <a:solidFill>
                  <a:schemeClr val="tx1"/>
                </a:solidFill>
              </a:rPr>
              <a:t> desetinné místo přidat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8" name="Obláček 7"/>
          <p:cNvSpPr/>
          <p:nvPr/>
        </p:nvSpPr>
        <p:spPr>
          <a:xfrm rot="16200000">
            <a:off x="532514" y="3508050"/>
            <a:ext cx="2241800" cy="2227720"/>
          </a:xfrm>
          <a:prstGeom prst="cloudCallout">
            <a:avLst>
              <a:gd name="adj1" fmla="val 46029"/>
              <a:gd name="adj2" fmla="val 59272"/>
            </a:avLst>
          </a:prstGeom>
          <a:solidFill>
            <a:schemeClr val="accent1">
              <a:lumMod val="40000"/>
              <a:lumOff val="60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>
            <a:normAutofit/>
          </a:bodyPr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2 desetinná místa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Nyní desetinná čísla od sebe odečteme, začínáme u posledních číslic</a:t>
            </a:r>
          </a:p>
          <a:p>
            <a:pPr>
              <a:buNone/>
            </a:pPr>
            <a:r>
              <a:rPr lang="cs-CZ" sz="2400" dirty="0" smtClean="0"/>
              <a:t>				19,79-5,1</a:t>
            </a:r>
            <a:r>
              <a:rPr lang="cs-CZ" sz="2400" dirty="0" smtClean="0">
                <a:solidFill>
                  <a:srgbClr val="FF0000"/>
                </a:solidFill>
              </a:rPr>
              <a:t>0</a:t>
            </a:r>
            <a:r>
              <a:rPr lang="cs-CZ" sz="2400" dirty="0" smtClean="0"/>
              <a:t>=14,69</a:t>
            </a:r>
            <a:endParaRPr lang="cs-CZ" sz="24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Odčítání desetinných čísel-</a:t>
            </a:r>
            <a:br>
              <a:rPr lang="cs-CZ" dirty="0" smtClean="0"/>
            </a:br>
            <a:r>
              <a:rPr lang="cs-CZ" dirty="0" smtClean="0"/>
              <a:t>			vedle sebe</a:t>
            </a:r>
            <a:endParaRPr lang="cs-CZ" dirty="0"/>
          </a:p>
        </p:txBody>
      </p:sp>
      <p:sp>
        <p:nvSpPr>
          <p:cNvPr id="16" name="Vývojový diagram: spojka 15"/>
          <p:cNvSpPr/>
          <p:nvPr/>
        </p:nvSpPr>
        <p:spPr>
          <a:xfrm rot="10800000">
            <a:off x="2857599" y="4313245"/>
            <a:ext cx="1224136" cy="1152128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>
            <a:scene3d>
              <a:camera prst="isometricRightUp">
                <a:rot lat="363596" lon="1675970" rev="16506596"/>
              </a:camera>
              <a:lightRig rig="threePt" dir="t"/>
            </a:scene3d>
          </a:bodyPr>
          <a:lstStyle/>
          <a:p>
            <a:pPr algn="ctr"/>
            <a:r>
              <a:rPr lang="cs-CZ" sz="2300" dirty="0" smtClean="0">
                <a:solidFill>
                  <a:schemeClr val="tx1"/>
                </a:solidFill>
              </a:rPr>
              <a:t>9-5</a:t>
            </a:r>
          </a:p>
        </p:txBody>
      </p:sp>
      <p:sp>
        <p:nvSpPr>
          <p:cNvPr id="17" name="Vývojový diagram: spojka 16"/>
          <p:cNvSpPr/>
          <p:nvPr/>
        </p:nvSpPr>
        <p:spPr>
          <a:xfrm>
            <a:off x="4644008" y="3501008"/>
            <a:ext cx="1224136" cy="1152128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>
            <a:scene3d>
              <a:camera prst="isometricRightUp">
                <a:rot lat="308247" lon="20378323" rev="5353710"/>
              </a:camera>
              <a:lightRig rig="threePt" dir="t"/>
            </a:scene3d>
          </a:bodyPr>
          <a:lstStyle/>
          <a:p>
            <a:pPr algn="ctr"/>
            <a:r>
              <a:rPr lang="cs-CZ" sz="2300" dirty="0" smtClean="0">
                <a:solidFill>
                  <a:schemeClr val="tx1"/>
                </a:solidFill>
              </a:rPr>
              <a:t>7-1</a:t>
            </a:r>
          </a:p>
        </p:txBody>
      </p:sp>
      <p:sp>
        <p:nvSpPr>
          <p:cNvPr id="18" name="Vývojový diagram: spojka 17"/>
          <p:cNvSpPr/>
          <p:nvPr/>
        </p:nvSpPr>
        <p:spPr>
          <a:xfrm>
            <a:off x="6732240" y="3789040"/>
            <a:ext cx="1224136" cy="1152128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orthographicFront">
              <a:rot lat="20699998" lon="20699978" rev="57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>
            <a:scene3d>
              <a:camera prst="isometricRightUp">
                <a:rot lat="3899999" lon="18900004" rev="5699993"/>
              </a:camera>
              <a:lightRig rig="threePt" dir="t"/>
            </a:scene3d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9-</a:t>
            </a:r>
            <a:r>
              <a:rPr lang="cs-CZ" dirty="0" smtClean="0">
                <a:solidFill>
                  <a:srgbClr val="FF0000"/>
                </a:solidFill>
              </a:rPr>
              <a:t>0</a:t>
            </a:r>
          </a:p>
        </p:txBody>
      </p:sp>
      <p:cxnSp>
        <p:nvCxnSpPr>
          <p:cNvPr id="33" name="Zakřivená spojovací čára 32"/>
          <p:cNvCxnSpPr/>
          <p:nvPr/>
        </p:nvCxnSpPr>
        <p:spPr>
          <a:xfrm>
            <a:off x="3491880" y="5445224"/>
            <a:ext cx="1934098" cy="1005263"/>
          </a:xfrm>
          <a:prstGeom prst="curved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Zakřivená spojovací čára 34"/>
          <p:cNvCxnSpPr/>
          <p:nvPr/>
        </p:nvCxnSpPr>
        <p:spPr>
          <a:xfrm rot="16200000" flipH="1">
            <a:off x="4928405" y="5088818"/>
            <a:ext cx="1941368" cy="1070003"/>
          </a:xfrm>
          <a:prstGeom prst="curved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Zakřivená spojovací čára 40"/>
          <p:cNvCxnSpPr/>
          <p:nvPr/>
        </p:nvCxnSpPr>
        <p:spPr>
          <a:xfrm rot="16200000" flipH="1">
            <a:off x="6800614" y="5352315"/>
            <a:ext cx="1941368" cy="1070003"/>
          </a:xfrm>
          <a:prstGeom prst="curved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ovací šipka 44"/>
          <p:cNvCxnSpPr/>
          <p:nvPr/>
        </p:nvCxnSpPr>
        <p:spPr>
          <a:xfrm flipV="1">
            <a:off x="3491880" y="2636912"/>
            <a:ext cx="2088450" cy="1612047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ovací šipka 47"/>
          <p:cNvCxnSpPr/>
          <p:nvPr/>
        </p:nvCxnSpPr>
        <p:spPr>
          <a:xfrm flipV="1">
            <a:off x="5796136" y="2708920"/>
            <a:ext cx="107263" cy="960813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ovací šipka 49"/>
          <p:cNvCxnSpPr/>
          <p:nvPr/>
        </p:nvCxnSpPr>
        <p:spPr>
          <a:xfrm flipH="1" flipV="1">
            <a:off x="6084168" y="2636912"/>
            <a:ext cx="1224136" cy="1224136"/>
          </a:xfrm>
          <a:prstGeom prst="straightConnector1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ovací šipka 54"/>
          <p:cNvCxnSpPr>
            <a:stCxn id="53" idx="4"/>
          </p:cNvCxnSpPr>
          <p:nvPr/>
        </p:nvCxnSpPr>
        <p:spPr>
          <a:xfrm flipV="1">
            <a:off x="2594740" y="2636912"/>
            <a:ext cx="2697340" cy="13030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Zakřivená spojovací čára 55"/>
          <p:cNvCxnSpPr>
            <a:stCxn id="53" idx="2"/>
          </p:cNvCxnSpPr>
          <p:nvPr/>
        </p:nvCxnSpPr>
        <p:spPr>
          <a:xfrm rot="5400000">
            <a:off x="1166107" y="4993222"/>
            <a:ext cx="1337616" cy="286469"/>
          </a:xfrm>
          <a:prstGeom prst="curved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Vývojový diagram: spojka 52"/>
          <p:cNvSpPr/>
          <p:nvPr/>
        </p:nvSpPr>
        <p:spPr>
          <a:xfrm rot="16453344">
            <a:off x="1448563" y="3321459"/>
            <a:ext cx="1143354" cy="1152128"/>
          </a:xfrm>
          <a:prstGeom prst="flowChartConnector">
            <a:avLst/>
          </a:prstGeom>
          <a:solidFill>
            <a:srgbClr val="00206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rtlCol="0" anchor="ctr" anchorCtr="0">
            <a:noAutofit/>
            <a:scene3d>
              <a:camera prst="isometricRightUp">
                <a:rot lat="21546687" lon="19559115" rev="16512635"/>
              </a:camera>
              <a:lightRig rig="threePt" dir="t"/>
            </a:scene3d>
          </a:bodyPr>
          <a:lstStyle/>
          <a:p>
            <a:pPr algn="ctr"/>
            <a:r>
              <a:rPr lang="cs-CZ" sz="2300" dirty="0" smtClean="0">
                <a:solidFill>
                  <a:schemeClr val="tx1"/>
                </a:solidFill>
              </a:rPr>
              <a:t>1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5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220000"/>
              </a:lnSpc>
            </a:pPr>
            <a:r>
              <a:rPr lang="cs-CZ" dirty="0" smtClean="0"/>
              <a:t>8,9-7,4</a:t>
            </a:r>
          </a:p>
          <a:p>
            <a:pPr>
              <a:lnSpc>
                <a:spcPct val="220000"/>
              </a:lnSpc>
            </a:pPr>
            <a:r>
              <a:rPr lang="cs-CZ" dirty="0" smtClean="0"/>
              <a:t>14,99-10,65</a:t>
            </a:r>
          </a:p>
          <a:p>
            <a:pPr>
              <a:lnSpc>
                <a:spcPct val="220000"/>
              </a:lnSpc>
            </a:pPr>
            <a:r>
              <a:rPr lang="cs-CZ" dirty="0" smtClean="0"/>
              <a:t>30,2-12,45</a:t>
            </a:r>
          </a:p>
          <a:p>
            <a:pPr>
              <a:lnSpc>
                <a:spcPct val="220000"/>
              </a:lnSpc>
            </a:pPr>
            <a:r>
              <a:rPr lang="cs-CZ" dirty="0" smtClean="0"/>
              <a:t>11,795-4,8</a:t>
            </a:r>
          </a:p>
          <a:p>
            <a:pPr>
              <a:lnSpc>
                <a:spcPct val="220000"/>
              </a:lnSpc>
            </a:pPr>
            <a:r>
              <a:rPr lang="cs-CZ" dirty="0" smtClean="0"/>
              <a:t>86,297-86,279</a:t>
            </a:r>
          </a:p>
          <a:p>
            <a:pPr>
              <a:lnSpc>
                <a:spcPct val="220000"/>
              </a:lnSpc>
            </a:pPr>
            <a:r>
              <a:rPr lang="cs-CZ" dirty="0" smtClean="0"/>
              <a:t>160,48-76,9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na závěr:</a:t>
            </a:r>
            <a:endParaRPr lang="cs-CZ" dirty="0"/>
          </a:p>
        </p:txBody>
      </p:sp>
      <p:sp>
        <p:nvSpPr>
          <p:cNvPr id="4" name="Obdélník se zakulaceným příčným rohem 3"/>
          <p:cNvSpPr/>
          <p:nvPr/>
        </p:nvSpPr>
        <p:spPr>
          <a:xfrm rot="16426085">
            <a:off x="3915251" y="1615040"/>
            <a:ext cx="4325337" cy="4032448"/>
          </a:xfrm>
          <a:prstGeom prst="round2Diag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rtlCol="0" anchor="ctr" anchorCtr="0">
            <a:noAutofit/>
            <a:scene3d>
              <a:camera prst="isometricRightUp">
                <a:rot lat="21546687" lon="19559115" rev="16512635"/>
              </a:camera>
              <a:lightRig rig="threePt" dir="t"/>
            </a:scene3d>
          </a:bodyPr>
          <a:lstStyle/>
          <a:p>
            <a:pPr algn="ctr">
              <a:lnSpc>
                <a:spcPct val="200000"/>
              </a:lnSpc>
            </a:pPr>
            <a:r>
              <a:rPr lang="cs-CZ" sz="2300" dirty="0" smtClean="0">
                <a:solidFill>
                  <a:schemeClr val="tx1"/>
                </a:solidFill>
              </a:rPr>
              <a:t>1,5</a:t>
            </a:r>
          </a:p>
          <a:p>
            <a:pPr algn="ctr">
              <a:lnSpc>
                <a:spcPct val="200000"/>
              </a:lnSpc>
            </a:pPr>
            <a:r>
              <a:rPr lang="cs-CZ" sz="2300" dirty="0" smtClean="0">
                <a:solidFill>
                  <a:schemeClr val="tx1"/>
                </a:solidFill>
              </a:rPr>
              <a:t>4,34</a:t>
            </a:r>
          </a:p>
          <a:p>
            <a:pPr algn="ctr">
              <a:lnSpc>
                <a:spcPct val="200000"/>
              </a:lnSpc>
            </a:pPr>
            <a:r>
              <a:rPr lang="cs-CZ" sz="2300" dirty="0" smtClean="0">
                <a:solidFill>
                  <a:schemeClr val="tx1"/>
                </a:solidFill>
              </a:rPr>
              <a:t>17,75</a:t>
            </a:r>
          </a:p>
          <a:p>
            <a:pPr algn="ctr">
              <a:lnSpc>
                <a:spcPct val="200000"/>
              </a:lnSpc>
            </a:pPr>
            <a:r>
              <a:rPr lang="cs-CZ" sz="2300" dirty="0" smtClean="0">
                <a:solidFill>
                  <a:schemeClr val="tx1"/>
                </a:solidFill>
              </a:rPr>
              <a:t>6,995</a:t>
            </a:r>
          </a:p>
          <a:p>
            <a:pPr algn="ctr">
              <a:lnSpc>
                <a:spcPct val="200000"/>
              </a:lnSpc>
            </a:pPr>
            <a:r>
              <a:rPr lang="cs-CZ" sz="2300" dirty="0" smtClean="0">
                <a:solidFill>
                  <a:schemeClr val="tx1"/>
                </a:solidFill>
              </a:rPr>
              <a:t>0,018</a:t>
            </a:r>
          </a:p>
          <a:p>
            <a:pPr algn="ctr">
              <a:lnSpc>
                <a:spcPct val="200000"/>
              </a:lnSpc>
            </a:pPr>
            <a:r>
              <a:rPr lang="cs-CZ" sz="2300" dirty="0" smtClean="0">
                <a:solidFill>
                  <a:schemeClr val="tx1"/>
                </a:solidFill>
              </a:rPr>
              <a:t>83,58</a:t>
            </a:r>
          </a:p>
          <a:p>
            <a:pPr algn="ctr">
              <a:lnSpc>
                <a:spcPct val="200000"/>
              </a:lnSpc>
            </a:pPr>
            <a:endParaRPr lang="cs-CZ" sz="23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31984445"/>
              </p:ext>
            </p:extLst>
          </p:nvPr>
        </p:nvGraphicFramePr>
        <p:xfrm>
          <a:off x="1369036" y="3233738"/>
          <a:ext cx="6405925" cy="2699004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slouží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jako výkladový materiál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 Žáci se seznamují s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pravidly pro odčítání  desetinných čísel, ať už metodou pod sebe či vedle sebe. P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ochopení učiva si prověří v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závěrečném cvičení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 možností nahlédnutí do výsledků.</a:t>
                      </a: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9403459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>
    <a:spDef>
      <a:spPr>
        <a:solidFill>
          <a:srgbClr val="002060"/>
        </a:solidFill>
        <a:ln>
          <a:solidFill>
            <a:srgbClr val="7030A0"/>
          </a:solidFill>
        </a:ln>
      </a:spPr>
      <a:bodyPr vert="horz" wrap="square" rtlCol="0" anchor="ctr" anchorCtr="0">
        <a:noAutofit/>
        <a:scene3d>
          <a:camera prst="isometricRightUp">
            <a:rot lat="21546687" lon="19559115" rev="16512635"/>
          </a:camera>
          <a:lightRig rig="threePt" dir="t"/>
        </a:scene3d>
      </a:bodyPr>
      <a:lstStyle>
        <a:defPPr algn="ctr">
          <a:defRPr sz="23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147</TotalTime>
  <Words>213</Words>
  <Application>Microsoft Office PowerPoint</Application>
  <PresentationFormat>Předvádění na obrazovce (4:3)</PresentationFormat>
  <Paragraphs>117</Paragraphs>
  <Slides>9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Shluk</vt:lpstr>
      <vt:lpstr>Snímek 1</vt:lpstr>
      <vt:lpstr>Obsah</vt:lpstr>
      <vt:lpstr>Odčítání desetinných čísel- pod sebe</vt:lpstr>
      <vt:lpstr>Odčítání desetinných čísel-    pod sebe</vt:lpstr>
      <vt:lpstr>Odčítání desetinných čísel-    pod sebe</vt:lpstr>
      <vt:lpstr>Odčítání desetinných čísel-    vedle sebe</vt:lpstr>
      <vt:lpstr>Odčítání desetinných čísel-    vedle sebe</vt:lpstr>
      <vt:lpstr>Příklady na závěr:</vt:lpstr>
      <vt:lpstr>Snímek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Dum</cp:lastModifiedBy>
  <cp:revision>34</cp:revision>
  <dcterms:created xsi:type="dcterms:W3CDTF">2012-04-04T05:08:45Z</dcterms:created>
  <dcterms:modified xsi:type="dcterms:W3CDTF">2012-11-26T18:57:02Z</dcterms:modified>
</cp:coreProperties>
</file>