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2" r:id="rId2"/>
    <p:sldId id="263" r:id="rId3"/>
    <p:sldId id="264" r:id="rId4"/>
    <p:sldId id="265" r:id="rId5"/>
    <p:sldId id="266" r:id="rId6"/>
    <p:sldId id="268" r:id="rId7"/>
    <p:sldId id="269" r:id="rId8"/>
    <p:sldId id="270" r:id="rId9"/>
    <p:sldId id="271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993" autoAdjust="0"/>
  </p:normalViewPr>
  <p:slideViewPr>
    <p:cSldViewPr>
      <p:cViewPr varScale="1">
        <p:scale>
          <a:sx n="72" d="100"/>
          <a:sy n="72" d="100"/>
        </p:scale>
        <p:origin x="-190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</a:t>
          </a:r>
          <a:r>
            <a:rPr lang="cs-CZ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dirty="0" smtClean="0"/>
            <a:t>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VY_32_INOVACE_3C60Čj8_Všestranný jazykový rozbor2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Všestranný jazykový rozbor2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BBA371-5DE7-4356-9785-DB1190203E0F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3CE8D4-156A-4CBD-B5A1-B050AE16B229}" type="presOf" srcId="{019433A1-1324-4DE1-9E6F-32B851095F74}" destId="{A3817367-F2BC-482F-8832-FA00B51DCCF3}" srcOrd="0" destOrd="0" presId="urn:microsoft.com/office/officeart/2005/8/layout/target3"/>
    <dgm:cxn modelId="{8A4F48D3-FB14-4D6D-B23D-9A4813C7DA4E}" type="presOf" srcId="{C73C7642-F245-4585-8F88-243F9FAEF6CA}" destId="{9A9B6F4F-B6FF-4F2D-B640-A8473E589523}" srcOrd="0" destOrd="0" presId="urn:microsoft.com/office/officeart/2005/8/layout/target3"/>
    <dgm:cxn modelId="{7977A4E5-3CFF-4110-B512-DAA8327D1E38}" type="presOf" srcId="{445C7998-7549-48B0-BD68-D4F0167F02E5}" destId="{4D19AB04-24FA-40C2-B203-52AE3D15E171}" srcOrd="1" destOrd="0" presId="urn:microsoft.com/office/officeart/2005/8/layout/target3"/>
    <dgm:cxn modelId="{5D7C4A40-3C77-439D-B05F-A931F3E51B3A}" type="presOf" srcId="{EBC41103-E2E5-4D48-9B4B-425520D3D098}" destId="{A27B6496-BF1B-4384-9217-9659064D5D6A}" srcOrd="1" destOrd="0" presId="urn:microsoft.com/office/officeart/2005/8/layout/target3"/>
    <dgm:cxn modelId="{D03E290B-EA59-45AF-9778-9D425ABAB5F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594AEC-7F1F-4441-9C0F-93155F8C3A72}" type="presOf" srcId="{C73C7642-F245-4585-8F88-243F9FAEF6CA}" destId="{59F530CB-4999-43B3-A00D-6AB53886BD77}" srcOrd="1" destOrd="0" presId="urn:microsoft.com/office/officeart/2005/8/layout/target3"/>
    <dgm:cxn modelId="{F41E7D2E-9CFC-417B-AE86-9B66B76F826C}" type="presOf" srcId="{EBC41103-E2E5-4D48-9B4B-425520D3D098}" destId="{3BA01B75-849B-4716-8BCD-084A86FF328F}" srcOrd="0" destOrd="0" presId="urn:microsoft.com/office/officeart/2005/8/layout/target3"/>
    <dgm:cxn modelId="{ED864BCF-E984-4B0D-ABAB-BF21B6A93056}" type="presOf" srcId="{FBBFC3EA-9D9D-4F3A-BEA6-9C2C0E46BF20}" destId="{832BF48F-0145-4429-9E02-8FCA946CCE9E}" srcOrd="1" destOrd="0" presId="urn:microsoft.com/office/officeart/2005/8/layout/target3"/>
    <dgm:cxn modelId="{DC30EE36-191A-41EF-B96A-5DC99780A99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B88B974-C928-4012-BEFE-AB3ED557DCB8}" type="presOf" srcId="{445C7998-7549-48B0-BD68-D4F0167F02E5}" destId="{BC35EE03-4121-4EF9-923D-7CB6D30D358D}" srcOrd="0" destOrd="0" presId="urn:microsoft.com/office/officeart/2005/8/layout/target3"/>
    <dgm:cxn modelId="{2EDF6DFA-5C82-4979-B330-3841028295C9}" type="presParOf" srcId="{71045F8C-00FA-488E-A7BD-E2E6753D979D}" destId="{3577EC6B-C980-4F34-8C69-4365E7B8FC8C}" srcOrd="0" destOrd="0" presId="urn:microsoft.com/office/officeart/2005/8/layout/target3"/>
    <dgm:cxn modelId="{170400B6-35FA-444C-8DCF-DE496DCF49A2}" type="presParOf" srcId="{71045F8C-00FA-488E-A7BD-E2E6753D979D}" destId="{6940EB87-DC1D-4BC3-9408-9AC2E1FFC039}" srcOrd="1" destOrd="0" presId="urn:microsoft.com/office/officeart/2005/8/layout/target3"/>
    <dgm:cxn modelId="{DC297760-69C5-4BD8-8FC1-7E61A246C7F0}" type="presParOf" srcId="{71045F8C-00FA-488E-A7BD-E2E6753D979D}" destId="{BC35EE03-4121-4EF9-923D-7CB6D30D358D}" srcOrd="2" destOrd="0" presId="urn:microsoft.com/office/officeart/2005/8/layout/target3"/>
    <dgm:cxn modelId="{807669A7-E187-44E9-8394-7C621AB8A32D}" type="presParOf" srcId="{71045F8C-00FA-488E-A7BD-E2E6753D979D}" destId="{C95EEA27-3CBF-4645-A92D-9D8AF5C1CBFC}" srcOrd="3" destOrd="0" presId="urn:microsoft.com/office/officeart/2005/8/layout/target3"/>
    <dgm:cxn modelId="{2F3343E5-2425-4763-96A8-120FE024F601}" type="presParOf" srcId="{71045F8C-00FA-488E-A7BD-E2E6753D979D}" destId="{851BB866-B6AE-4566-893F-4C635BA974FC}" srcOrd="4" destOrd="0" presId="urn:microsoft.com/office/officeart/2005/8/layout/target3"/>
    <dgm:cxn modelId="{041B7D90-70BD-49EF-B796-9D7CA4CFCA1F}" type="presParOf" srcId="{71045F8C-00FA-488E-A7BD-E2E6753D979D}" destId="{643EA938-EDE0-4533-ACCC-D2BD6F3A527C}" srcOrd="5" destOrd="0" presId="urn:microsoft.com/office/officeart/2005/8/layout/target3"/>
    <dgm:cxn modelId="{E1F9E308-6704-406B-ACC2-B5A93386100F}" type="presParOf" srcId="{71045F8C-00FA-488E-A7BD-E2E6753D979D}" destId="{92F31B18-D66D-4CC7-89B9-378928DE877D}" srcOrd="6" destOrd="0" presId="urn:microsoft.com/office/officeart/2005/8/layout/target3"/>
    <dgm:cxn modelId="{04D12025-ED64-4C34-9E00-C9A9F44E23C0}" type="presParOf" srcId="{71045F8C-00FA-488E-A7BD-E2E6753D979D}" destId="{902074E1-B931-4618-97F1-FADBE82E9C3C}" srcOrd="7" destOrd="0" presId="urn:microsoft.com/office/officeart/2005/8/layout/target3"/>
    <dgm:cxn modelId="{B29CF097-3782-45C6-8539-792FAEF0DA75}" type="presParOf" srcId="{71045F8C-00FA-488E-A7BD-E2E6753D979D}" destId="{A3817367-F2BC-482F-8832-FA00B51DCCF3}" srcOrd="8" destOrd="0" presId="urn:microsoft.com/office/officeart/2005/8/layout/target3"/>
    <dgm:cxn modelId="{2D6D74CD-3338-4031-AAEB-0371A04BF5DF}" type="presParOf" srcId="{71045F8C-00FA-488E-A7BD-E2E6753D979D}" destId="{2DD79E57-A63E-47D4-A1AB-6DF333476AD4}" srcOrd="9" destOrd="0" presId="urn:microsoft.com/office/officeart/2005/8/layout/target3"/>
    <dgm:cxn modelId="{370A0567-6EAC-4214-A57B-BEFD6C250F56}" type="presParOf" srcId="{71045F8C-00FA-488E-A7BD-E2E6753D979D}" destId="{648967D3-ED80-4214-8D87-4E7012561E4A}" srcOrd="10" destOrd="0" presId="urn:microsoft.com/office/officeart/2005/8/layout/target3"/>
    <dgm:cxn modelId="{254ACA86-5F21-4A36-996A-78C722716FF6}" type="presParOf" srcId="{71045F8C-00FA-488E-A7BD-E2E6753D979D}" destId="{9A9B6F4F-B6FF-4F2D-B640-A8473E589523}" srcOrd="11" destOrd="0" presId="urn:microsoft.com/office/officeart/2005/8/layout/target3"/>
    <dgm:cxn modelId="{040EA060-E195-412E-862C-48DCD59E2301}" type="presParOf" srcId="{71045F8C-00FA-488E-A7BD-E2E6753D979D}" destId="{13BD0FAF-9F2C-4708-9E63-A8E8E5252943}" srcOrd="12" destOrd="0" presId="urn:microsoft.com/office/officeart/2005/8/layout/target3"/>
    <dgm:cxn modelId="{990E0F70-B95C-4A4E-A856-5C01B088811D}" type="presParOf" srcId="{71045F8C-00FA-488E-A7BD-E2E6753D979D}" destId="{6821E7C9-5E4B-45FA-8F82-01E6F26FAA25}" srcOrd="13" destOrd="0" presId="urn:microsoft.com/office/officeart/2005/8/layout/target3"/>
    <dgm:cxn modelId="{DB642F4D-94B2-478E-93BE-3A9A559F23CC}" type="presParOf" srcId="{71045F8C-00FA-488E-A7BD-E2E6753D979D}" destId="{3BA01B75-849B-4716-8BCD-084A86FF328F}" srcOrd="14" destOrd="0" presId="urn:microsoft.com/office/officeart/2005/8/layout/target3"/>
    <dgm:cxn modelId="{C5212D23-AFF1-4BB9-8294-B679A00735B4}" type="presParOf" srcId="{71045F8C-00FA-488E-A7BD-E2E6753D979D}" destId="{4D19AB04-24FA-40C2-B203-52AE3D15E171}" srcOrd="15" destOrd="0" presId="urn:microsoft.com/office/officeart/2005/8/layout/target3"/>
    <dgm:cxn modelId="{583114C3-3FDB-4EC9-983C-F62E0B6075DD}" type="presParOf" srcId="{71045F8C-00FA-488E-A7BD-E2E6753D979D}" destId="{832BF48F-0145-4429-9E02-8FCA946CCE9E}" srcOrd="16" destOrd="0" presId="urn:microsoft.com/office/officeart/2005/8/layout/target3"/>
    <dgm:cxn modelId="{0E424C25-0E48-4B54-A6B3-C33EDE596038}" type="presParOf" srcId="{71045F8C-00FA-488E-A7BD-E2E6753D979D}" destId="{E7297F21-D4FD-4A41-AE58-814D01A6B5E7}" srcOrd="17" destOrd="0" presId="urn:microsoft.com/office/officeart/2005/8/layout/target3"/>
    <dgm:cxn modelId="{7B1B0D43-C2EA-49A4-A7D6-BEA39121A206}" type="presParOf" srcId="{71045F8C-00FA-488E-A7BD-E2E6753D979D}" destId="{59F530CB-4999-43B3-A00D-6AB53886BD77}" srcOrd="18" destOrd="0" presId="urn:microsoft.com/office/officeart/2005/8/layout/target3"/>
    <dgm:cxn modelId="{9EF1E3D7-D4CE-47DC-A937-B1503EFCBD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</a:t>
          </a: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z="1800" kern="1200" dirty="0" smtClean="0"/>
            <a:t>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Vladimíra Dvořáková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VY_32_INOVACE_3C60Čj8_Všestranný jazykový rozbor2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Všestranný jazykový rozbor2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702BD-1F93-4699-A747-12F333D86A18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842A8-81E0-4810-B3E3-93D9650190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6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1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1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1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469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64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536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9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5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8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8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61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E4842-46C2-47F6-A099-2DB902176CA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2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2805336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35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600200"/>
            <a:ext cx="76180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učivo je určeno žákům 8. ročníku</a:t>
            </a:r>
          </a:p>
          <a:p>
            <a:r>
              <a:rPr lang="cs-CZ" dirty="0" smtClean="0"/>
              <a:t>prezentace určena pro promítání na IT a zároveň pro tisk</a:t>
            </a:r>
          </a:p>
          <a:p>
            <a:r>
              <a:rPr lang="cs-CZ" dirty="0" smtClean="0"/>
              <a:t>podporuje aktivitu žáků při procvičování učiva s využitím interaktivní tabule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Všestranný jazykový rozbor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16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900" dirty="0" smtClean="0">
                <a:solidFill>
                  <a:srgbClr val="C00000"/>
                </a:solidFill>
              </a:rPr>
              <a:t>Ovládáme-li dobře český pravopis, nečiní nám potíže napsat správně jakýkoli text, který nám nadiktují.</a:t>
            </a:r>
            <a:endParaRPr lang="cs-CZ" sz="29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Urči:</a:t>
            </a:r>
          </a:p>
          <a:p>
            <a:pPr marL="514350" indent="-514350">
              <a:buAutoNum type="alphaLcParenR"/>
            </a:pPr>
            <a:r>
              <a:rPr lang="cs-CZ" dirty="0" smtClean="0"/>
              <a:t>počet vět v souvětí</a:t>
            </a:r>
          </a:p>
          <a:p>
            <a:pPr marL="514350" indent="-514350">
              <a:buAutoNum type="alphaLcParenR"/>
            </a:pPr>
            <a:r>
              <a:rPr lang="cs-CZ" dirty="0"/>
              <a:t>d</a:t>
            </a:r>
            <a:r>
              <a:rPr lang="cs-CZ" dirty="0" smtClean="0"/>
              <a:t>ruh souvětí</a:t>
            </a:r>
          </a:p>
          <a:p>
            <a:pPr marL="514350" indent="-514350">
              <a:buAutoNum type="alphaLcParenR"/>
            </a:pPr>
            <a:r>
              <a:rPr lang="cs-CZ" dirty="0"/>
              <a:t>u</a:t>
            </a:r>
            <a:r>
              <a:rPr lang="cs-CZ" dirty="0" smtClean="0"/>
              <a:t>rči v textu věty hlavní a věty vedlejší</a:t>
            </a:r>
          </a:p>
          <a:p>
            <a:pPr marL="514350" indent="-514350">
              <a:buAutoNum type="alphaLcParenR"/>
            </a:pPr>
            <a:r>
              <a:rPr lang="cs-CZ" dirty="0" smtClean="0"/>
              <a:t>souvětí znázorni graficky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9046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900" dirty="0">
                <a:solidFill>
                  <a:srgbClr val="C00000"/>
                </a:solidFill>
              </a:rPr>
              <a:t>Ovládáme-li dobře český pravopis, nečiní nám potíže napsat správně jakýkoli text, který nám </a:t>
            </a:r>
            <a:r>
              <a:rPr lang="cs-CZ" sz="2900" dirty="0" smtClean="0">
                <a:solidFill>
                  <a:srgbClr val="C00000"/>
                </a:solidFill>
              </a:rPr>
              <a:t>nadiktují.</a:t>
            </a:r>
            <a:endParaRPr lang="cs-CZ" sz="29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2. Urči přesně druh vět vedlejších: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Spojku první věty nahraď synonymem: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Urči základní skladební dvojice: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64486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Ovládáme-li dobře český pravopis, nečiní nám potíže napsat správně jakýkoli text, který nám </a:t>
            </a:r>
            <a:r>
              <a:rPr lang="cs-CZ" sz="3200" dirty="0" smtClean="0">
                <a:solidFill>
                  <a:srgbClr val="C00000"/>
                </a:solidFill>
              </a:rPr>
              <a:t>nadiktují.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5. </a:t>
            </a:r>
            <a:r>
              <a:rPr lang="cs-CZ" dirty="0"/>
              <a:t>Urči větné členy: </a:t>
            </a:r>
            <a:r>
              <a:rPr lang="cs-CZ" b="1" i="1" dirty="0"/>
              <a:t>pravopis, správně, </a:t>
            </a:r>
            <a:r>
              <a:rPr lang="cs-CZ" b="1" i="1" dirty="0" smtClean="0"/>
              <a:t>nám:</a:t>
            </a:r>
            <a:endParaRPr lang="cs-CZ" b="1" i="1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6. </a:t>
            </a:r>
            <a:r>
              <a:rPr lang="cs-CZ" dirty="0"/>
              <a:t>Urči slovní druhy: </a:t>
            </a:r>
            <a:r>
              <a:rPr lang="cs-CZ" b="1" i="1" dirty="0"/>
              <a:t>dobře, český, nečiní, nám, </a:t>
            </a:r>
            <a:r>
              <a:rPr lang="cs-CZ" b="1" i="1" dirty="0" smtClean="0"/>
              <a:t>jakýkoli:</a:t>
            </a:r>
            <a:endParaRPr lang="cs-CZ" b="1" i="1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7. Urči mluvnické kategorie, třídu a vzor u slovesa </a:t>
            </a:r>
            <a:r>
              <a:rPr lang="cs-CZ" b="1" i="1" dirty="0" smtClean="0"/>
              <a:t>nadiktují</a:t>
            </a:r>
            <a:r>
              <a:rPr lang="cs-CZ" b="1" dirty="0" smtClean="0"/>
              <a:t>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888373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900" dirty="0">
                <a:solidFill>
                  <a:srgbClr val="C00000"/>
                </a:solidFill>
              </a:rPr>
              <a:t>Ovládáme-li dobře český pravopis, nečiní nám potíže napsat správně jakýkoli text, který nám nadiktují.</a:t>
            </a:r>
            <a:endParaRPr lang="cs-CZ" sz="2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8. Urči </a:t>
            </a:r>
            <a:r>
              <a:rPr lang="cs-CZ" dirty="0" smtClean="0"/>
              <a:t>mluvnické kategorie u slov:</a:t>
            </a:r>
          </a:p>
          <a:p>
            <a:pPr marL="514350" indent="-514350">
              <a:buAutoNum type="alphaLcParenR"/>
            </a:pPr>
            <a:r>
              <a:rPr lang="cs-CZ" dirty="0"/>
              <a:t> </a:t>
            </a:r>
            <a:r>
              <a:rPr lang="cs-CZ" b="1" i="1" dirty="0" smtClean="0"/>
              <a:t>český</a:t>
            </a:r>
          </a:p>
          <a:p>
            <a:pPr marL="514350" indent="-514350">
              <a:buAutoNum type="alphaLcParenR"/>
            </a:pPr>
            <a:r>
              <a:rPr lang="cs-CZ" dirty="0" smtClean="0"/>
              <a:t> </a:t>
            </a:r>
            <a:r>
              <a:rPr lang="cs-CZ" b="1" i="1" dirty="0" smtClean="0"/>
              <a:t>pravopis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9. Slovo </a:t>
            </a:r>
            <a:r>
              <a:rPr lang="cs-CZ" b="1" i="1" dirty="0" smtClean="0"/>
              <a:t>nám</a:t>
            </a:r>
            <a:r>
              <a:rPr lang="cs-CZ" dirty="0" smtClean="0"/>
              <a:t> napiš v 1. pádě čísla jednotného: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10. Sloveso </a:t>
            </a:r>
            <a:r>
              <a:rPr lang="cs-CZ" b="1" i="1" dirty="0" smtClean="0"/>
              <a:t>nadiktují</a:t>
            </a:r>
            <a:r>
              <a:rPr lang="cs-CZ" dirty="0" smtClean="0"/>
              <a:t> převeď</a:t>
            </a:r>
          </a:p>
          <a:p>
            <a:pPr marL="514350" indent="-514350">
              <a:buAutoNum type="alphaLcParenR"/>
            </a:pPr>
            <a:r>
              <a:rPr lang="cs-CZ" dirty="0"/>
              <a:t>d</a:t>
            </a:r>
            <a:r>
              <a:rPr lang="cs-CZ" dirty="0" smtClean="0"/>
              <a:t>o 1. osoby čísla množného, způsobu rozkazovacího:</a:t>
            </a:r>
          </a:p>
          <a:p>
            <a:pPr marL="0" indent="0">
              <a:buNone/>
            </a:pPr>
            <a:r>
              <a:rPr lang="cs-CZ" dirty="0" smtClean="0"/>
              <a:t>b)  do 2. osoby čísla jednotného způsobu                         podmiňovacího minulého: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6249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</a:t>
            </a:r>
          </a:p>
          <a:p>
            <a:pPr marL="514350" indent="-514350">
              <a:buAutoNum type="alphaLcParenR"/>
            </a:pPr>
            <a:r>
              <a:rPr lang="cs-CZ" dirty="0" smtClean="0"/>
              <a:t>3</a:t>
            </a:r>
          </a:p>
          <a:p>
            <a:pPr marL="514350" indent="-514350">
              <a:buAutoNum type="alphaLcParenR"/>
            </a:pPr>
            <a:r>
              <a:rPr lang="cs-CZ" dirty="0" smtClean="0"/>
              <a:t>Podřadné</a:t>
            </a:r>
          </a:p>
          <a:p>
            <a:pPr marL="0" indent="0">
              <a:buNone/>
            </a:pPr>
            <a:r>
              <a:rPr lang="cs-CZ" dirty="0" smtClean="0"/>
              <a:t>c)  1. věta vedlejší, 2. věta hlavní,</a:t>
            </a:r>
            <a:r>
              <a:rPr lang="cs-CZ" dirty="0"/>
              <a:t> </a:t>
            </a:r>
            <a:r>
              <a:rPr lang="cs-CZ" dirty="0" smtClean="0"/>
              <a:t>3. věta vedlejší</a:t>
            </a:r>
          </a:p>
          <a:p>
            <a:pPr marL="0" indent="0">
              <a:buNone/>
            </a:pPr>
            <a:r>
              <a:rPr lang="cs-CZ" dirty="0" smtClean="0"/>
              <a:t>d)        </a:t>
            </a:r>
          </a:p>
          <a:p>
            <a:pPr marL="0" indent="0">
              <a:buNone/>
            </a:pPr>
            <a:r>
              <a:rPr lang="cs-CZ" dirty="0" smtClean="0"/>
              <a:t>  	    2H</a:t>
            </a:r>
          </a:p>
          <a:p>
            <a:pPr marL="0" indent="0">
              <a:buNone/>
            </a:pPr>
            <a:r>
              <a:rPr lang="cs-CZ" dirty="0" smtClean="0"/>
              <a:t>1V                      3V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1247056" y="5085184"/>
            <a:ext cx="73265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2195736" y="5085184"/>
            <a:ext cx="72008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1581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Řešení: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2. 1. věta vedlejší příslovečná podmínková,</a:t>
            </a:r>
          </a:p>
          <a:p>
            <a:pPr marL="0" indent="0">
              <a:buNone/>
            </a:pPr>
            <a:r>
              <a:rPr lang="cs-CZ" dirty="0" smtClean="0"/>
              <a:t>     3. věta vedlejší přívlastková</a:t>
            </a:r>
          </a:p>
          <a:p>
            <a:pPr marL="0" indent="0">
              <a:buNone/>
            </a:pPr>
            <a:r>
              <a:rPr lang="cs-CZ" dirty="0" smtClean="0"/>
              <a:t>3. Jestliže</a:t>
            </a:r>
          </a:p>
          <a:p>
            <a:pPr marL="0" indent="0">
              <a:buNone/>
            </a:pPr>
            <a:r>
              <a:rPr lang="cs-CZ" dirty="0" smtClean="0"/>
              <a:t>4. (my) ovládáme, napsat nečiní, oni nadiktují</a:t>
            </a:r>
          </a:p>
          <a:p>
            <a:pPr marL="0" indent="0">
              <a:buNone/>
            </a:pPr>
            <a:r>
              <a:rPr lang="cs-CZ" dirty="0" smtClean="0"/>
              <a:t>5.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/>
              <a:t>předmět, příslovečné určení, předmět</a:t>
            </a:r>
          </a:p>
          <a:p>
            <a:pPr marL="0" indent="0">
              <a:buNone/>
            </a:pPr>
            <a:r>
              <a:rPr lang="cs-CZ" dirty="0" smtClean="0"/>
              <a:t>6. příslovce, přídavné jméno, zájmeno</a:t>
            </a:r>
          </a:p>
          <a:p>
            <a:pPr marL="0" indent="0">
              <a:buNone/>
            </a:pPr>
            <a:r>
              <a:rPr lang="cs-CZ" dirty="0" smtClean="0"/>
              <a:t>7. a) 4. pád, číslo jednotné, rod mužský neživotný, vzor mladý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44073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8</a:t>
            </a:r>
            <a:r>
              <a:rPr lang="cs-CZ" dirty="0" smtClean="0"/>
              <a:t>. </a:t>
            </a:r>
            <a:r>
              <a:rPr lang="cs-CZ" dirty="0" smtClean="0"/>
              <a:t>b) 4. pád, číslo jednotné, rod mužský neživotný, vzor hrad</a:t>
            </a:r>
          </a:p>
          <a:p>
            <a:pPr marL="0" indent="0">
              <a:buNone/>
            </a:pPr>
            <a:r>
              <a:rPr lang="cs-CZ" dirty="0"/>
              <a:t>9</a:t>
            </a:r>
            <a:r>
              <a:rPr lang="cs-CZ" dirty="0" smtClean="0"/>
              <a:t>. </a:t>
            </a:r>
            <a:r>
              <a:rPr lang="cs-CZ" dirty="0" smtClean="0"/>
              <a:t>já </a:t>
            </a:r>
          </a:p>
          <a:p>
            <a:pPr marL="0" indent="0">
              <a:buNone/>
            </a:pPr>
            <a:r>
              <a:rPr lang="cs-CZ" smtClean="0"/>
              <a:t>10</a:t>
            </a:r>
            <a:r>
              <a:rPr lang="cs-CZ" smtClean="0"/>
              <a:t>. </a:t>
            </a:r>
            <a:r>
              <a:rPr lang="cs-CZ" dirty="0" smtClean="0"/>
              <a:t>nadiktujme, byl bys nadiktoval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50582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991</TotalTime>
  <Words>392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Všestranný jazykový rozbor</vt:lpstr>
      <vt:lpstr>Ovládáme-li dobře český pravopis, nečiní nám potíže napsat správně jakýkoli text, který nám nadiktují.</vt:lpstr>
      <vt:lpstr>Ovládáme-li dobře český pravopis, nečiní nám potíže napsat správně jakýkoli text, který nám nadiktují.</vt:lpstr>
      <vt:lpstr>Ovládáme-li dobře český pravopis, nečiní nám potíže napsat správně jakýkoli text, který nám nadiktují.</vt:lpstr>
      <vt:lpstr>Ovládáme-li dobře český pravopis, nečiní nám potíže napsat správně jakýkoli text, který nám nadiktují.</vt:lpstr>
      <vt:lpstr>Řešení:</vt:lpstr>
      <vt:lpstr>Řešení: </vt:lpstr>
      <vt:lpstr>Řešení: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Kotounová Eva</dc:creator>
  <cp:lastModifiedBy>Dvořáková Vladimíra</cp:lastModifiedBy>
  <cp:revision>104</cp:revision>
  <dcterms:created xsi:type="dcterms:W3CDTF">2012-02-22T11:30:46Z</dcterms:created>
  <dcterms:modified xsi:type="dcterms:W3CDTF">2012-11-07T12:34:22Z</dcterms:modified>
</cp:coreProperties>
</file>