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4"/>
  </p:notesMasterIdLst>
  <p:sldIdLst>
    <p:sldId id="256" r:id="rId2"/>
    <p:sldId id="265" r:id="rId3"/>
    <p:sldId id="257" r:id="rId4"/>
    <p:sldId id="259" r:id="rId5"/>
    <p:sldId id="262" r:id="rId6"/>
    <p:sldId id="263" r:id="rId7"/>
    <p:sldId id="266" r:id="rId8"/>
    <p:sldId id="267" r:id="rId9"/>
    <p:sldId id="268" r:id="rId10"/>
    <p:sldId id="270" r:id="rId11"/>
    <p:sldId id="269" r:id="rId12"/>
    <p:sldId id="258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2708920"/>
            <a:ext cx="8640960" cy="1470025"/>
          </a:xfrm>
        </p:spPr>
        <p:txBody>
          <a:bodyPr>
            <a:normAutofit/>
          </a:bodyPr>
          <a:lstStyle/>
          <a:p>
            <a:r>
              <a:rPr lang="cs-CZ" sz="8800" b="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Ekologická nika</a:t>
            </a:r>
            <a:endParaRPr lang="cs-CZ" sz="8800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hangingPunct="0"/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</a:t>
            </a:r>
            <a:r>
              <a:rPr lang="cs-CZ" dirty="0" smtClean="0"/>
              <a:t>ekologická nika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v 1</a:t>
            </a:r>
            <a:r>
              <a:rPr lang="cs-CZ" dirty="0" smtClean="0"/>
              <a:t>. a 2. </a:t>
            </a:r>
            <a:r>
              <a:rPr lang="cs-CZ" dirty="0" smtClean="0"/>
              <a:t>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9600" b="1" u="sng" dirty="0" smtClean="0"/>
              <a:t/>
            </a:r>
            <a:br>
              <a:rPr lang="cs-CZ" sz="9600" b="1" u="sng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259632" y="764704"/>
            <a:ext cx="67402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Ekologická nika</a:t>
            </a:r>
            <a:endParaRPr lang="cs-CZ" sz="3600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jung\Local Settings\Temporary Internet Files\Content.IE5\ELG9ER4R\MP90040711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700808"/>
            <a:ext cx="3423493" cy="4279057"/>
          </a:xfrm>
          <a:prstGeom prst="rect">
            <a:avLst/>
          </a:prstGeom>
          <a:noFill/>
        </p:spPr>
      </p:pic>
      <p:pic>
        <p:nvPicPr>
          <p:cNvPr id="1027" name="Picture 3" descr="P:\dumy\obr\Lisejní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115616" y="1628800"/>
            <a:ext cx="3728921" cy="3082575"/>
          </a:xfrm>
          <a:prstGeom prst="rect">
            <a:avLst/>
          </a:prstGeom>
          <a:noFill/>
        </p:spPr>
      </p:pic>
      <p:pic>
        <p:nvPicPr>
          <p:cNvPr id="1028" name="Picture 4" descr="P:\dumy\obr\jepi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4653136"/>
            <a:ext cx="2380838" cy="1574329"/>
          </a:xfrm>
          <a:prstGeom prst="rect">
            <a:avLst/>
          </a:prstGeom>
          <a:noFill/>
        </p:spPr>
      </p:pic>
      <p:pic>
        <p:nvPicPr>
          <p:cNvPr id="1029" name="Picture 5" descr="P:\dumy\obr\mikrob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7544" y="4653136"/>
            <a:ext cx="2176472" cy="1584176"/>
          </a:xfrm>
          <a:prstGeom prst="rect">
            <a:avLst/>
          </a:prstGeom>
          <a:noFill/>
        </p:spPr>
      </p:pic>
      <p:pic>
        <p:nvPicPr>
          <p:cNvPr id="12" name="Picture 2" descr="P:\dumy\obr\kopřiv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3435601"/>
            <a:ext cx="2282035" cy="2945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Ekologická nika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844824"/>
            <a:ext cx="8280722" cy="47525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/>
              <a:t>Ekologická nika = </a:t>
            </a:r>
          </a:p>
          <a:p>
            <a:pPr>
              <a:buNone/>
            </a:pPr>
            <a:r>
              <a:rPr lang="cs-CZ" sz="3200" dirty="0" smtClean="0"/>
              <a:t> </a:t>
            </a:r>
            <a:r>
              <a:rPr lang="cs-CZ" sz="3200" dirty="0" smtClean="0"/>
              <a:t>  soubor </a:t>
            </a:r>
            <a:r>
              <a:rPr lang="cs-CZ" sz="3200" dirty="0" smtClean="0"/>
              <a:t>veškerých faktorů, které určitý organismus využívá, v nichž žije, </a:t>
            </a:r>
          </a:p>
          <a:p>
            <a:pPr>
              <a:buNone/>
            </a:pPr>
            <a:r>
              <a:rPr lang="cs-CZ" sz="3200" dirty="0" smtClean="0"/>
              <a:t>   roste</a:t>
            </a:r>
            <a:r>
              <a:rPr lang="cs-CZ" sz="3200" dirty="0" smtClean="0"/>
              <a:t>, rozmnožuje se a </a:t>
            </a:r>
            <a:r>
              <a:rPr lang="cs-CZ" sz="3200" dirty="0" smtClean="0"/>
              <a:t>udržuje životaschopné </a:t>
            </a:r>
            <a:r>
              <a:rPr lang="cs-CZ" sz="3200" dirty="0" smtClean="0"/>
              <a:t>potomstvo (světlo, teplota, typ </a:t>
            </a:r>
            <a:r>
              <a:rPr lang="cs-CZ" sz="3200" dirty="0" smtClean="0"/>
              <a:t>půdy</a:t>
            </a:r>
            <a:r>
              <a:rPr lang="cs-CZ" sz="3200" dirty="0" smtClean="0"/>
              <a:t>, potrava, dostatek prostoru), nazýváme životními podmínkami.</a:t>
            </a:r>
            <a:endParaRPr lang="cs-CZ" sz="3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96752"/>
            <a:ext cx="8229600" cy="650336"/>
          </a:xfrm>
        </p:spPr>
        <p:txBody>
          <a:bodyPr>
            <a:normAutofit fontScale="90000"/>
          </a:bodyPr>
          <a:lstStyle/>
          <a:p>
            <a:pPr lvl="0"/>
            <a:r>
              <a:rPr lang="cs-CZ" sz="5400" dirty="0" smtClean="0"/>
              <a:t/>
            </a:r>
            <a:br>
              <a:rPr lang="cs-CZ" sz="5400" dirty="0" smtClean="0"/>
            </a:br>
            <a:endParaRPr lang="cs-CZ" sz="5400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060848"/>
            <a:ext cx="8229600" cy="4263752"/>
          </a:xfrm>
        </p:spPr>
        <p:txBody>
          <a:bodyPr>
            <a:normAutofit/>
          </a:bodyPr>
          <a:lstStyle/>
          <a:p>
            <a:r>
              <a:rPr lang="cs-CZ" sz="3200" dirty="0" smtClean="0"/>
              <a:t>Každý </a:t>
            </a:r>
            <a:r>
              <a:rPr lang="cs-CZ" sz="3200" dirty="0" smtClean="0"/>
              <a:t>organismus </a:t>
            </a:r>
            <a:r>
              <a:rPr lang="cs-CZ" sz="3200" dirty="0" smtClean="0"/>
              <a:t>ovšem nevyžaduje jenom určitý typ prostředí, ale také určité rozpětí </a:t>
            </a:r>
            <a:r>
              <a:rPr lang="cs-CZ" sz="3200" dirty="0" smtClean="0"/>
              <a:t>jednotlivých </a:t>
            </a:r>
            <a:r>
              <a:rPr lang="cs-CZ" sz="3200" dirty="0" smtClean="0"/>
              <a:t>faktorů (rozsah teplot, velikost potravy, koncentrace živin, rozpětí </a:t>
            </a:r>
            <a:r>
              <a:rPr lang="cs-CZ" sz="3200" dirty="0" smtClean="0"/>
              <a:t>vlhkosti </a:t>
            </a:r>
            <a:r>
              <a:rPr lang="cs-CZ" sz="3200" dirty="0" smtClean="0"/>
              <a:t>atd.). </a:t>
            </a:r>
            <a:endParaRPr lang="cs-CZ" sz="3200" dirty="0"/>
          </a:p>
        </p:txBody>
      </p:sp>
      <p:pic>
        <p:nvPicPr>
          <p:cNvPr id="2050" name="Picture 2" descr="P:\dumy\obr\gauss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188640"/>
            <a:ext cx="2699792" cy="20680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725166" y="764704"/>
            <a:ext cx="8418834" cy="1143000"/>
          </a:xfrm>
        </p:spPr>
        <p:txBody>
          <a:bodyPr/>
          <a:lstStyle/>
          <a:p>
            <a:pPr hangingPunct="0"/>
            <a:endParaRPr lang="cs-CZ" sz="5400" dirty="0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268760"/>
            <a:ext cx="8229600" cy="6167038"/>
          </a:xfrm>
        </p:spPr>
        <p:txBody>
          <a:bodyPr>
            <a:normAutofit/>
          </a:bodyPr>
          <a:lstStyle/>
          <a:p>
            <a:pPr lvl="0" hangingPunct="0"/>
            <a:r>
              <a:rPr lang="cs-CZ" sz="3200" dirty="0" smtClean="0"/>
              <a:t>Ekologové celý tento soubor podmínek, typický pro jeden konkrétní druh, </a:t>
            </a:r>
            <a:r>
              <a:rPr lang="cs-CZ" sz="3200" dirty="0" smtClean="0"/>
              <a:t>nazývají </a:t>
            </a:r>
            <a:r>
              <a:rPr lang="cs-CZ" sz="3200" dirty="0" smtClean="0"/>
              <a:t>ekologická nika. Ekologická nika není pouze typické stanoviště, </a:t>
            </a:r>
            <a:r>
              <a:rPr lang="cs-CZ" sz="3200" dirty="0" smtClean="0"/>
              <a:t>na němž </a:t>
            </a:r>
            <a:r>
              <a:rPr lang="cs-CZ" sz="3200" dirty="0" smtClean="0"/>
              <a:t>určitý druh žije, ale je také typ potravy, kterému dává tento druh přednost, </a:t>
            </a:r>
            <a:r>
              <a:rPr lang="cs-CZ" sz="3200" dirty="0" smtClean="0"/>
              <a:t>popř</a:t>
            </a:r>
            <a:r>
              <a:rPr lang="cs-CZ" sz="3200" dirty="0" smtClean="0"/>
              <a:t>. i denní nebo roční doba, v níž se jedinci druhu na určitém stanovišti </a:t>
            </a:r>
            <a:r>
              <a:rPr lang="cs-CZ" sz="3200" dirty="0" smtClean="0"/>
              <a:t>vyskytují</a:t>
            </a:r>
            <a:r>
              <a:rPr lang="cs-CZ" sz="3200" dirty="0" smtClean="0"/>
              <a:t>, živí se a rozmnožují. 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92696"/>
            <a:ext cx="8532440" cy="589166"/>
          </a:xfrm>
        </p:spPr>
        <p:txBody>
          <a:bodyPr>
            <a:normAutofit fontScale="90000"/>
          </a:bodyPr>
          <a:lstStyle/>
          <a:p>
            <a:r>
              <a:rPr lang="cs-CZ" sz="4800" dirty="0" smtClean="0"/>
              <a:t>Příklady nik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124744"/>
            <a:ext cx="8229600" cy="5518966"/>
          </a:xfrm>
        </p:spPr>
        <p:txBody>
          <a:bodyPr>
            <a:noAutofit/>
          </a:bodyPr>
          <a:lstStyle/>
          <a:p>
            <a:r>
              <a:rPr lang="cs-CZ" sz="3200" dirty="0" smtClean="0"/>
              <a:t>V africké savaně žijí na stejném stanovišti (území) jak různé druhy </a:t>
            </a:r>
            <a:r>
              <a:rPr lang="cs-CZ" sz="3200" dirty="0" smtClean="0"/>
              <a:t>antilop</a:t>
            </a:r>
            <a:r>
              <a:rPr lang="cs-CZ" sz="3200" dirty="0" smtClean="0"/>
              <a:t>, tak i žirafy. Obě skupiny však mají rozdílnou ekologickou niku, neboť </a:t>
            </a:r>
            <a:r>
              <a:rPr lang="cs-CZ" sz="3200" dirty="0" smtClean="0"/>
              <a:t>antilopy </a:t>
            </a:r>
            <a:r>
              <a:rPr lang="cs-CZ" sz="3200" dirty="0" smtClean="0"/>
              <a:t>spásají traviny a žirafy listy </a:t>
            </a:r>
            <a:r>
              <a:rPr lang="cs-CZ" sz="3200" dirty="0" smtClean="0"/>
              <a:t>stromů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/>
          </a:bodyPr>
          <a:lstStyle/>
          <a:p>
            <a:endParaRPr lang="cs-CZ" sz="43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Výr a jestřáb se vyskytují ve stejných místech lesa. Důležitou složkou potravy obou druhů jsou menší ptáci, které jestřáb loví ve dne, ale výr v noci. Ekologickou nikou jestřába je stejný les, částečně stejná potrava, ale jiná denní doba </a:t>
            </a:r>
            <a:r>
              <a:rPr lang="cs-CZ" sz="3200" dirty="0" smtClean="0"/>
              <a:t>lovu.</a:t>
            </a:r>
            <a:endParaRPr lang="cs-CZ" sz="3200" dirty="0" smtClean="0"/>
          </a:p>
          <a:p>
            <a:endParaRPr lang="cs-CZ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4300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419174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Na stejném místě skalního </a:t>
            </a:r>
            <a:r>
              <a:rPr lang="cs-CZ" sz="3200" dirty="0" smtClean="0"/>
              <a:t>útesu </a:t>
            </a:r>
            <a:r>
              <a:rPr lang="cs-CZ" sz="3200" dirty="0" smtClean="0"/>
              <a:t>nalezneme kvést na jaře tařici skalní a v létě netřesky. Rozdílná je roční </a:t>
            </a:r>
            <a:r>
              <a:rPr lang="cs-CZ" sz="3200" dirty="0" smtClean="0"/>
              <a:t>doba </a:t>
            </a:r>
            <a:r>
              <a:rPr lang="cs-CZ" sz="3200" dirty="0" smtClean="0"/>
              <a:t>výskytu rozmnožovacích orgánů - květů. </a:t>
            </a:r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32656"/>
            <a:ext cx="8229600" cy="1143000"/>
          </a:xfrm>
        </p:spPr>
        <p:txBody>
          <a:bodyPr/>
          <a:lstStyle/>
          <a:p>
            <a:r>
              <a:rPr lang="cs-CZ" dirty="0" smtClean="0"/>
              <a:t>Překrývání 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6855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Určitá ekologická nika není obvykle vyhrazena pouze jedinému druhu. </a:t>
            </a:r>
          </a:p>
          <a:p>
            <a:r>
              <a:rPr lang="cs-CZ" dirty="0" smtClean="0"/>
              <a:t>Niky se mohou překrývat, tj. dochází k tzv. překrývání ekologických nik. A tak </a:t>
            </a:r>
            <a:r>
              <a:rPr lang="cs-CZ" dirty="0" smtClean="0"/>
              <a:t>se </a:t>
            </a:r>
            <a:r>
              <a:rPr lang="cs-CZ" dirty="0" smtClean="0"/>
              <a:t>na louce ve stejných podmínkách vyskytuje několik druhů trav a jiných bylin, </a:t>
            </a:r>
            <a:r>
              <a:rPr lang="cs-CZ" dirty="0" smtClean="0"/>
              <a:t>které </a:t>
            </a:r>
            <a:r>
              <a:rPr lang="cs-CZ" dirty="0" smtClean="0"/>
              <a:t>rostou, kvetou a uvolňují semena v jednu dobu. Jestřáb a krahujec mohou </a:t>
            </a:r>
            <a:r>
              <a:rPr lang="cs-CZ" dirty="0" smtClean="0"/>
              <a:t>hnízdit </a:t>
            </a:r>
            <a:r>
              <a:rPr lang="cs-CZ" dirty="0" smtClean="0"/>
              <a:t>v jednom lese a lovit stejné druhy ptáků, káně a poštolka mohou na </a:t>
            </a:r>
            <a:r>
              <a:rPr lang="cs-CZ" dirty="0" smtClean="0"/>
              <a:t>stejném </a:t>
            </a:r>
            <a:r>
              <a:rPr lang="cs-CZ" dirty="0" smtClean="0"/>
              <a:t>poli lovit stejné druhy hlodavců. Jejich niky se tedy překrývají. V obou </a:t>
            </a:r>
            <a:r>
              <a:rPr lang="cs-CZ" dirty="0" smtClean="0"/>
              <a:t>případech </a:t>
            </a:r>
            <a:r>
              <a:rPr lang="cs-CZ" dirty="0" smtClean="0"/>
              <a:t>se ale menší z uvedených dvojic ptáků (krahujec a poštolka) živí </a:t>
            </a:r>
            <a:r>
              <a:rPr lang="cs-CZ" dirty="0" smtClean="0"/>
              <a:t>menší </a:t>
            </a:r>
            <a:r>
              <a:rPr lang="cs-CZ" dirty="0" smtClean="0"/>
              <a:t>kořistí a překrytí nik není velké. Druhy, jejichž ekologické niky se </a:t>
            </a:r>
            <a:r>
              <a:rPr lang="cs-CZ" dirty="0" smtClean="0"/>
              <a:t>překrývají</a:t>
            </a:r>
            <a:r>
              <a:rPr lang="cs-CZ" dirty="0" smtClean="0"/>
              <a:t>, si při získávání živin nebo potravy konkurují.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32656"/>
            <a:ext cx="8229600" cy="1143000"/>
          </a:xfrm>
        </p:spPr>
        <p:txBody>
          <a:bodyPr/>
          <a:lstStyle/>
          <a:p>
            <a:r>
              <a:rPr lang="cs-CZ" dirty="0" smtClean="0"/>
              <a:t>Rozlišení 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839816"/>
          </a:xfrm>
        </p:spPr>
        <p:txBody>
          <a:bodyPr>
            <a:normAutofit/>
          </a:bodyPr>
          <a:lstStyle/>
          <a:p>
            <a:r>
              <a:rPr lang="cs-CZ" dirty="0" smtClean="0"/>
              <a:t>Rozlišujeme ekologickou niku základní (fyziologickou) a realizovanou. </a:t>
            </a:r>
          </a:p>
          <a:p>
            <a:r>
              <a:rPr lang="cs-CZ" dirty="0" smtClean="0"/>
              <a:t>Základní nika je výsledkem evoluční historie druhu a představuje geneticky </a:t>
            </a:r>
            <a:r>
              <a:rPr lang="cs-CZ" dirty="0" smtClean="0"/>
              <a:t>daný </a:t>
            </a:r>
            <a:r>
              <a:rPr lang="cs-CZ" dirty="0" smtClean="0"/>
              <a:t>potenciál jeho funkčního zapojení. </a:t>
            </a:r>
            <a:endParaRPr lang="cs-CZ" dirty="0" smtClean="0"/>
          </a:p>
          <a:p>
            <a:r>
              <a:rPr lang="cs-CZ" dirty="0" smtClean="0"/>
              <a:t>Realizovaná </a:t>
            </a:r>
            <a:r>
              <a:rPr lang="cs-CZ" dirty="0" smtClean="0"/>
              <a:t>nika je vždy užší a je </a:t>
            </a:r>
            <a:r>
              <a:rPr lang="cs-CZ" dirty="0" smtClean="0"/>
              <a:t>výsledkem </a:t>
            </a:r>
            <a:r>
              <a:rPr lang="cs-CZ" dirty="0" smtClean="0"/>
              <a:t>konkrétní situace v obývaném prostředí. K jejímu omezení dochází </a:t>
            </a:r>
            <a:r>
              <a:rPr lang="cs-CZ" dirty="0" smtClean="0"/>
              <a:t>jak </a:t>
            </a:r>
            <a:r>
              <a:rPr lang="cs-CZ" dirty="0" smtClean="0"/>
              <a:t>vlivem abiotických podmínek, tak nejrůznějšími vztahy k ostatním druhům </a:t>
            </a:r>
            <a:r>
              <a:rPr lang="cs-CZ" dirty="0" smtClean="0"/>
              <a:t>(</a:t>
            </a:r>
            <a:r>
              <a:rPr lang="cs-CZ" dirty="0" smtClean="0"/>
              <a:t>potravní nabídka, konkurence)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908720"/>
            <a:ext cx="8229600" cy="633504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DUDA, Michal. </a:t>
            </a:r>
            <a:r>
              <a:rPr lang="cs-CZ" sz="1600" i="1" dirty="0" smtClean="0"/>
              <a:t>Ekologická nika</a:t>
            </a:r>
            <a:r>
              <a:rPr lang="cs-CZ" sz="1600" dirty="0" smtClean="0"/>
              <a:t> [online]. [cit. 7.11.2012]. Dostupný na WWW: http://</a:t>
            </a:r>
            <a:r>
              <a:rPr lang="cs-CZ" sz="1600" dirty="0" smtClean="0"/>
              <a:t>michal-duda.euweb.cz/nika.pdf</a:t>
            </a:r>
          </a:p>
          <a:p>
            <a:r>
              <a:rPr lang="cs-CZ" sz="1500" dirty="0" smtClean="0"/>
              <a:t>TRIFUNOVIĆ</a:t>
            </a:r>
            <a:r>
              <a:rPr lang="cs-CZ" sz="1500" dirty="0" smtClean="0"/>
              <a:t>. </a:t>
            </a:r>
            <a:r>
              <a:rPr lang="cs-CZ" sz="1500" i="1" dirty="0" err="1" smtClean="0"/>
              <a:t>wikimedia.org</a:t>
            </a:r>
            <a:r>
              <a:rPr lang="cs-CZ" sz="1500" dirty="0" smtClean="0"/>
              <a:t> [online]. [cit. 12.10.2012]. Dostupný na WWW: &lt;http://upload.wikimedia.org/wikipedia/commons/b/bc/Lisaj-sa-Stare-planine4.jpg&gt;.</a:t>
            </a:r>
          </a:p>
          <a:p>
            <a:r>
              <a:rPr lang="nl-NL" sz="1500" dirty="0" smtClean="0"/>
              <a:t>GELLER. </a:t>
            </a:r>
            <a:r>
              <a:rPr lang="nl-NL" sz="1500" i="1" dirty="0" smtClean="0"/>
              <a:t>wikimedia.org</a:t>
            </a:r>
            <a:r>
              <a:rPr lang="nl-NL" sz="1500" dirty="0" smtClean="0"/>
              <a:t> [online]. [cit. 12.10.2012]. Dostupný na WWW: &lt;http://upload.wikimedia.org/wikipedia/commons/2/25/Eintagsfliege_fg01.jpg&gt;.</a:t>
            </a:r>
            <a:endParaRPr lang="cs-CZ" sz="1500" dirty="0" smtClean="0"/>
          </a:p>
          <a:p>
            <a:r>
              <a:rPr lang="cs-CZ" sz="1500" dirty="0" smtClean="0"/>
              <a:t>ERBE, </a:t>
            </a:r>
            <a:r>
              <a:rPr lang="cs-CZ" sz="1500" dirty="0" err="1" smtClean="0"/>
              <a:t>Eric</a:t>
            </a:r>
            <a:r>
              <a:rPr lang="cs-CZ" sz="1500" dirty="0" smtClean="0"/>
              <a:t>. </a:t>
            </a:r>
            <a:r>
              <a:rPr lang="cs-CZ" sz="1500" i="1" dirty="0" err="1" smtClean="0"/>
              <a:t>wikimedia.org</a:t>
            </a:r>
            <a:r>
              <a:rPr lang="cs-CZ" sz="1500" dirty="0" smtClean="0"/>
              <a:t> [online]. [cit. 12.10.2012]. Dostupný na WWW: &lt;http://upload.wikimedia.org/wikipedia/commons/b/bc/E_coli_at_10000x%2C_original.jpg&gt;.</a:t>
            </a:r>
          </a:p>
          <a:p>
            <a:r>
              <a:rPr lang="cs-CZ" sz="1500" dirty="0" smtClean="0"/>
              <a:t>HYDRO. </a:t>
            </a:r>
            <a:r>
              <a:rPr lang="cs-CZ" sz="1500" i="1" dirty="0" err="1" smtClean="0"/>
              <a:t>wikimedia.org</a:t>
            </a:r>
            <a:r>
              <a:rPr lang="cs-CZ" sz="1500" dirty="0" smtClean="0"/>
              <a:t> [online]. [cit. 12.10.2012]. Dostupný na WWW: </a:t>
            </a:r>
            <a:r>
              <a:rPr lang="en-US" sz="1500" dirty="0" smtClean="0"/>
              <a:t>&lt;</a:t>
            </a:r>
            <a:r>
              <a:rPr lang="cs-CZ" sz="1500" dirty="0" smtClean="0"/>
              <a:t>http://cs.wikipedia.org/wiki/Soubor:Brennnessel.jpg</a:t>
            </a:r>
            <a:r>
              <a:rPr lang="en-US" sz="1500" dirty="0" smtClean="0"/>
              <a:t>&gt;.</a:t>
            </a:r>
            <a:endParaRPr lang="cs-CZ" sz="1500" dirty="0" smtClean="0"/>
          </a:p>
          <a:p>
            <a:r>
              <a:rPr lang="cs-CZ" sz="1500" dirty="0" smtClean="0"/>
              <a:t>ZŠ SYCHROV a kol. </a:t>
            </a:r>
            <a:r>
              <a:rPr lang="cs-CZ" sz="1500" i="1" dirty="0" err="1" smtClean="0"/>
              <a:t>sychrov.sweb.cz</a:t>
            </a:r>
            <a:r>
              <a:rPr lang="cs-CZ" sz="1500" dirty="0" smtClean="0"/>
              <a:t> [online]. [cit. 15.10.2012]. Dostupný na WWW: &lt;http://o-prince-</a:t>
            </a:r>
            <a:r>
              <a:rPr lang="cs-CZ" sz="1500" dirty="0" err="1" smtClean="0"/>
              <a:t>prirody</a:t>
            </a:r>
            <a:r>
              <a:rPr lang="cs-CZ" sz="1500" dirty="0" smtClean="0"/>
              <a:t>-</a:t>
            </a:r>
            <a:r>
              <a:rPr lang="cs-CZ" sz="1500" dirty="0" err="1" smtClean="0"/>
              <a:t>zs</a:t>
            </a:r>
            <a:r>
              <a:rPr lang="cs-CZ" sz="1500" dirty="0" smtClean="0"/>
              <a:t>-</a:t>
            </a:r>
            <a:r>
              <a:rPr lang="cs-CZ" sz="1500" dirty="0" err="1" smtClean="0"/>
              <a:t>sychrov.sweb.cz</a:t>
            </a:r>
            <a:r>
              <a:rPr lang="cs-CZ" sz="1500" dirty="0" smtClean="0"/>
              <a:t>/</a:t>
            </a:r>
            <a:r>
              <a:rPr lang="cs-CZ" sz="1500" dirty="0" err="1" smtClean="0"/>
              <a:t>kopriva.jpg</a:t>
            </a:r>
            <a:r>
              <a:rPr lang="cs-CZ" sz="1500" dirty="0" smtClean="0"/>
              <a:t>&gt;.</a:t>
            </a:r>
          </a:p>
          <a:p>
            <a:r>
              <a:rPr lang="cs-CZ" sz="1500" dirty="0" smtClean="0"/>
              <a:t>Klipart </a:t>
            </a:r>
            <a:r>
              <a:rPr lang="cs-CZ" sz="1500" dirty="0" smtClean="0"/>
              <a:t>MS PowerPoint</a:t>
            </a:r>
          </a:p>
          <a:p>
            <a:endParaRPr lang="cs-CZ" sz="15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461</TotalTime>
  <Words>479</Words>
  <Application>Microsoft Office PowerPoint</Application>
  <PresentationFormat>Předvádění na obrazovce (4:3)</PresentationFormat>
  <Paragraphs>45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Ekologická nika</vt:lpstr>
      <vt:lpstr>Snímek 2</vt:lpstr>
      <vt:lpstr>  </vt:lpstr>
      <vt:lpstr>Ekologická nika </vt:lpstr>
      <vt:lpstr> </vt:lpstr>
      <vt:lpstr>Snímek 6</vt:lpstr>
      <vt:lpstr>Příklady nik</vt:lpstr>
      <vt:lpstr>Snímek 8</vt:lpstr>
      <vt:lpstr>Snímek 9</vt:lpstr>
      <vt:lpstr>Překrývání nik</vt:lpstr>
      <vt:lpstr>Rozlišení nik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64</cp:revision>
  <dcterms:created xsi:type="dcterms:W3CDTF">2012-10-01T16:10:06Z</dcterms:created>
  <dcterms:modified xsi:type="dcterms:W3CDTF">2012-11-07T14:22:52Z</dcterms:modified>
</cp:coreProperties>
</file>