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1" r:id="rId2"/>
    <p:sldMasterId id="2147483684" r:id="rId3"/>
  </p:sldMasterIdLst>
  <p:notesMasterIdLst>
    <p:notesMasterId r:id="rId9"/>
  </p:notesMasterIdLst>
  <p:sldIdLst>
    <p:sldId id="266" r:id="rId4"/>
    <p:sldId id="256" r:id="rId5"/>
    <p:sldId id="265" r:id="rId6"/>
    <p:sldId id="262" r:id="rId7"/>
    <p:sldId id="264" r:id="rId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1716"/>
    <a:srgbClr val="FF00FF"/>
    <a:srgbClr val="CC0000"/>
    <a:srgbClr val="FFCC00"/>
    <a:srgbClr val="660033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251" autoAdjust="0"/>
    <p:restoredTop sz="92581" autoAdjust="0"/>
  </p:normalViewPr>
  <p:slideViewPr>
    <p:cSldViewPr>
      <p:cViewPr varScale="1">
        <p:scale>
          <a:sx n="69" d="100"/>
          <a:sy n="69" d="100"/>
        </p:scale>
        <p:origin x="-1386" y="-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viewProps" Target="viewProps.xml"/><Relationship Id="rId5" Type="http://schemas.openxmlformats.org/officeDocument/2006/relationships/slide" Target="slides/slide2.xml"/><Relationship Id="rId10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cs-CZ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cs-CZ"/>
          </a:p>
        </p:txBody>
      </p:sp>
      <p:sp>
        <p:nvSpPr>
          <p:cNvPr id="389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</a:extLst>
        </p:spPr>
      </p:sp>
      <p:sp>
        <p:nvSpPr>
          <p:cNvPr id="389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389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cs-CZ"/>
          </a:p>
        </p:txBody>
      </p:sp>
      <p:sp>
        <p:nvSpPr>
          <p:cNvPr id="389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06978E1A-04AF-4B66-88D9-9FB4F19162A9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2508713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A43A80E-5949-467D-848C-70EAF8274758}" type="slidenum">
              <a:rPr lang="cs-CZ"/>
              <a:pPr/>
              <a:t>2</a:t>
            </a:fld>
            <a:endParaRPr lang="cs-CZ"/>
          </a:p>
        </p:txBody>
      </p:sp>
      <p:sp>
        <p:nvSpPr>
          <p:cNvPr id="409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Jan Kuklík, Jiří Kocian: Dějepis – Nejnovější dějiny, pro 9. ročník základní školy</a:t>
            </a:r>
          </a:p>
          <a:p>
            <a:endParaRPr lang="cs-CZ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E657945-FC7F-4800-8A5E-36DF083C276E}" type="slidenum">
              <a:rPr lang="cs-CZ"/>
              <a:pPr/>
              <a:t>3</a:t>
            </a:fld>
            <a:endParaRPr lang="cs-CZ"/>
          </a:p>
        </p:txBody>
      </p:sp>
      <p:sp>
        <p:nvSpPr>
          <p:cNvPr id="41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/>
              <a:t>Jan Kuklík, Jiří Kocian: Dějepis – Nejnovější dějiny, pro 9. ročník základní školy</a:t>
            </a:r>
          </a:p>
          <a:p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68B01AE-EBC8-4593-9965-DF49D0E268D9}" type="slidenum">
              <a:rPr lang="cs-CZ"/>
              <a:pPr/>
              <a:t>4</a:t>
            </a:fld>
            <a:endParaRPr lang="cs-CZ"/>
          </a:p>
        </p:txBody>
      </p:sp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/>
              <a:t>Jan Kuklík, Jiří Kocian: Dějepis – Nejnovější dějiny, pro 9. ročník základní školy</a:t>
            </a:r>
          </a:p>
          <a:p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67DE6C2-CFD1-4E3A-9EEF-E8958176287A}" type="slidenum">
              <a:rPr lang="cs-CZ"/>
              <a:pPr/>
              <a:t>5</a:t>
            </a:fld>
            <a:endParaRPr lang="cs-CZ"/>
          </a:p>
        </p:txBody>
      </p:sp>
      <p:sp>
        <p:nvSpPr>
          <p:cNvPr id="39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/>
              <a:t>Jan Kuklík, Jiří Kocian: Dějepis – Nejnovější dějiny, pro 9. ročník základní školy 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39CCB0-26B6-4826-8094-061319084FDC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24423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429C10-A4C6-4E18-85C4-61A8DBD303BE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282212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CFE948-CB1D-415D-AB36-233877E23F4C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197228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ADCC7B-E1CE-4C9A-988D-B3ECF2914007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090738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68CAD4-6776-4BCD-A6E5-F8DC7861A51F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383566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3103E4-8F61-46C9-96CB-3E2B96C82AC6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711817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99AD2F-5075-4631-951A-010F42675B59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658619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BFB69F-000F-40C0-902D-8FCE1678E939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422455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DA90BC-D562-427E-8B8F-92D0F726CE3E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558449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F0F840-5D4C-44FB-B517-BE3DAAFE433C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627416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FE9A46-3A51-4AA6-9E26-78C2C0989656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159575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76400"/>
            <a:ext cx="7772400" cy="18288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cs-CZ" noProof="0" smtClean="0"/>
              <a:t>Klepnutím lze upravit styl předlohy nadpisů.</a:t>
            </a:r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cs-CZ" noProof="0" smtClean="0"/>
              <a:t>Klepnutím lze upravit styl předlohy podnadpisů.</a:t>
            </a:r>
          </a:p>
        </p:txBody>
      </p:sp>
      <p:sp>
        <p:nvSpPr>
          <p:cNvPr id="60420" name="Rectangle 4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0421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0422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7F5D0330-C563-421D-B85B-C2AF8FA324CB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054477-587A-4D01-B139-6B3488BF5004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52330279"/>
      </p:ext>
    </p:extLst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CB8E5A-82D0-4DE6-8680-0161A03DE144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16646682"/>
      </p:ext>
    </p:extLst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20E97A-93B6-436E-ADD1-444888DFFB25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05228102"/>
      </p:ext>
    </p:extLst>
  </p:cSld>
  <p:clrMapOvr>
    <a:masterClrMapping/>
  </p:clrMapOvr>
  <p:transition spd="med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790A3C-0B3D-45B0-9FB3-BBFB7B46CA0A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1133997"/>
      </p:ext>
    </p:extLst>
  </p:cSld>
  <p:clrMapOvr>
    <a:masterClrMapping/>
  </p:clrMapOvr>
  <p:transition spd="med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66E669-2D4C-47B7-9956-C29F5F62913C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24243568"/>
      </p:ext>
    </p:extLst>
  </p:cSld>
  <p:clrMapOvr>
    <a:masterClrMapping/>
  </p:clrMapOvr>
  <p:transition spd="med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F70DAC-3A59-4343-8651-ED2EF541F7F0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18100615"/>
      </p:ext>
    </p:extLst>
  </p:cSld>
  <p:clrMapOvr>
    <a:masterClrMapping/>
  </p:clrMapOvr>
  <p:transition spd="med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991BD9-E829-4889-9673-A593FCDC1B71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89781604"/>
      </p:ext>
    </p:extLst>
  </p:cSld>
  <p:clrMapOvr>
    <a:masterClrMapping/>
  </p:clrMapOvr>
  <p:transition spd="med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E1C437-5147-4958-BCD1-D1C8E5F335E1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30062466"/>
      </p:ext>
    </p:extLst>
  </p:cSld>
  <p:clrMapOvr>
    <a:masterClrMapping/>
  </p:clrMapOvr>
  <p:transition spd="med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627472-2835-4E7B-B9EE-667386CF16AA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26950051"/>
      </p:ext>
    </p:extLst>
  </p:cSld>
  <p:clrMapOvr>
    <a:masterClrMapping/>
  </p:clrMapOvr>
  <p:transition spd="med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381000"/>
            <a:ext cx="2057400" cy="57150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019800" cy="57150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820CBF-96BD-47EC-953A-21FECC7686C1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69394326"/>
      </p:ext>
    </p:extLst>
  </p:cSld>
  <p:clrMapOvr>
    <a:masterClrMapping/>
  </p:clrMapOvr>
  <p:transition spd="med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F5D0330-C563-421D-B85B-C2AF8FA324C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2" name="Obdélník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Obdélník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Obdélník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Obdélník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Obdélník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56" name="Obdélník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Obdélník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Obdélník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Obdélník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5054477-587A-4D01-B139-6B3488BF50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Volný tvar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Volný tvar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Volný tvar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Volný tvar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Volný tvar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Volný tvar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Volný tvar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Volný tvar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Volný tvar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Volný tvar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Volný tvar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Volný tvar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Volný tvar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Volný tvar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ECB8E5A-82D0-4DE6-8680-0161A03DE14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Obdélník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Obdélník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C20E97A-93B6-436E-ADD1-444888DFFB2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Obdélník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A790A3C-0B3D-45B0-9FB3-BBFB7B46CA0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Obdélník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Obdélník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Obdélník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Obdélník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Obdélník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Obdélník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Obdélník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D66E669-2D4C-47B7-9956-C29F5F6291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BF70DAC-3A59-4343-8651-ED2EF541F7F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A991BD9-E829-4889-9673-A593FCDC1B7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Přímá spojnice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Skupina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Přímá spojnice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Přímá spojnice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Přímá spojnice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grpSp>
        <p:nvGrpSpPr>
          <p:cNvPr id="14" name="Skupina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Přímá spojnice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Přímá spojnice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Přímá spojnice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Skupina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Přímá spojnice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Přímá spojnice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Přímá spojnice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9BE1C437-5147-4958-BCD1-D1C8E5F335E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2627472-2835-4E7B-B9EE-667386CF16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0820CBF-96BD-47EC-953A-21FECC7686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5734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cs-CZ"/>
          </a:p>
        </p:txBody>
      </p:sp>
      <p:sp>
        <p:nvSpPr>
          <p:cNvPr id="5734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cs-CZ"/>
          </a:p>
        </p:txBody>
      </p:sp>
      <p:sp>
        <p:nvSpPr>
          <p:cNvPr id="5735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235072D-6F8C-4AE3-8A57-2F301430923C}" type="slidenum">
              <a:rPr lang="cs-CZ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381000"/>
            <a:ext cx="8229600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5939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cs-CZ"/>
          </a:p>
        </p:txBody>
      </p:sp>
      <p:sp>
        <p:nvSpPr>
          <p:cNvPr id="5939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cs-CZ"/>
          </a:p>
        </p:txBody>
      </p:sp>
      <p:sp>
        <p:nvSpPr>
          <p:cNvPr id="5939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DD5F80E3-4883-495E-B055-74DF6333D3DA}" type="slidenum">
              <a:rPr lang="cs-CZ"/>
              <a:pPr/>
              <a:t>‹#›</a:t>
            </a:fld>
            <a:endParaRPr lang="cs-CZ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2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Obdélník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Obdélník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Obdélník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4235072D-6F8C-4AE3-8A57-2F301430923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z="3200" b="1" dirty="0">
                <a:latin typeface="Calibri" pitchFamily="34" charset="0"/>
                <a:cs typeface="Calibri" pitchFamily="34" charset="0"/>
              </a:rPr>
              <a:t>VY_32_INOVACE_09_Začátky války v Evropě</a:t>
            </a:r>
          </a:p>
        </p:txBody>
      </p:sp>
      <p:pic>
        <p:nvPicPr>
          <p:cNvPr id="5632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611188" y="1484313"/>
            <a:ext cx="79930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cs-CZ" sz="2400">
                <a:cs typeface="Arial" charset="0"/>
              </a:rPr>
              <a:t>Základní škola a Mateřská škola Choustník, okres Tábor</a:t>
            </a:r>
            <a:endParaRPr lang="cs-CZ" sz="2400">
              <a:latin typeface="Calibri" pitchFamily="34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rotWithShape="0">
          <a:gsLst>
            <a:gs pos="0">
              <a:schemeClr val="hlink"/>
            </a:gs>
            <a:gs pos="100000">
              <a:schemeClr val="hlink">
                <a:gamma/>
                <a:shade val="46275"/>
                <a:invGamma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404813"/>
            <a:ext cx="7772400" cy="1511300"/>
          </a:xfrm>
        </p:spPr>
        <p:txBody>
          <a:bodyPr/>
          <a:lstStyle/>
          <a:p>
            <a:r>
              <a:rPr lang="cs-CZ">
                <a:solidFill>
                  <a:srgbClr val="FFCC00"/>
                </a:solidFill>
              </a:rPr>
              <a:t>Politika usmiřování a ústupků Hitlerovi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755650" y="2060575"/>
            <a:ext cx="7632700" cy="4176713"/>
          </a:xfrm>
        </p:spPr>
        <p:txBody>
          <a:bodyPr/>
          <a:lstStyle/>
          <a:p>
            <a:pPr algn="l">
              <a:buClr>
                <a:srgbClr val="660033"/>
              </a:buClr>
              <a:buFont typeface="Wingdings" pitchFamily="2" charset="2"/>
              <a:buChar char="v"/>
            </a:pPr>
            <a:r>
              <a:rPr lang="cs-CZ" dirty="0"/>
              <a:t> </a:t>
            </a:r>
            <a:r>
              <a:rPr lang="cs-CZ" dirty="0">
                <a:solidFill>
                  <a:srgbClr val="FFCC00"/>
                </a:solidFill>
              </a:rPr>
              <a:t>pro další vývoj v Evropě byl kritický rok 1937: </a:t>
            </a:r>
          </a:p>
          <a:p>
            <a:pPr marL="457200" lvl="1" indent="0">
              <a:buClr>
                <a:srgbClr val="660033"/>
              </a:buClr>
              <a:buFont typeface="Wingdings" pitchFamily="2" charset="2"/>
              <a:buChar char="q"/>
            </a:pPr>
            <a:r>
              <a:rPr lang="cs-CZ" dirty="0"/>
              <a:t> Zbrojní program v zemích fašistické osy běžel naplno</a:t>
            </a:r>
          </a:p>
          <a:p>
            <a:pPr marL="457200" lvl="1" indent="0">
              <a:buClr>
                <a:srgbClr val="660033"/>
              </a:buClr>
              <a:buFont typeface="Wingdings" pitchFamily="2" charset="2"/>
              <a:buChar char="q"/>
            </a:pPr>
            <a:r>
              <a:rPr lang="cs-CZ" dirty="0">
                <a:solidFill>
                  <a:srgbClr val="FFCC00"/>
                </a:solidFill>
              </a:rPr>
              <a:t>V demokratických zemích převládla politika</a:t>
            </a:r>
            <a:r>
              <a:rPr lang="cs-CZ" dirty="0"/>
              <a:t> „appeasementu“ </a:t>
            </a:r>
            <a:r>
              <a:rPr lang="cs-CZ" dirty="0" smtClean="0"/>
              <a:t>(</a:t>
            </a:r>
            <a:r>
              <a:rPr lang="cs-CZ" i="1" dirty="0" err="1" smtClean="0"/>
              <a:t>epísmentu</a:t>
            </a:r>
            <a:r>
              <a:rPr lang="cs-CZ" dirty="0" smtClean="0"/>
              <a:t>), </a:t>
            </a:r>
            <a:r>
              <a:rPr lang="cs-CZ" dirty="0"/>
              <a:t>což byla politika </a:t>
            </a:r>
            <a:r>
              <a:rPr lang="cs-CZ" dirty="0">
                <a:solidFill>
                  <a:srgbClr val="FFCC00"/>
                </a:solidFill>
              </a:rPr>
              <a:t>ústupků a </a:t>
            </a:r>
            <a:r>
              <a:rPr lang="cs-CZ" dirty="0" smtClean="0">
                <a:solidFill>
                  <a:srgbClr val="FFCC00"/>
                </a:solidFill>
              </a:rPr>
              <a:t>usmiřování</a:t>
            </a:r>
          </a:p>
          <a:p>
            <a:pPr marL="457200" lvl="1" indent="0">
              <a:buClr>
                <a:srgbClr val="660033"/>
              </a:buClr>
              <a:buNone/>
            </a:pPr>
            <a:endParaRPr lang="cs-CZ" dirty="0">
              <a:solidFill>
                <a:srgbClr val="FFCC00"/>
              </a:solidFill>
            </a:endParaRPr>
          </a:p>
          <a:p>
            <a:pPr marL="0" lvl="1" indent="0">
              <a:buClr>
                <a:srgbClr val="660033"/>
              </a:buClr>
              <a:buNone/>
            </a:pPr>
            <a:r>
              <a:rPr lang="cs-CZ" sz="1600" dirty="0" smtClean="0"/>
              <a:t>Jan </a:t>
            </a:r>
            <a:r>
              <a:rPr lang="cs-CZ" sz="1600" dirty="0"/>
              <a:t>Kuklík, Jiří Kocian: Dějepis – Nejnovější dějiny, pro 9. ročník základní školy</a:t>
            </a:r>
          </a:p>
          <a:p>
            <a:pPr marL="457200" lvl="1" indent="0">
              <a:buClr>
                <a:srgbClr val="660033"/>
              </a:buClr>
              <a:buFont typeface="Wingdings" pitchFamily="2" charset="2"/>
              <a:buChar char="q"/>
            </a:pPr>
            <a:endParaRPr lang="cs-CZ" dirty="0">
              <a:solidFill>
                <a:srgbClr val="FFCC00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0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2051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>
                <a:solidFill>
                  <a:srgbClr val="FFCC00"/>
                </a:solidFill>
              </a:rPr>
              <a:t>Politika „appeasementu“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lvl="1">
              <a:buClr>
                <a:srgbClr val="660033"/>
              </a:buClr>
              <a:buFont typeface="Wingdings" pitchFamily="2" charset="2"/>
              <a:buChar char="Ø"/>
            </a:pPr>
            <a:r>
              <a:rPr lang="cs-CZ" dirty="0">
                <a:solidFill>
                  <a:srgbClr val="FFCC00"/>
                </a:solidFill>
              </a:rPr>
              <a:t>Vrcholu dosáhla po nástupu vlády A. N. Chamberlaina</a:t>
            </a:r>
          </a:p>
          <a:p>
            <a:pPr lvl="1">
              <a:buClr>
                <a:srgbClr val="660033"/>
              </a:buClr>
              <a:buFont typeface="Wingdings" pitchFamily="2" charset="2"/>
              <a:buChar char="Ø"/>
            </a:pPr>
            <a:r>
              <a:rPr lang="cs-CZ" dirty="0"/>
              <a:t>Jeho zástupce - lord Halifax ujistil Hitlera, že britská vláda je ochotna k dalším ústupkům, když nedojde k válce</a:t>
            </a:r>
          </a:p>
          <a:p>
            <a:pPr lvl="1">
              <a:buClr>
                <a:srgbClr val="660033"/>
              </a:buClr>
              <a:buFont typeface="Wingdings" pitchFamily="2" charset="2"/>
              <a:buChar char="Ø"/>
            </a:pPr>
            <a:r>
              <a:rPr lang="cs-CZ" dirty="0"/>
              <a:t>Hitler tak měl volné ruce k uskutečňování svých </a:t>
            </a:r>
            <a:r>
              <a:rPr lang="cs-CZ" dirty="0" smtClean="0"/>
              <a:t>plánů</a:t>
            </a:r>
          </a:p>
          <a:p>
            <a:pPr lvl="1">
              <a:buClr>
                <a:srgbClr val="660033"/>
              </a:buClr>
              <a:buFont typeface="Wingdings" pitchFamily="2" charset="2"/>
              <a:buChar char="Ø"/>
            </a:pPr>
            <a:endParaRPr lang="cs-CZ" dirty="0"/>
          </a:p>
          <a:p>
            <a:pPr marL="457200" lvl="1" indent="0">
              <a:buClr>
                <a:srgbClr val="660033"/>
              </a:buClr>
              <a:buNone/>
            </a:pPr>
            <a:endParaRPr lang="cs-CZ" dirty="0" smtClean="0"/>
          </a:p>
          <a:p>
            <a:pPr marL="457200" lvl="1" indent="0">
              <a:buClr>
                <a:srgbClr val="660033"/>
              </a:buClr>
              <a:buNone/>
            </a:pPr>
            <a:r>
              <a:rPr lang="cs-CZ" sz="1600" dirty="0"/>
              <a:t>Jan Kuklík, Jiří Kocian: Dějepis – Nejnovější dějiny, pro 9. ročník základní školy</a:t>
            </a:r>
          </a:p>
          <a:p>
            <a:pPr lvl="1">
              <a:buClr>
                <a:srgbClr val="660033"/>
              </a:buCl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>
                <a:solidFill>
                  <a:srgbClr val="FFCC00"/>
                </a:solidFill>
              </a:rPr>
              <a:t>Anšlus Rakouska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340768"/>
            <a:ext cx="8229600" cy="5184576"/>
          </a:xfrm>
        </p:spPr>
        <p:txBody>
          <a:bodyPr/>
          <a:lstStyle/>
          <a:p>
            <a:r>
              <a:rPr lang="cs-CZ" dirty="0">
                <a:solidFill>
                  <a:srgbClr val="FFCC00"/>
                </a:solidFill>
              </a:rPr>
              <a:t>Politika usmiřování vedla Hitlera k tomu, že může své agresivní plány uskutečňovat</a:t>
            </a:r>
          </a:p>
          <a:p>
            <a:r>
              <a:rPr lang="cs-CZ" dirty="0">
                <a:solidFill>
                  <a:srgbClr val="FFCC00"/>
                </a:solidFill>
              </a:rPr>
              <a:t>První na řadě bylo Rakousko – 12. 3. 1938 obsadila německá armáda bez boje celou zemi </a:t>
            </a:r>
            <a:r>
              <a:rPr lang="cs-CZ" dirty="0" smtClean="0">
                <a:solidFill>
                  <a:srgbClr val="FFCC00"/>
                </a:solidFill>
              </a:rPr>
              <a:t>(anšlus) </a:t>
            </a:r>
            <a:r>
              <a:rPr lang="cs-CZ" dirty="0">
                <a:solidFill>
                  <a:srgbClr val="FFCC00"/>
                </a:solidFill>
              </a:rPr>
              <a:t>a Rakousko se stalo součástí německé říše</a:t>
            </a:r>
          </a:p>
          <a:p>
            <a:r>
              <a:rPr lang="cs-CZ" dirty="0">
                <a:solidFill>
                  <a:srgbClr val="FFCC00"/>
                </a:solidFill>
              </a:rPr>
              <a:t>Svět </a:t>
            </a:r>
            <a:r>
              <a:rPr lang="cs-CZ" dirty="0" smtClean="0">
                <a:solidFill>
                  <a:srgbClr val="FFCC00"/>
                </a:solidFill>
              </a:rPr>
              <a:t>neprotestoval</a:t>
            </a:r>
          </a:p>
          <a:p>
            <a:endParaRPr lang="cs-CZ" dirty="0">
              <a:solidFill>
                <a:srgbClr val="FFCC00"/>
              </a:solidFill>
            </a:endParaRPr>
          </a:p>
          <a:p>
            <a:pPr marL="0" indent="0">
              <a:buNone/>
            </a:pPr>
            <a:r>
              <a:rPr lang="cs-CZ" sz="1600" dirty="0">
                <a:solidFill>
                  <a:srgbClr val="001716"/>
                </a:solidFill>
              </a:rPr>
              <a:t>Jan Kuklík, Jiří Kocian: Dějepis – Nejnovější dějiny, pro 9. ročník základní školy</a:t>
            </a:r>
          </a:p>
          <a:p>
            <a:endParaRPr lang="cs-CZ" dirty="0">
              <a:solidFill>
                <a:srgbClr val="FFCC00"/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  <p:bldP spid="21507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>
                <a:solidFill>
                  <a:srgbClr val="FFCC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Příprava Mnichova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idx="1"/>
          </p:nvPr>
        </p:nvSpPr>
        <p:spPr>
          <a:xfrm>
            <a:off x="467544" y="1484784"/>
            <a:ext cx="8229600" cy="5040560"/>
          </a:xfrm>
        </p:spPr>
        <p:txBody>
          <a:bodyPr>
            <a:normAutofit lnSpcReduction="10000"/>
          </a:bodyPr>
          <a:lstStyle/>
          <a:p>
            <a:r>
              <a:rPr lang="cs-CZ" sz="2800" dirty="0">
                <a:solidFill>
                  <a:srgbClr val="FFCC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Brzy po anšlusu Rakouska začaly přípravy na přepadení Československa</a:t>
            </a:r>
          </a:p>
          <a:p>
            <a:r>
              <a:rPr lang="cs-CZ" sz="2800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Hitler vystupoval jako ochránce „utlačované německé menšiny“</a:t>
            </a:r>
          </a:p>
          <a:p>
            <a:r>
              <a:rPr lang="cs-CZ" sz="2800" dirty="0">
                <a:solidFill>
                  <a:srgbClr val="FFCC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Požadoval, aby ČSR odstoupila Německu pohraničí obývané převážně německým obyvatelstvem „Sudety“ </a:t>
            </a:r>
          </a:p>
          <a:p>
            <a:r>
              <a:rPr lang="cs-CZ" sz="2800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Francie i Velká Británie se nepostavily </a:t>
            </a:r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proti</a:t>
            </a:r>
          </a:p>
          <a:p>
            <a:endParaRPr lang="cs-CZ" sz="2800" dirty="0">
              <a:solidFill>
                <a:srgbClr val="660033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0" indent="0">
              <a:buNone/>
            </a:pPr>
            <a:endParaRPr lang="cs-CZ" sz="2800" dirty="0" smtClean="0">
              <a:solidFill>
                <a:srgbClr val="660033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0" indent="0">
              <a:buNone/>
            </a:pPr>
            <a:r>
              <a:rPr lang="cs-CZ" sz="1600" dirty="0">
                <a:solidFill>
                  <a:schemeClr val="tx2">
                    <a:lumMod val="75000"/>
                  </a:schemeClr>
                </a:solidFill>
              </a:rPr>
              <a:t>Jan Kuklík, Jiří Kocian: Dějepis – Nejnovější dějiny, pro 9. ročník základní školy</a:t>
            </a:r>
          </a:p>
          <a:p>
            <a:endParaRPr lang="cs-CZ" sz="2800" dirty="0">
              <a:solidFill>
                <a:srgbClr val="660033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5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45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/>
      <p:bldP spid="24579" grpId="0" uiExpand="1" build="p"/>
    </p:bldLst>
  </p:timing>
</p:sld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xtura">
  <a:themeElements>
    <a:clrScheme name="Textura 5">
      <a:dk1>
        <a:srgbClr val="003366"/>
      </a:dk1>
      <a:lt1>
        <a:srgbClr val="FFFFFF"/>
      </a:lt1>
      <a:dk2>
        <a:srgbClr val="2B5481"/>
      </a:dk2>
      <a:lt2>
        <a:srgbClr val="E5FFFF"/>
      </a:lt2>
      <a:accent1>
        <a:srgbClr val="009999"/>
      </a:accent1>
      <a:accent2>
        <a:srgbClr val="336699"/>
      </a:accent2>
      <a:accent3>
        <a:srgbClr val="ACB3C1"/>
      </a:accent3>
      <a:accent4>
        <a:srgbClr val="DADADA"/>
      </a:accent4>
      <a:accent5>
        <a:srgbClr val="AACACA"/>
      </a:accent5>
      <a:accent6>
        <a:srgbClr val="2D5C8A"/>
      </a:accent6>
      <a:hlink>
        <a:srgbClr val="00CCFF"/>
      </a:hlink>
      <a:folHlink>
        <a:srgbClr val="FFCC00"/>
      </a:folHlink>
    </a:clrScheme>
    <a:fontScheme name="Textura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xtura 1">
        <a:dk1>
          <a:srgbClr val="660000"/>
        </a:dk1>
        <a:lt1>
          <a:srgbClr val="FFFFFF"/>
        </a:lt1>
        <a:dk2>
          <a:srgbClr val="800000"/>
        </a:dk2>
        <a:lt2>
          <a:srgbClr val="FFFFCC"/>
        </a:lt2>
        <a:accent1>
          <a:srgbClr val="BE7960"/>
        </a:accent1>
        <a:accent2>
          <a:srgbClr val="CC6600"/>
        </a:accent2>
        <a:accent3>
          <a:srgbClr val="C0AAAA"/>
        </a:accent3>
        <a:accent4>
          <a:srgbClr val="DADADA"/>
        </a:accent4>
        <a:accent5>
          <a:srgbClr val="DBBEB6"/>
        </a:accent5>
        <a:accent6>
          <a:srgbClr val="B95C00"/>
        </a:accent6>
        <a:hlink>
          <a:srgbClr val="FFCC66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a 2">
        <a:dk1>
          <a:srgbClr val="003300"/>
        </a:dk1>
        <a:lt1>
          <a:srgbClr val="FFFFFF"/>
        </a:lt1>
        <a:dk2>
          <a:srgbClr val="4D6A2A"/>
        </a:dk2>
        <a:lt2>
          <a:srgbClr val="CCFF99"/>
        </a:lt2>
        <a:accent1>
          <a:srgbClr val="33CC33"/>
        </a:accent1>
        <a:accent2>
          <a:srgbClr val="46562A"/>
        </a:accent2>
        <a:accent3>
          <a:srgbClr val="B2B9AC"/>
        </a:accent3>
        <a:accent4>
          <a:srgbClr val="DADADA"/>
        </a:accent4>
        <a:accent5>
          <a:srgbClr val="ADE2AD"/>
        </a:accent5>
        <a:accent6>
          <a:srgbClr val="3F4D25"/>
        </a:accent6>
        <a:hlink>
          <a:srgbClr val="0099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a 3">
        <a:dk1>
          <a:srgbClr val="4E4E74"/>
        </a:dk1>
        <a:lt1>
          <a:srgbClr val="FFFFFF"/>
        </a:lt1>
        <a:dk2>
          <a:srgbClr val="666699"/>
        </a:dk2>
        <a:lt2>
          <a:srgbClr val="FFFFCC"/>
        </a:lt2>
        <a:accent1>
          <a:srgbClr val="5E5884"/>
        </a:accent1>
        <a:accent2>
          <a:srgbClr val="8AB29D"/>
        </a:accent2>
        <a:accent3>
          <a:srgbClr val="B8B8CA"/>
        </a:accent3>
        <a:accent4>
          <a:srgbClr val="DADADA"/>
        </a:accent4>
        <a:accent5>
          <a:srgbClr val="B6B4C2"/>
        </a:accent5>
        <a:accent6>
          <a:srgbClr val="7DA18E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a 4">
        <a:dk1>
          <a:srgbClr val="004E4C"/>
        </a:dk1>
        <a:lt1>
          <a:srgbClr val="FFFFFF"/>
        </a:lt1>
        <a:dk2>
          <a:srgbClr val="006666"/>
        </a:dk2>
        <a:lt2>
          <a:srgbClr val="FFFFCC"/>
        </a:lt2>
        <a:accent1>
          <a:srgbClr val="FFCC00"/>
        </a:accent1>
        <a:accent2>
          <a:srgbClr val="00B0AC"/>
        </a:accent2>
        <a:accent3>
          <a:srgbClr val="AAB8B8"/>
        </a:accent3>
        <a:accent4>
          <a:srgbClr val="DADADA"/>
        </a:accent4>
        <a:accent5>
          <a:srgbClr val="FFE2AA"/>
        </a:accent5>
        <a:accent6>
          <a:srgbClr val="009F9B"/>
        </a:accent6>
        <a:hlink>
          <a:srgbClr val="BA7C3E"/>
        </a:hlink>
        <a:folHlink>
          <a:srgbClr val="724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a 5">
        <a:dk1>
          <a:srgbClr val="003366"/>
        </a:dk1>
        <a:lt1>
          <a:srgbClr val="FFFFFF"/>
        </a:lt1>
        <a:dk2>
          <a:srgbClr val="2B5481"/>
        </a:dk2>
        <a:lt2>
          <a:srgbClr val="E5FFFF"/>
        </a:lt2>
        <a:accent1>
          <a:srgbClr val="009999"/>
        </a:accent1>
        <a:accent2>
          <a:srgbClr val="336699"/>
        </a:accent2>
        <a:accent3>
          <a:srgbClr val="ACB3C1"/>
        </a:accent3>
        <a:accent4>
          <a:srgbClr val="DADADA"/>
        </a:accent4>
        <a:accent5>
          <a:srgbClr val="AACACA"/>
        </a:accent5>
        <a:accent6>
          <a:srgbClr val="2D5C8A"/>
        </a:accent6>
        <a:hlink>
          <a:srgbClr val="00CCFF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a 6">
        <a:dk1>
          <a:srgbClr val="080808"/>
        </a:dk1>
        <a:lt1>
          <a:srgbClr val="FFFFFF"/>
        </a:lt1>
        <a:dk2>
          <a:srgbClr val="4D4D4D"/>
        </a:dk2>
        <a:lt2>
          <a:srgbClr val="FFFFFF"/>
        </a:lt2>
        <a:accent1>
          <a:srgbClr val="666699"/>
        </a:accent1>
        <a:accent2>
          <a:srgbClr val="3366CC"/>
        </a:accent2>
        <a:accent3>
          <a:srgbClr val="B2B2B2"/>
        </a:accent3>
        <a:accent4>
          <a:srgbClr val="DADADA"/>
        </a:accent4>
        <a:accent5>
          <a:srgbClr val="B8B8CA"/>
        </a:accent5>
        <a:accent6>
          <a:srgbClr val="2D5CB9"/>
        </a:accent6>
        <a:hlink>
          <a:srgbClr val="00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a 7">
        <a:dk1>
          <a:srgbClr val="000000"/>
        </a:dk1>
        <a:lt1>
          <a:srgbClr val="DBDAC2"/>
        </a:lt1>
        <a:dk2>
          <a:srgbClr val="827F4C"/>
        </a:dk2>
        <a:lt2>
          <a:srgbClr val="C0BC94"/>
        </a:lt2>
        <a:accent1>
          <a:srgbClr val="AAA578"/>
        </a:accent1>
        <a:accent2>
          <a:srgbClr val="A2A4AC"/>
        </a:accent2>
        <a:accent3>
          <a:srgbClr val="EAEADD"/>
        </a:accent3>
        <a:accent4>
          <a:srgbClr val="000000"/>
        </a:accent4>
        <a:accent5>
          <a:srgbClr val="D2CFBE"/>
        </a:accent5>
        <a:accent6>
          <a:srgbClr val="92949B"/>
        </a:accent6>
        <a:hlink>
          <a:srgbClr val="5B8800"/>
        </a:hlink>
        <a:folHlink>
          <a:srgbClr val="68653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xtura 8">
        <a:dk1>
          <a:srgbClr val="000000"/>
        </a:dk1>
        <a:lt1>
          <a:srgbClr val="DCE8F4"/>
        </a:lt1>
        <a:dk2>
          <a:srgbClr val="7B9CB5"/>
        </a:dk2>
        <a:lt2>
          <a:srgbClr val="969696"/>
        </a:lt2>
        <a:accent1>
          <a:srgbClr val="FFFFFF"/>
        </a:accent1>
        <a:accent2>
          <a:srgbClr val="00BAB6"/>
        </a:accent2>
        <a:accent3>
          <a:srgbClr val="EBF2F8"/>
        </a:accent3>
        <a:accent4>
          <a:srgbClr val="000000"/>
        </a:accent4>
        <a:accent5>
          <a:srgbClr val="FFFFFF"/>
        </a:accent5>
        <a:accent6>
          <a:srgbClr val="00A8A5"/>
        </a:accent6>
        <a:hlink>
          <a:srgbClr val="8A8AD8"/>
        </a:hlink>
        <a:folHlink>
          <a:srgbClr val="24249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Metro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888</TotalTime>
  <Words>325</Words>
  <Application>Microsoft Office PowerPoint</Application>
  <PresentationFormat>Předvádění na obrazovce (4:3)</PresentationFormat>
  <Paragraphs>37</Paragraphs>
  <Slides>5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3</vt:i4>
      </vt:variant>
      <vt:variant>
        <vt:lpstr>Nadpisy snímků</vt:lpstr>
      </vt:variant>
      <vt:variant>
        <vt:i4>5</vt:i4>
      </vt:variant>
    </vt:vector>
  </HeadingPairs>
  <TitlesOfParts>
    <vt:vector size="8" baseType="lpstr">
      <vt:lpstr>Výchozí návrh</vt:lpstr>
      <vt:lpstr>Textura</vt:lpstr>
      <vt:lpstr>Metro</vt:lpstr>
      <vt:lpstr>VY_32_INOVACE_09_Začátky války v Evropě</vt:lpstr>
      <vt:lpstr>Politika usmiřování a ústupků Hitlerovi</vt:lpstr>
      <vt:lpstr>Politika „appeasementu“</vt:lpstr>
      <vt:lpstr>Anšlus Rakouska</vt:lpstr>
      <vt:lpstr>Příprava Mnichova</vt:lpstr>
    </vt:vector>
  </TitlesOfParts>
  <Company>ZS Choustník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Nebezpečí nového válečného konfliktu ve 30. letech ve světě</dc:title>
  <dc:creator>PC Scenic</dc:creator>
  <cp:lastModifiedBy>U1</cp:lastModifiedBy>
  <cp:revision>16</cp:revision>
  <dcterms:created xsi:type="dcterms:W3CDTF">2010-12-28T21:47:27Z</dcterms:created>
  <dcterms:modified xsi:type="dcterms:W3CDTF">2012-03-08T21:07:50Z</dcterms:modified>
</cp:coreProperties>
</file>