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D185-9D6F-48CC-BC3D-018EB98665E2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81E1-5405-495A-8AA4-D3F3E42939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7996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D185-9D6F-48CC-BC3D-018EB98665E2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81E1-5405-495A-8AA4-D3F3E42939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0670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D185-9D6F-48CC-BC3D-018EB98665E2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81E1-5405-495A-8AA4-D3F3E42939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39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D185-9D6F-48CC-BC3D-018EB98665E2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81E1-5405-495A-8AA4-D3F3E42939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6193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D185-9D6F-48CC-BC3D-018EB98665E2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81E1-5405-495A-8AA4-D3F3E42939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4857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D185-9D6F-48CC-BC3D-018EB98665E2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81E1-5405-495A-8AA4-D3F3E42939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0979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D185-9D6F-48CC-BC3D-018EB98665E2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81E1-5405-495A-8AA4-D3F3E42939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4733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D185-9D6F-48CC-BC3D-018EB98665E2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81E1-5405-495A-8AA4-D3F3E42939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6462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D185-9D6F-48CC-BC3D-018EB98665E2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81E1-5405-495A-8AA4-D3F3E42939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917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D185-9D6F-48CC-BC3D-018EB98665E2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81E1-5405-495A-8AA4-D3F3E42939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8659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7D185-9D6F-48CC-BC3D-018EB98665E2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A81E1-5405-495A-8AA4-D3F3E42939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23472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7D185-9D6F-48CC-BC3D-018EB98665E2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A81E1-5405-495A-8AA4-D3F3E429398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1565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razky.cz/detail" TargetMode="External"/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zemepis.com/sidla4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772400" cy="2187674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VLASTIVĚDA</a:t>
            </a:r>
            <a: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vypracovala: Mgr. Kateřina SÁLOVÁ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ZŠ a MŠ MALÝ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ÚJEZD</a:t>
            </a:r>
            <a:br>
              <a:rPr lang="cs-CZ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VY_32_INOVACE_18_VL_PAMÁTNÁ </a:t>
            </a: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MÍSTA </a:t>
            </a: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ČR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609" y="4523953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557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PAMÁTNÁ MÍSTA</a:t>
            </a:r>
            <a:endParaRPr lang="cs-CZ" sz="40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naší vlasti je mnoho míst, která nám připomínají různé události našich dějin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vracíme se k nim tehdy, když si připomínáme významné chvíle našeho národa</a:t>
            </a:r>
          </a:p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ěkterá z těchto míst lidé ctí už po staletí</a:t>
            </a:r>
          </a:p>
          <a:p>
            <a:pPr algn="just"/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ejstarší dějiny naší vlasti  se podle pověsti vztahují k hoře ŘÍP, jinou památnou horou je BLANÍK</a:t>
            </a:r>
          </a:p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Další památná místa jsou VELEHRAD, PRAŽSKÝ HRAD, SOCHA SV. VÁCLAVA, VYŠEHRAD, BÍLÁ HORA</a:t>
            </a:r>
          </a:p>
        </p:txBody>
      </p:sp>
    </p:spTree>
    <p:extLst>
      <p:ext uri="{BB962C8B-B14F-4D97-AF65-F5344CB8AC3E}">
        <p14:creationId xmlns:p14="http://schemas.microsoft.com/office/powerpoint/2010/main" val="360362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HORA ŘÍP</a:t>
            </a:r>
            <a:endParaRPr lang="cs-CZ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sz="3800" b="1" dirty="0" smtClean="0">
                <a:latin typeface="Times New Roman" pitchFamily="18" charset="0"/>
                <a:cs typeface="Times New Roman" pitchFamily="18" charset="0"/>
              </a:rPr>
              <a:t>Podle legendy ze 12. století, </a:t>
            </a:r>
            <a:r>
              <a:rPr lang="cs-CZ" sz="3800" b="1" dirty="0">
                <a:latin typeface="Times New Roman" pitchFamily="18" charset="0"/>
                <a:cs typeface="Times New Roman" pitchFamily="18" charset="0"/>
              </a:rPr>
              <a:t>pokládá </a:t>
            </a:r>
            <a:r>
              <a:rPr lang="cs-CZ" sz="3800" b="1" dirty="0" smtClean="0">
                <a:latin typeface="Times New Roman" pitchFamily="18" charset="0"/>
                <a:cs typeface="Times New Roman" pitchFamily="18" charset="0"/>
              </a:rPr>
              <a:t>kronikář KOSMAS horu ŘÍP a</a:t>
            </a:r>
            <a:r>
              <a:rPr lang="cs-CZ" sz="3800" b="1" dirty="0">
                <a:latin typeface="Times New Roman" pitchFamily="18" charset="0"/>
                <a:cs typeface="Times New Roman" pitchFamily="18" charset="0"/>
              </a:rPr>
              <a:t> její okolí za místo, kde se usadili </a:t>
            </a:r>
            <a:r>
              <a:rPr lang="cs-CZ" sz="3800" b="1" dirty="0" smtClean="0">
                <a:latin typeface="Times New Roman" pitchFamily="18" charset="0"/>
                <a:cs typeface="Times New Roman" pitchFamily="18" charset="0"/>
              </a:rPr>
              <a:t>první SLOVANÉ vedení PRAOTCEM ČECHEM</a:t>
            </a:r>
          </a:p>
          <a:p>
            <a:endParaRPr lang="cs-CZ" sz="3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800" b="1" dirty="0" smtClean="0">
                <a:latin typeface="Times New Roman" pitchFamily="18" charset="0"/>
                <a:cs typeface="Times New Roman" pitchFamily="18" charset="0"/>
              </a:rPr>
              <a:t>země byla pojmenovaná po svém vůdci Čechovi – BOEMUS (latinsky)</a:t>
            </a:r>
          </a:p>
          <a:p>
            <a:endParaRPr lang="cs-CZ" sz="3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800" b="1" dirty="0" smtClean="0">
                <a:latin typeface="Times New Roman" pitchFamily="18" charset="0"/>
                <a:cs typeface="Times New Roman" pitchFamily="18" charset="0"/>
              </a:rPr>
              <a:t>Pověst </a:t>
            </a:r>
            <a:r>
              <a:rPr lang="cs-CZ" sz="3800" b="1" dirty="0">
                <a:latin typeface="Times New Roman" pitchFamily="18" charset="0"/>
                <a:cs typeface="Times New Roman" pitchFamily="18" charset="0"/>
              </a:rPr>
              <a:t>o praotci Čechovi </a:t>
            </a:r>
            <a:r>
              <a:rPr lang="cs-CZ" sz="3800" b="1" dirty="0" smtClean="0">
                <a:latin typeface="Times New Roman" pitchFamily="18" charset="0"/>
                <a:cs typeface="Times New Roman" pitchFamily="18" charset="0"/>
              </a:rPr>
              <a:t>zpracoval ALOIS JIRÁSEK ve STARÝCH ÚPOVĚSTECH ČESKÝCH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" t="8746" r="-209" b="-654"/>
          <a:stretch/>
        </p:blipFill>
        <p:spPr bwMode="auto">
          <a:xfrm>
            <a:off x="4355976" y="260648"/>
            <a:ext cx="4608512" cy="3176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46"/>
          <a:stretch/>
        </p:blipFill>
        <p:spPr bwMode="auto">
          <a:xfrm>
            <a:off x="6073957" y="2996952"/>
            <a:ext cx="2863775" cy="3669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4849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BLANÍK</a:t>
            </a:r>
            <a:endParaRPr lang="cs-CZ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394720" cy="4525963"/>
          </a:xfrm>
        </p:spPr>
        <p:txBody>
          <a:bodyPr>
            <a:no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Blaník je opředen mnoha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pověstmi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, z nichž některé mají původ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již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 keltských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dobách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hlavní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legenda vznikla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15.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století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podle pověsti uvnitř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hory odpočívá vojsko, které čeká, až bude českému národu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nejhůře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jeho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velitelem je sám patron země České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SVATÝ VÁCLAV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221"/>
          <a:stretch/>
        </p:blipFill>
        <p:spPr bwMode="auto">
          <a:xfrm>
            <a:off x="4235507" y="188640"/>
            <a:ext cx="4705373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28"/>
          <a:stretch/>
        </p:blipFill>
        <p:spPr bwMode="auto">
          <a:xfrm>
            <a:off x="4050760" y="3501008"/>
            <a:ext cx="4890120" cy="3121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5922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VELEHRAD</a:t>
            </a:r>
            <a:endParaRPr lang="cs-CZ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38736" cy="4525963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lidové tradici je obec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VELEHRAD ztotožňována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s hlavním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centrem VELKÉ MORAVY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onají se sem NÁRODNÍ POUTĚ</a:t>
            </a:r>
          </a:p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roce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1990 navštívil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Velehrad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PAPEŽ JAN PAVEL II.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03847"/>
            <a:ext cx="4608512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146" y="3909004"/>
            <a:ext cx="3815114" cy="2861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0870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PRAŽSKÝ HRAD</a:t>
            </a:r>
            <a:endParaRPr lang="cs-CZ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5410944" cy="3412976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strožna Pražského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hradu byla osídlena již v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pravěku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ostrožna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je terénní útvar jazykovitě protáhlého tvaru, který je z obou bočních stran ohraničený příkrými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svahy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rvní obyvatelé byli někdy po roce 885 PŘEMYSLOVCI  a jejich KNÍŽE BOŘIVOJ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540" y="764704"/>
            <a:ext cx="2476500" cy="380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045" y="4797152"/>
            <a:ext cx="8640960" cy="1754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2292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SOCHA SV. VÁCLAVA</a:t>
            </a:r>
            <a:endParaRPr lang="cs-CZ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38736" cy="4525963"/>
          </a:xfrm>
        </p:spPr>
        <p:txBody>
          <a:bodyPr>
            <a:no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pomník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svatého Václava na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Václavském náměstí je symbolem české státnosti</a:t>
            </a: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okolo sochy stojí čtyři světci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	SV. PROKOP</a:t>
            </a:r>
          </a:p>
          <a:p>
            <a:pPr marL="0" indent="0">
              <a:buNone/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SV. ANEŽKA ČESKÁ</a:t>
            </a:r>
          </a:p>
          <a:p>
            <a:pPr marL="0" indent="0">
              <a:buNone/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SV. LUDMILA</a:t>
            </a:r>
          </a:p>
          <a:p>
            <a:pPr marL="0" indent="0">
              <a:buNone/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SV. VOJTĚCH</a:t>
            </a: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utorem je sochař JOSEF VÁCLAV MYSLBEK,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který na něm pracoval více než třicet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let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35287"/>
            <a:ext cx="20955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9" r="10617"/>
          <a:stretch/>
        </p:blipFill>
        <p:spPr bwMode="auto">
          <a:xfrm>
            <a:off x="3995936" y="3212976"/>
            <a:ext cx="3256175" cy="329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866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ZDROJE: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cs.wikipedia.org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</a:t>
            </a:r>
            <a:r>
              <a:rPr lang="cs-CZ" sz="2400" dirty="0">
                <a:latin typeface="Times New Roman" pitchFamily="18" charset="0"/>
                <a:cs typeface="Times New Roman" pitchFamily="18" charset="0"/>
                <a:hlinkClick r:id="rId3"/>
              </a:rPr>
              <a:t>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3"/>
              </a:rPr>
              <a:t>www.obrazky.cz/detail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www.zemepis.com/sidla4.php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074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233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VLASTIVĚDA vypracovala: Mgr. Kateřina SÁLOVÁ ZŠ a MŠ MALÝ ÚJEZD VY_32_INOVACE_18_VL_PAMÁTNÁ MÍSTA ČR</vt:lpstr>
      <vt:lpstr>PAMÁTNÁ MÍSTA</vt:lpstr>
      <vt:lpstr>HORA ŘÍP</vt:lpstr>
      <vt:lpstr>BLANÍK</vt:lpstr>
      <vt:lpstr>VELEHRAD</vt:lpstr>
      <vt:lpstr>PRAŽSKÝ HRAD</vt:lpstr>
      <vt:lpstr>SOCHA SV. VÁCLAVA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VLASTIVĚDA vypracovala: Mgr. Kateřina SÁLOVÁ ZŠ a MŠ MALÝ ÚJEZD VY_32_INOVACE_17_VL_PAMÁTNÁ MÍSTA ČR</dc:title>
  <dc:creator>uživatel</dc:creator>
  <cp:lastModifiedBy>uživatel</cp:lastModifiedBy>
  <cp:revision>29</cp:revision>
  <dcterms:created xsi:type="dcterms:W3CDTF">2011-11-21T21:47:46Z</dcterms:created>
  <dcterms:modified xsi:type="dcterms:W3CDTF">2012-02-22T16:16:12Z</dcterms:modified>
</cp:coreProperties>
</file>