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4279A-D441-407B-BACA-E5CA45300F01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7B85D-C7B7-4D42-801C-E021D00E8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6870.html" TargetMode="External"/><Relationship Id="rId3" Type="http://schemas.openxmlformats.org/officeDocument/2006/relationships/hyperlink" Target="http://www.clker.com/clipart-9344.html" TargetMode="External"/><Relationship Id="rId7" Type="http://schemas.openxmlformats.org/officeDocument/2006/relationships/hyperlink" Target="http://www.clker.com/clipart-tire-marks.html" TargetMode="External"/><Relationship Id="rId2" Type="http://schemas.openxmlformats.org/officeDocument/2006/relationships/hyperlink" Target="http://www.puzzle-puzzle.cz/ImgZbozi/Maxi/m-maly-autobus-oboustranne-puzzle-268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2411.html" TargetMode="External"/><Relationship Id="rId5" Type="http://schemas.openxmlformats.org/officeDocument/2006/relationships/hyperlink" Target="http://www.clker.com/clipart-3210.html" TargetMode="External"/><Relationship Id="rId10" Type="http://schemas.openxmlformats.org/officeDocument/2006/relationships/hyperlink" Target="http://www.clker.com/search/bus/1" TargetMode="External"/><Relationship Id="rId4" Type="http://schemas.openxmlformats.org/officeDocument/2006/relationships/hyperlink" Target="http://www.clker.com/search/tree/1" TargetMode="External"/><Relationship Id="rId9" Type="http://schemas.openxmlformats.org/officeDocument/2006/relationships/hyperlink" Target="http://www.clker.com/search/track/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8800" b="1" dirty="0" smtClean="0">
                <a:latin typeface="Times New Roman" pitchFamily="18" charset="0"/>
                <a:cs typeface="Times New Roman" pitchFamily="18" charset="0"/>
              </a:rPr>
              <a:t>Co je pohyb?</a:t>
            </a:r>
            <a:endParaRPr lang="cs-CZ" sz="8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Mgr. Eliška Nováková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a MŠ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Nedašov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08518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843808" y="404664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VY_32_Inovace_03NE-8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08720"/>
            <a:ext cx="88924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Prezentace slouží jako pomocný materiál k výkladu nového učiva. Lze ji použít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i k samostudiu. Součástí je několik vzorových příkladů.                     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Autor: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Mgr. Eliška Nováková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červenec 2012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Jazyk: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čeština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Očekávaný výstup: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 pozná, kdy je těleso v klidu a kdy v pohybu; rozpozná křivočarý 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přímočarý pohyb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Speciální vzdělávací potřeby: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-žádné-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pohyb, klid, trajektorie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Druh učebního materiálu: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Cílová skupina: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Stupeň a typ vzdělávání: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základní vzdělávání – druhý stupeň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 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Celková velikost: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431 kB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puzzle-puzzle.cz/ImgZbozi/Maxi/m-maly-autobus-oboustranne-puzzle-26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1142984"/>
            <a:ext cx="5191108" cy="35753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987824" y="18864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Co je pohyb?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láček 13"/>
          <p:cNvSpPr/>
          <p:nvPr/>
        </p:nvSpPr>
        <p:spPr>
          <a:xfrm>
            <a:off x="899592" y="4149080"/>
            <a:ext cx="6048672" cy="1944216"/>
          </a:xfrm>
          <a:prstGeom prst="cloudCallout">
            <a:avLst>
              <a:gd name="adj1" fmla="val -53161"/>
              <a:gd name="adj2" fmla="val 74800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Pokus se definovat POHYB na daném obrázku.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40152" y="1196752"/>
            <a:ext cx="29523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Pokud těleso koná pohyb,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mění svoji polohu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vzhledem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k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jinému tělesu.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07 -0.00093 L -0.25 4.81036E-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Tree - Rpg Map Element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010024"/>
            <a:ext cx="2085975" cy="2847976"/>
          </a:xfrm>
          <a:prstGeom prst="rect">
            <a:avLst/>
          </a:prstGeom>
          <a:noFill/>
        </p:spPr>
      </p:pic>
      <p:pic>
        <p:nvPicPr>
          <p:cNvPr id="10248" name="Picture 8" descr="http://www.clker.com/cliparts/9/a/2/4/11949869081420553012arrow12_1.svg.me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0"/>
            <a:ext cx="2857500" cy="234315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987824" y="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Co je pohyb?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692696"/>
            <a:ext cx="8496944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Těleso je v pohybu, mění-li svou polohu vzhledem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k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jinému tělesu.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5903893"/>
            <a:ext cx="8496944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Těleso je v klidu, nemění-li svou polohu vzhledem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k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jinému tělesu.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http://www.clker.com/cliparts/1/2/9/9/1195422070283679291Gerald_G_Girl_and_Boy_Driving_Car_Cartoon.svg.m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53492" y="908720"/>
            <a:ext cx="4590508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7 0.10407 C -0.02934 0.23381 -0.04861 0.36378 -0.04861 0.40333 C -0.04861 0.44288 0.01042 0.34736 -0.01007 0.34181 C -0.03056 0.33626 -0.12899 0.3469 -0.17153 0.37049 C -0.21406 0.39408 -0.22674 0.49329 -0.26545 0.48335 C -0.30417 0.4734 -0.37049 0.37211 -0.40399 0.31105 C -0.4375 0.25 -0.45087 0.14338 -0.46702 0.11633 C -0.48316 0.08927 -0.49202 0.1191 -0.50087 0.14917 " pathEditMode="relative" rAng="0" ptsTypes="aaaaaaaA">
                                      <p:cBhvr>
                                        <p:cTn id="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" y="1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987824" y="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Co je pohyb?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Choo Choo Trai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5743" y="692696"/>
            <a:ext cx="4208257" cy="2160240"/>
          </a:xfrm>
          <a:prstGeom prst="rect">
            <a:avLst/>
          </a:prstGeom>
          <a:noFill/>
        </p:spPr>
      </p:pic>
      <p:pic>
        <p:nvPicPr>
          <p:cNvPr id="9220" name="Picture 4" descr="http://www.clker.com/cliparts/a/8/7/f/11949846151836758454sailing_kids.svg.me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172509"/>
            <a:ext cx="2819772" cy="3685491"/>
          </a:xfrm>
          <a:prstGeom prst="rect">
            <a:avLst/>
          </a:prstGeom>
          <a:noFill/>
        </p:spPr>
      </p:pic>
      <p:sp>
        <p:nvSpPr>
          <p:cNvPr id="12" name="Zaoblený obdélníkový popisek 11"/>
          <p:cNvSpPr/>
          <p:nvPr/>
        </p:nvSpPr>
        <p:spPr>
          <a:xfrm>
            <a:off x="395536" y="836712"/>
            <a:ext cx="3888432" cy="1512168"/>
          </a:xfrm>
          <a:prstGeom prst="wedgeRoundRectCallout">
            <a:avLst>
              <a:gd name="adj1" fmla="val -29516"/>
              <a:gd name="adj2" fmla="val 128551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Uveď dvě tělesa v klidu vzhledem k lokomotivě.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5004048" y="5013176"/>
            <a:ext cx="3888432" cy="1512168"/>
          </a:xfrm>
          <a:prstGeom prst="wedgeRoundRectCallout">
            <a:avLst>
              <a:gd name="adj1" fmla="val 26199"/>
              <a:gd name="adj2" fmla="val -13193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Uveď dvě tělesa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v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pohybu vzhledem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k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cestujícím na loďce.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88622E-6 C -0.00763 -0.01017 -0.01111 -0.02151 -0.0184 -0.03261 C -0.02916 -0.04926 -0.04218 -0.06105 -0.05538 -0.07377 C -0.08454 -0.10222 -0.11076 -0.1376 -0.14756 -0.14755 C -0.16944 -0.14385 -0.19322 -0.13228 -0.20763 -0.10846 C -0.20954 -0.10546 -0.21041 -0.10152 -0.21232 -0.09829 C -0.22673 -0.07377 -0.24184 -0.04741 -0.246 -0.01619 C -0.24496 -0.00671 -0.24461 0.00301 -0.24305 0.01249 C -0.24114 0.02452 -0.23472 0.03238 -0.22916 0.04117 C -0.22413 0.04903 -0.21857 0.05921 -0.21371 0.06776 C -0.21267 0.06961 -0.21059 0.07031 -0.2092 0.07193 C -0.19704 0.08534 -0.18472 0.09505 -0.16909 0.09852 C -0.1644 0.10083 -0.16024 0.10477 -0.15538 0.10662 C -0.15034 0.10847 -0.13993 0.11078 -0.13993 0.11078 C -0.13368 0.11517 -0.11927 0.12535 -0.11371 0.1272 C -0.10034 0.13182 -0.08593 0.13899 -0.07534 0.15171 C -0.06041 0.16952 -0.05694 0.18779 -0.046 0.20907 C -0.0434 0.22109 -0.03975 0.23219 -0.0368 0.24399 C -0.03836 0.27313 -0.0342 0.27475 -0.05225 0.28284 C -0.06614 0.28145 -0.08003 0.28122 -0.09375 0.27891 C -0.10156 0.27775 -0.1026 0.27382 -0.1092 0.27058 C -0.13125 0.25971 -0.14461 0.2544 -0.16458 0.23566 C -0.17239 0.22826 -0.18142 0.22341 -0.18767 0.21323 C -0.20052 0.19218 -0.2085 0.16698 -0.2184 0.14362 C -0.22951 0.11749 -0.23767 0.08765 -0.25381 0.06568 C -0.25798 0.0599 -0.2651 0.05435 -0.27065 0.05134 C -0.27361 0.04972 -0.27986 0.04718 -0.27986 0.04718 C -0.2875 0.04787 -0.29548 0.04718 -0.30295 0.04926 C -0.30954 0.05111 -0.31875 0.06753 -0.32309 0.07586 C -0.325 0.08418 -0.32864 0.0902 -0.33072 0.09852 C -0.33315 0.10847 -0.33402 0.1191 -0.33524 0.12928 C -0.33628 0.15541 -0.33819 0.16952 -0.33524 0.19473 C -0.33368 0.20745 -0.32586 0.21994 -0.31996 0.22965 C -0.31666 0.23497 -0.31527 0.24306 -0.31076 0.24607 C -0.30121 0.25255 -0.29218 0.2611 -0.28298 0.2685 C -0.26892 0.2796 -0.27881 0.27035 -0.26614 0.27891 C -0.25572 0.28585 -0.24652 0.29487 -0.2368 0.30342 C -0.23315 0.30666 -0.22847 0.30689 -0.22447 0.30944 C -0.2184 0.3136 -0.20364 0.32401 -0.19843 0.33002 C -0.19236 0.33696 -0.18715 0.34505 -0.18142 0.35268 C -0.17222 0.36494 -0.16006 0.37095 -0.15069 0.38344 C -0.14809 0.38691 -0.14548 0.38992 -0.14305 0.39362 C -0.13871 0.40009 -0.13072 0.41397 -0.13072 0.41397 C -0.12621 0.43825 -0.13315 0.40703 -0.12447 0.42831 C -0.11996 0.43941 -0.11909 0.44866 -0.11371 0.45907 C -0.11145 0.46924 -0.11232 0.47872 -0.10763 0.48774 C -0.10555 0.49861 -0.10347 0.50948 -0.10156 0.52058 C -0.1026 0.53608 -0.10034 0.54348 -0.1092 0.55134 C -0.11354 0.56013 -0.11701 0.56152 -0.12447 0.56568 C -0.1644 0.56453 -0.18472 0.56846 -0.21684 0.55759 C -0.2184 0.5562 -0.21979 0.55435 -0.22152 0.55342 C -0.22343 0.55227 -0.22586 0.55273 -0.2276 0.55134 C -0.22951 0.54996 -0.23055 0.54695 -0.23229 0.54533 C -0.23923 0.53862 -0.24826 0.53515 -0.25538 0.52891 C -0.27083 0.51527 -0.25833 0.52035 -0.27065 0.51665 C -0.27795 0.50231 -0.26875 0.51758 -0.27986 0.50833 C -0.28229 0.50625 -0.28385 0.50255 -0.28611 0.50023 C -0.28802 0.49838 -0.29027 0.49769 -0.29218 0.49607 C -0.30017 0.48936 -0.30607 0.48081 -0.31527 0.47757 C -0.32065 0.47271 -0.32621 0.47017 -0.33229 0.46739 C -0.34288 0.45791 -0.33802 0.46045 -0.346 0.45722 C -0.35381 0.45028 -0.36111 0.44288 -0.36909 0.43663 C -0.37517 0.42461 -0.36875 0.43548 -0.3769 0.42646 C -0.38437 0.41813 -0.37864 0.42206 -0.38611 0.41212 C -0.38975 0.40726 -0.4 0.40379 -0.4 0.40379 C -0.42343 0.38206 -0.4026 0.39963 -0.47378 0.39963 " pathEditMode="relative" ptsTypes="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94 0.15357 C -0.05642 0.16282 -0.075 0.18294 -0.09618 0.18849 C -0.10625 0.19751 -0.11684 0.20213 -0.1283 0.20699 C -0.13316 0.20907 -0.13715 0.21369 -0.14236 0.21508 C -0.14792 0.21647 -0.15347 0.21647 -0.15903 0.21716 C -0.17066 0.2211 -0.18246 0.22456 -0.19479 0.22734 C -0.20816 0.22595 -0.22135 0.22618 -0.23472 0.22341 C -0.24097 0.22202 -0.2467 0.21786 -0.25295 0.21508 C -0.27292 0.20606 -0.29288 0.19727 -0.31285 0.18849 C -0.32309 0.18409 -0.3316 0.17692 -0.34219 0.17415 C -0.3493 0.16929 -0.35694 0.1649 -0.36371 0.15981 C -0.37187 0.15357 -0.37899 0.14547 -0.38819 0.14131 C -0.39305 0.13506 -0.39687 0.12859 -0.40052 0.12096 C -0.4026 0.10685 -0.40382 0.10384 -0.40052 0.08603 C -0.39896 0.07771 -0.39531 0.07817 -0.39132 0.07378 C -0.37743 0.05828 -0.36701 0.04788 -0.34983 0.04094 C -0.32847 0.03215 -0.30746 0.01874 -0.28542 0.01226 C -0.26042 0.00486 -0.2349 -0.003 -0.20972 -0.0104 C -0.19253 -0.01549 -0.17604 -0.01942 -0.15903 -0.02682 C -0.15191 -0.03376 -0.1474 -0.04186 -0.14236 -0.05134 C -0.14028 -0.06406 -0.13715 -0.07285 -0.13611 -0.08626 C -0.13698 -0.10268 -0.13542 -0.13829 -0.14549 -0.15379 C -0.15365 -0.1672 -0.16128 -0.18177 -0.16979 -0.19472 C -0.18073 -0.21045 -0.1934 -0.21716 -0.20677 -0.22756 C -0.21128 -0.23103 -0.21441 -0.23705 -0.2191 -0.23982 C -0.23264 -0.24815 -0.25139 -0.25485 -0.26667 -0.25832 C -0.2816 -0.26827 -0.29792 -0.26295 -0.31285 -0.25624 C -0.33802 -0.24491 -0.36389 -0.22571 -0.38976 -0.21947 C -0.39861 -0.21346 -0.40694 -0.20652 -0.41597 -0.20097 C -0.42847 -0.19334 -0.42222 -0.20074 -0.43437 -0.19056 C -0.44271 -0.18339 -0.45139 -0.17622 -0.4592 -0.16813 C -0.46389 -0.16327 -0.46736 -0.15633 -0.47292 -0.15379 C -0.48767 -0.14708 -0.50087 -0.13668 -0.51597 -0.13113 C -0.5434 -0.12118 -0.56996 -0.10777 -0.59757 -0.09852 C -0.65451 -0.10106 -0.62812 -0.09875 -0.65746 -0.10661 C -0.66996 -0.11794 -0.66389 -0.1117 -0.67587 -0.12511 C -0.67778 -0.13274 -0.68524 -0.14546 -0.68524 -0.14523 C -0.68663 -0.1524 -0.68802 -0.15934 -0.68976 -0.16605 C -0.68924 -0.17414 -0.68941 -0.18247 -0.68819 -0.19056 C -0.68785 -0.19287 -0.68594 -0.19449 -0.68524 -0.1968 C -0.68437 -0.20004 -0.68455 -0.20374 -0.68368 -0.20698 C -0.6776 -0.22895 -0.65955 -0.25485 -0.64514 -0.2685 C -0.63785 -0.27544 -0.62899 -0.2796 -0.62205 -0.287 C -0.61406 -0.29556 -0.60521 -0.30249 -0.59757 -0.31151 C -0.59427 -0.31545 -0.59167 -0.3203 -0.58819 -0.32377 C -0.58594 -0.32585 -0.58281 -0.32585 -0.58055 -0.32793 C -0.57569 -0.3321 -0.57135 -0.33742 -0.56667 -0.34227 C -0.55451 -0.35476 -0.53993 -0.36285 -0.52674 -0.37303 C -0.49462 -0.39801 -0.4592 -0.42252 -0.42205 -0.43247 C -0.41198 -0.43802 -0.40382 -0.43917 -0.39288 -0.44079 C -0.35521 -0.4394 -0.31944 -0.43409 -0.28229 -0.43038 C -0.27135 -0.42738 -0.26076 -0.42576 -0.24983 -0.42437 C -0.23628 -0.41813 -0.2184 -0.41836 -0.20365 -0.41605 C -0.19028 -0.41674 -0.17691 -0.41651 -0.16371 -0.41813 C -0.15729 -0.41905 -0.15035 -0.42507 -0.14392 -0.42645 C -0.13854 -0.42738 -0.13333 -0.42761 -0.1283 -0.4283 C -0.11094 -0.42761 -0.09323 -0.42923 -0.07587 -0.42645 C -0.06545 -0.42483 -0.0625 -0.40171 -0.05295 -0.40171 " pathEditMode="relative" rAng="0" ptsTypes="fffffffffffffffffffffffffffffffffffffffffffffffffffffffffA">
                                      <p:cBhvr>
                                        <p:cTn id="15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" y="-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8864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Pohyb tělesa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908720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Totéž těleso může být v pohybu vzhledem k jednomu tělesu a současně v klidu vzhledem k druhému tělesu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55576" y="1988840"/>
            <a:ext cx="1944216" cy="216024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177281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pohyb je relativní.</a:t>
            </a:r>
            <a:endParaRPr lang="cs-CZ" sz="28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59632" y="2492896"/>
            <a:ext cx="6984776" cy="201622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rgbClr val="FFFF00"/>
            </a:solidFill>
          </a:ln>
          <a:effectLst>
            <a:glow rad="228600">
              <a:srgbClr val="FFFF00">
                <a:alpha val="40000"/>
              </a:srgb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perspectiveFront"/>
              <a:lightRig rig="threePt" dir="t"/>
            </a:scene3d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Př.</a:t>
            </a:r>
          </a:p>
          <a:p>
            <a:pPr algn="just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Řidič kamionu: </a:t>
            </a:r>
          </a:p>
          <a:p>
            <a:pPr algn="just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v klidu vzhledem k sedadle kamionu,</a:t>
            </a:r>
          </a:p>
          <a:p>
            <a:pPr algn="just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v pohybu vzhledem k míjejícímu stromu.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5013176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Pokus se vymyslet několik vlastních příkladů.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8864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Pohyb tělesa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908720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Některá tělesa za sebou nechávají stopu.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83568" y="4653136"/>
            <a:ext cx="8064896" cy="2520280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Myšlená nebo skutečná čára, kterou těleso opisuje při svém 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pohybu,                         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nazývá </a:t>
            </a:r>
            <a:r>
              <a:rPr lang="cs-CZ" sz="36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TRAJEKTORIE.</a:t>
            </a:r>
            <a:endParaRPr lang="cs-CZ" sz="3600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http://www.clker.com/cliparts/R/3/r/E/Z/C/tire-marks-m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3336429" y="-231973"/>
            <a:ext cx="742950" cy="4608512"/>
          </a:xfrm>
          <a:prstGeom prst="rect">
            <a:avLst/>
          </a:prstGeom>
          <a:noFill/>
        </p:spPr>
      </p:pic>
      <p:pic>
        <p:nvPicPr>
          <p:cNvPr id="7172" name="Picture 4" descr="http://www.clker.com/cliparts/a/b/0/1/1288314926674237443tread.svg.thumb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64580">
            <a:off x="6301534" y="1775796"/>
            <a:ext cx="1944216" cy="628651"/>
          </a:xfrm>
          <a:prstGeom prst="rect">
            <a:avLst/>
          </a:prstGeom>
          <a:noFill/>
        </p:spPr>
      </p:pic>
      <p:pic>
        <p:nvPicPr>
          <p:cNvPr id="7174" name="Picture 6" descr="http://www.clker.com/cliparts/f/t/c/k/P/s/bird-footprints-m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6541557">
            <a:off x="2357008" y="1040610"/>
            <a:ext cx="1939925" cy="4466339"/>
          </a:xfrm>
          <a:prstGeom prst="rect">
            <a:avLst/>
          </a:prstGeom>
          <a:noFill/>
        </p:spPr>
      </p:pic>
      <p:pic>
        <p:nvPicPr>
          <p:cNvPr id="7176" name="Picture 8" descr="Black Paws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420888"/>
            <a:ext cx="1485900" cy="282892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23528" y="41490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Většina těles však za sebou stopu nezanechává.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8864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Pohyb tělesa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980728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Podle tvaru trajektorie rozlišujeme pohyb: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51520" y="242088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51520" y="2420888"/>
            <a:ext cx="1512168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220072" y="2060848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Times New Roman" pitchFamily="18" charset="0"/>
                <a:cs typeface="Times New Roman" pitchFamily="18" charset="0"/>
              </a:rPr>
              <a:t>přímočarý</a:t>
            </a:r>
            <a:endParaRPr lang="cs-CZ" sz="36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3717032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Times New Roman" pitchFamily="18" charset="0"/>
                <a:cs typeface="Times New Roman" pitchFamily="18" charset="0"/>
              </a:rPr>
              <a:t>křivočarý</a:t>
            </a:r>
            <a:endParaRPr lang="cs-CZ" sz="36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87616" y="278092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trajektorií je …………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436510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trajektorií je ……….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270892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přímka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24328" y="429309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křivka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522920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5373216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Délka trajektorie =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DRÁHA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://www.clker.com/cliparts/d/a/3/d/1194989595495765934car.svg.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0" y="1988840"/>
            <a:ext cx="2857500" cy="1428750"/>
          </a:xfrm>
          <a:prstGeom prst="rect">
            <a:avLst/>
          </a:prstGeom>
          <a:noFill/>
        </p:spPr>
      </p:pic>
      <p:pic>
        <p:nvPicPr>
          <p:cNvPr id="6148" name="Picture 4" descr="http://www.clker.com/cliparts/R/K/W/x/W/V/blue-car-styalized-m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00" y="3717032"/>
            <a:ext cx="2857500" cy="1428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299 0.00069 L -0.52483 0.000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156 0.1457 C -0.14948 0.14153 -0.14757 0.13737 -0.14549 0.13321 C -0.14444 0.13113 -0.14236 0.12719 -0.14236 0.12743 C -0.13906 0.10199 -0.13385 0.07585 -0.12847 0.05134 C -0.12778 0.04833 -0.12622 0.04602 -0.12552 0.04301 C -0.12361 0.03492 -0.12083 0.0185 -0.12083 0.01873 C -0.12135 0.00832 -0.12118 -0.00208 -0.1224 -0.01226 C -0.12431 -0.0266 -0.14132 -0.03562 -0.15 -0.04094 C -0.17205 -0.05412 -0.19601 -0.06129 -0.21927 -0.06961 C -0.23125 -0.07401 -0.24392 -0.08072 -0.25625 -0.08395 C -0.26267 -0.08095 -0.26337 -0.07493 -0.26701 -0.06753 C -0.26944 -0.05481 -0.27135 -0.04094 -0.27465 -0.02868 C -0.27951 0.00971 -0.27899 0.02382 -0.26389 0.05735 C -0.25816 0.06984 -0.25399 0.08233 -0.24236 0.08626 C -0.23524 0.10014 -0.24375 0.08626 -0.23472 0.09435 C -0.22708 0.10129 -0.22222 0.11309 -0.21319 0.11679 C -0.20139 0.12858 -0.19323 0.14338 -0.18385 0.15795 C -0.18229 0.1605 -0.18073 0.16327 -0.17934 0.16605 C -0.17726 0.16998 -0.17309 0.1783 -0.17309 0.17854 C -0.17101 0.1864 -0.16649 0.19126 -0.16389 0.19889 C -0.15451 0.22687 -0.1651 0.19842 -0.15937 0.21947 C -0.15851 0.22225 -0.15712 0.22479 -0.15625 0.22756 C -0.15556 0.22965 -0.15521 0.23173 -0.15469 0.23381 C -0.15816 0.25694 -0.15764 0.26133 -0.17465 0.26642 C -0.19358 0.26572 -0.21267 0.26572 -0.2316 0.26457 C -0.24167 0.26387 -0.25694 0.24745 -0.26701 0.2419 C -0.27101 0.23381 -0.27639 0.22918 -0.2809 0.22132 C -0.28316 0.21184 -0.28299 0.20212 -0.28542 0.19264 C -0.2842 0.13853 -0.28403 0.13575 -0.2809 0.09852 C -0.28264 0.06961 -0.27986 0.08025 -0.2901 0.0636 C -0.29549 0.05504 -0.28993 0.05851 -0.29774 0.0555 C -0.31233 0.0296 -0.2941 0.06013 -0.30694 0.04301 C -0.31198 0.03631 -0.31458 0.03006 -0.32083 0.02474 C -0.33351 0.00208 -0.31736 0.02821 -0.3316 0.01249 C -0.33472 0.00902 -0.33993 -0.00139 -0.34236 -0.00602 C -0.34687 -0.02405 -0.34236 -0.0414 -0.32847 -0.04695 C -0.31007 -0.06591 -0.29045 -0.08187 -0.27309 -0.10245 C -0.26597 -0.11078 -0.25764 -0.11726 -0.25156 -0.12697 C -0.2441 -0.13876 -0.23854 -0.15171 -0.2316 -0.16397 C -0.22743 -0.18039 -0.22049 -0.19612 -0.21771 -0.213 C -0.2151 -0.22919 -0.21476 -0.24607 -0.21163 -0.26226 C -0.21215 -0.28146 -0.21233 -0.30042 -0.21319 -0.31961 C -0.21372 -0.33002 -0.21528 -0.3402 -0.21615 -0.35037 C -0.21823 -0.37581 -0.22031 -0.41952 -0.23003 -0.44265 C -0.23264 -0.44866 -0.23924 -0.46323 -0.24392 -0.46716 C -0.25312 -0.47479 -0.26597 -0.47757 -0.27622 -0.4815 C -0.28837 -0.49214 -0.30538 -0.49029 -0.31927 -0.49168 C -0.33611 -0.4896 -0.34913 -0.48405 -0.36389 -0.47341 C -0.36788 -0.4704 -0.3724 -0.46855 -0.37622 -0.46508 C -0.37934 -0.46231 -0.38542 -0.45699 -0.38542 -0.45676 C -0.39809 -0.43432 -0.40694 -0.40935 -0.41771 -0.38529 C -0.42274 -0.3587 -0.43472 -0.33465 -0.43924 -0.30736 C -0.44028 -0.30111 -0.44167 -0.2951 -0.44236 -0.28886 C -0.44375 -0.27799 -0.44549 -0.25602 -0.44549 -0.25578 C -0.44497 -0.23613 -0.44514 -0.21624 -0.44392 -0.19658 C -0.44271 -0.17692 -0.43681 -0.15819 -0.43316 -0.13923 C -0.42812 -0.11332 -0.42274 -0.08719 -0.41771 -0.06129 C -0.40694 -0.00648 -0.40417 0.05203 -0.38698 0.10453 C -0.38229 0.13529 -0.37274 0.16142 -0.36545 0.19056 C -0.36337 0.19866 -0.36285 0.20721 -0.36076 0.21531 C -0.35955 0.22525 -0.35781 0.23427 -0.35625 0.24398 C -0.35781 0.26318 -0.35677 0.2648 -0.36858 0.27266 C -0.40191 0.27081 -0.40035 0.27012 -0.42396 0.26457 C -0.43594 0.25624 -0.44809 0.25162 -0.45937 0.2419 C -0.46146 0.24005 -0.46319 0.23728 -0.46545 0.23566 C -0.46944 0.23265 -0.47778 0.22756 -0.47778 0.2278 C -0.48038 0.21716 -0.47674 0.21091 -0.47014 0.20513 C -0.46181 0.18848 -0.47274 0.2086 -0.46233 0.19472 C -0.45851 0.18964 -0.45747 0.18108 -0.45625 0.17437 C -0.46163 0.16697 -0.46406 0.15818 -0.46858 0.14963 C -0.47066 0.1457 -0.47465 0.13737 -0.47465 0.1376 C -0.47604 0.12812 -0.47691 0.12257 -0.4809 0.11494 C -0.48125 0.11124 -0.48177 0.09435 -0.48385 0.08811 C -0.48958 0.07123 -0.50104 0.06198 -0.51163 0.05134 C -0.52083 0.04209 -0.51458 0.04648 -0.52691 0.04116 C -0.53003 0.03978 -0.53628 0.037 -0.53628 0.03723 C -0.54288 0.03099 -0.53889 0.03284 -0.54844 0.03284 " pathEditMode="relative" rAng="0" ptsTypes="fffff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" y="-2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8864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Dráha tělesa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= délka trajektorie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fyzikální veličina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4644008" y="620688"/>
            <a:ext cx="4176464" cy="2232248"/>
          </a:xfrm>
          <a:prstGeom prst="cloudCallout">
            <a:avLst>
              <a:gd name="adj1" fmla="val -78095"/>
              <a:gd name="adj2" fmla="val 4521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 je to fyzikální veličina?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924944"/>
            <a:ext cx="55446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značka: ……………</a:t>
            </a:r>
          </a:p>
          <a:p>
            <a:pPr>
              <a:buFont typeface="Wingdings" pitchFamily="2" charset="2"/>
              <a:buChar char="v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základní jednotka: ……………..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573016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 (metr)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4716016" y="4293096"/>
            <a:ext cx="4176464" cy="2016224"/>
          </a:xfrm>
          <a:prstGeom prst="cloudCallout">
            <a:avLst>
              <a:gd name="adj1" fmla="val -79442"/>
              <a:gd name="adj2" fmla="val -32391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Uveď další jednotky dráhy.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260648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8892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Cestující sedí v jedoucím autobusu. Urči, zda je v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klidu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nebo pohybu: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56" name="Picture 4" descr="School Bus Vehicl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933056"/>
            <a:ext cx="4729516" cy="26642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1844824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vzhledem k sedadle autobusu</a:t>
            </a:r>
          </a:p>
          <a:p>
            <a:pPr marL="457200" indent="-45720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vzhledem ke značce na okraji silnice</a:t>
            </a:r>
          </a:p>
          <a:p>
            <a:pPr marL="457200" indent="-45720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vzhledem předjíždějícímu automobilu</a:t>
            </a:r>
          </a:p>
          <a:p>
            <a:pPr marL="457200" indent="-45720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vzhledem ke kamionu, který jede za ním stejnou rychlostí</a:t>
            </a:r>
          </a:p>
          <a:p>
            <a:pPr marL="457200" indent="-45720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vzhledem k řidiči autobusu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934 0.06129 C 0.13159 0.07008 0.13489 0.06777 0.1401 0.07355 C 0.15243 0.08719 0.16371 0.08419 0.18021 0.0858 C 0.19097 0.08511 0.20173 0.08557 0.2125 0.08372 C 0.21788 0.0828 0.23125 0.06106 0.23559 0.05296 C 0.23993 0.04487 0.24375 0.03793 0.24635 0.02845 C 0.24809 0.02244 0.25087 0.00995 0.25087 0.01018 C 0.25017 -0.01711 0.25191 -0.05434 0.24479 -0.08233 C 0.23316 -0.12789 0.1901 -0.15911 0.15555 -0.16628 C 0.13906 -0.16975 0.11857 -0.16952 0.1033 -0.17044 C 0.09062 -0.17252 0.07795 -0.17229 0.06944 -0.18686 C 0.06718 -0.19079 0.06527 -0.19495 0.06319 -0.19912 C 0.05816 -0.20883 0.05833 -0.20559 0.05555 -0.21739 C 0.05434 -0.22271 0.05243 -0.23381 0.05243 -0.23358 C 0.05486 -0.26179 0.05434 -0.27682 0.07083 -0.29324 C 0.07621 -0.31452 0.0901 -0.32423 0.10173 -0.33834 C 0.10364 -0.34065 0.10416 -0.34458 0.10625 -0.34667 C 0.11093 -0.35129 0.11684 -0.35268 0.1217 -0.35684 C 0.12708 -0.36147 0.13264 -0.36771 0.13854 -0.37118 C 0.14045 -0.37234 0.14271 -0.37234 0.14479 -0.37326 C 0.14739 -0.37442 0.15 -0.37581 0.15243 -0.37742 C 0.1684 -0.38783 0.1835 -0.39662 0.20017 -0.40402 C 0.24583 -0.40194 0.28212 -0.39986 0.32482 -0.39569 C 0.33559 -0.39107 0.346 -0.38806 0.35712 -0.38552 C 0.36423 -0.38228 0.36771 -0.37927 0.37552 -0.37742 C 0.38906 -0.36817 0.38177 -0.37349 0.39705 -0.361 C 0.40225 -0.35684 0.40781 -0.35569 0.4125 -0.3506 C 0.42552 -0.33626 0.43611 -0.31036 0.44479 -0.29116 C 0.44982 -0.2648 0.45451 -0.23612 0.46632 -0.21346 C 0.46979 -0.19935 0.47274 -0.18478 0.47552 -0.17044 C 0.47604 -0.16767 0.47639 -0.16489 0.47708 -0.16211 C 0.47812 -0.15795 0.48021 -0.14986 0.48021 -0.14963 C 0.47882 -0.12557 0.47448 -0.10592 0.47083 -0.08233 C 0.46892 -0.06961 0.46354 -0.05643 0.46319 -0.04324 C 0.46267 -0.02821 0.46319 -0.01318 0.46319 0.00185 " pathEditMode="relative" rAng="0" ptsTypes="ffffffffffffffffffffffffffffffffffA">
                                      <p:cBhvr>
                                        <p:cTn id="6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" y="-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260648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Uveď,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zda se jedná o pohyb přímočarý nebo křivočarý.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Girl And Boy Driving Car Carto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0" y="404664"/>
            <a:ext cx="2857500" cy="22860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2060848"/>
            <a:ext cx="80648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Pohyb tužky při malování …………</a:t>
            </a:r>
          </a:p>
          <a:p>
            <a:pPr marL="457200" indent="-4572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Pohyb osobního auta v obci …………</a:t>
            </a:r>
          </a:p>
          <a:p>
            <a:pPr marL="457200" indent="-4572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Jablko padající ze stromu ………….</a:t>
            </a:r>
          </a:p>
          <a:p>
            <a:pPr marL="457200" indent="-4572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Výtah jedoucí do přízemí …………..</a:t>
            </a:r>
          </a:p>
          <a:p>
            <a:pPr marL="457200" indent="-4572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Pohyb dítěte na houpačce ………….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19888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křivočarý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249289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křivočarý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299695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přímočarý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350100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přímočarý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8064" y="400506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křivočarý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33265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Metodika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4969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Prezentace je určena jako pomocný materiál při výkladu nového učiva zaměřeného na klid a pohyb tělesa.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několika příkladů se učitel snaží zobecnit, kdy těleso koná pohyb a kdy je naopak v klidu.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Naučí se rozpoznat přímočarý a křivočarý pohyb na základě nového pojmu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trajektorie.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http://www.puzzle-puzzle.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ImgZbozi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/Maxi/m-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maly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-autobus-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oboustranne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-puzzle-2681.jpg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clker.com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clipart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-9344.html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clker.com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search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tree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/1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clker.com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clipart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5"/>
              </a:rPr>
              <a:t>-3210.html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clker.com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clipart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6"/>
              </a:rPr>
              <a:t>-2411.html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clipart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tire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marks.html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clker.com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clipart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8"/>
              </a:rPr>
              <a:t>-6870.html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clker.com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search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9"/>
              </a:rPr>
              <a:t>/track/2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clker.com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search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0"/>
              </a:rPr>
              <a:t>/bus/1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523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Co je pohyb?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pohyb?</dc:title>
  <dc:creator>Novakova-nb</dc:creator>
  <cp:lastModifiedBy>Dum</cp:lastModifiedBy>
  <cp:revision>107</cp:revision>
  <dcterms:created xsi:type="dcterms:W3CDTF">2012-07-15T13:36:33Z</dcterms:created>
  <dcterms:modified xsi:type="dcterms:W3CDTF">2012-11-07T18:40:09Z</dcterms:modified>
</cp:coreProperties>
</file>